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649" r:id="rId1"/>
  </p:sldMasterIdLst>
  <p:notesMasterIdLst>
    <p:notesMasterId r:id="rId53"/>
  </p:notesMasterIdLst>
  <p:handoutMasterIdLst>
    <p:handoutMasterId r:id="rId54"/>
  </p:handoutMasterIdLst>
  <p:sldIdLst>
    <p:sldId id="256" r:id="rId2"/>
    <p:sldId id="304" r:id="rId3"/>
    <p:sldId id="312" r:id="rId4"/>
    <p:sldId id="315" r:id="rId5"/>
    <p:sldId id="288" r:id="rId6"/>
    <p:sldId id="296" r:id="rId7"/>
    <p:sldId id="347" r:id="rId8"/>
    <p:sldId id="348" r:id="rId9"/>
    <p:sldId id="300" r:id="rId10"/>
    <p:sldId id="301" r:id="rId11"/>
    <p:sldId id="331" r:id="rId12"/>
    <p:sldId id="332" r:id="rId13"/>
    <p:sldId id="297" r:id="rId14"/>
    <p:sldId id="313" r:id="rId15"/>
    <p:sldId id="316" r:id="rId16"/>
    <p:sldId id="318" r:id="rId17"/>
    <p:sldId id="319" r:id="rId18"/>
    <p:sldId id="321" r:id="rId19"/>
    <p:sldId id="327" r:id="rId20"/>
    <p:sldId id="328" r:id="rId21"/>
    <p:sldId id="314" r:id="rId22"/>
    <p:sldId id="350" r:id="rId23"/>
    <p:sldId id="330" r:id="rId24"/>
    <p:sldId id="333" r:id="rId25"/>
    <p:sldId id="302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60" r:id="rId35"/>
    <p:sldId id="378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>
          <p15:clr>
            <a:srgbClr val="A4A3A4"/>
          </p15:clr>
        </p15:guide>
        <p15:guide id="2" pos="397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J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306" y="-78"/>
      </p:cViewPr>
      <p:guideLst>
        <p:guide orient="horz" pos="1536"/>
        <p:guide pos="3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75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8F237A9-E14E-E80E-4AE1-BD57C6C7AC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04" tIns="45200" rIns="90404" bIns="45200" numCol="1" anchor="t" anchorCtr="0" compatLnSpc="1">
            <a:prstTxWarp prst="textNoShape">
              <a:avLst/>
            </a:prstTxWarp>
          </a:bodyPr>
          <a:lstStyle>
            <a:lvl1pPr defTabSz="904875">
              <a:defRPr sz="1300" i="0">
                <a:latin typeface="Times New Roman" panose="02020603050405020304" pitchFamily="18" charset="0"/>
              </a:defRPr>
            </a:lvl1pPr>
          </a:lstStyle>
          <a:p>
            <a:r>
              <a:rPr lang="en-US" altLang="en-US"/>
              <a:t>EE141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D7DD68A-5BAF-8DD4-11C0-7FEB221C5DE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3188" y="0"/>
            <a:ext cx="2930525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04" tIns="45200" rIns="90404" bIns="45200" numCol="1" anchor="t" anchorCtr="0" compatLnSpc="1">
            <a:prstTxWarp prst="textNoShape">
              <a:avLst/>
            </a:prstTxWarp>
          </a:bodyPr>
          <a:lstStyle>
            <a:lvl1pPr algn="r" defTabSz="904875">
              <a:defRPr sz="130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BC6F8150-F147-BEF7-D6B3-9D008EF4FE0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78863"/>
            <a:ext cx="3006725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04" tIns="45200" rIns="90404" bIns="45200" numCol="1" anchor="b" anchorCtr="0" compatLnSpc="1">
            <a:prstTxWarp prst="textNoShape">
              <a:avLst/>
            </a:prstTxWarp>
          </a:bodyPr>
          <a:lstStyle>
            <a:lvl1pPr defTabSz="904875">
              <a:defRPr sz="130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3A3A6354-7840-DA24-9AA7-18A44542EAB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04" tIns="45200" rIns="90404" bIns="45200" numCol="1" anchor="b" anchorCtr="0" compatLnSpc="1">
            <a:prstTxWarp prst="textNoShape">
              <a:avLst/>
            </a:prstTxWarp>
          </a:bodyPr>
          <a:lstStyle>
            <a:lvl1pPr algn="r" defTabSz="904875">
              <a:defRPr sz="1300" i="0">
                <a:latin typeface="Times New Roman" panose="02020603050405020304" pitchFamily="18" charset="0"/>
              </a:defRPr>
            </a:lvl1pPr>
          </a:lstStyle>
          <a:p>
            <a:fld id="{92A30989-610E-AC42-A880-EB578B8D0AB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44F40F2-EFB1-840D-A69E-22A90DF8000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04" tIns="45200" rIns="90404" bIns="45200" numCol="1" anchor="t" anchorCtr="0" compatLnSpc="1">
            <a:prstTxWarp prst="textNoShape">
              <a:avLst/>
            </a:prstTxWarp>
          </a:bodyPr>
          <a:lstStyle>
            <a:lvl1pPr defTabSz="904875">
              <a:defRPr sz="1300" i="0">
                <a:latin typeface="Times New Roman" panose="02020603050405020304" pitchFamily="18" charset="0"/>
              </a:defRPr>
            </a:lvl1pPr>
          </a:lstStyle>
          <a:p>
            <a:r>
              <a:rPr lang="en-US" altLang="en-US"/>
              <a:t>EE141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CD87159-B298-BC1E-483A-7B1E194336A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13188" y="0"/>
            <a:ext cx="2930525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04" tIns="45200" rIns="90404" bIns="45200" numCol="1" anchor="t" anchorCtr="0" compatLnSpc="1">
            <a:prstTxWarp prst="textNoShape">
              <a:avLst/>
            </a:prstTxWarp>
          </a:bodyPr>
          <a:lstStyle>
            <a:lvl1pPr algn="r" defTabSz="904875">
              <a:defRPr sz="130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5610CAAC-2B6B-6D32-A1DA-027C87867A8D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09663" y="679450"/>
            <a:ext cx="4629150" cy="3471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1EC38E49-A2EC-CB0A-AE04-CBDD1757021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376738"/>
            <a:ext cx="5037138" cy="407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04" tIns="45200" rIns="90404" bIns="452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4038" name="Rectangle 6">
            <a:extLst>
              <a:ext uri="{FF2B5EF4-FFF2-40B4-BE49-F238E27FC236}">
                <a16:creationId xmlns:a16="http://schemas.microsoft.com/office/drawing/2014/main" id="{3AAE353A-32B8-F96A-32B0-6AF007DC0D6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78863"/>
            <a:ext cx="3006725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04" tIns="45200" rIns="90404" bIns="45200" numCol="1" anchor="b" anchorCtr="0" compatLnSpc="1">
            <a:prstTxWarp prst="textNoShape">
              <a:avLst/>
            </a:prstTxWarp>
          </a:bodyPr>
          <a:lstStyle>
            <a:lvl1pPr defTabSz="904875">
              <a:defRPr sz="1300" i="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44039" name="Rectangle 7">
            <a:extLst>
              <a:ext uri="{FF2B5EF4-FFF2-40B4-BE49-F238E27FC236}">
                <a16:creationId xmlns:a16="http://schemas.microsoft.com/office/drawing/2014/main" id="{70F01501-7F2D-25F7-5E7D-DB7A3E5DF3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04" tIns="45200" rIns="90404" bIns="45200" numCol="1" anchor="b" anchorCtr="0" compatLnSpc="1">
            <a:prstTxWarp prst="textNoShape">
              <a:avLst/>
            </a:prstTxWarp>
          </a:bodyPr>
          <a:lstStyle>
            <a:lvl1pPr algn="r" defTabSz="904875">
              <a:defRPr sz="1300" i="0">
                <a:latin typeface="Times New Roman" panose="02020603050405020304" pitchFamily="18" charset="0"/>
              </a:defRPr>
            </a:lvl1pPr>
          </a:lstStyle>
          <a:p>
            <a:fld id="{0B2B651E-33D7-BE49-977E-A6CB6FA09C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CBBD8E1-0B65-9F7D-1CEC-9412D344A5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EE141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84A262D-8AEA-BA2F-6CF0-A1570A16A7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098FD4-F0ED-2546-9631-254D39CE13B1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9F5DD598-37F6-EA1C-DFFE-D876DDC7D2F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5F9B73C1-0B8C-5BD7-FF99-F4C2D6C64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F670-79B3-8130-7106-D2B593D33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4132A-138C-7514-2197-F638628A0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0F858-485A-2DB9-6899-5982E0588A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9493B0-0E8F-1249-8249-BEA0E80A22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09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4C0B-8698-0FB2-65D3-1BB6AF65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62314-DD04-705C-1BAB-E8AA94F67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22F39-A23B-BCC6-070C-838513B6F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CA884B-2616-3049-BA32-C48C8C6F2B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85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01F63-F0A6-1861-93D1-C075032E1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2D8F3-A07E-2437-B4AD-E73686C1C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A8092-6098-0FCB-C585-CC871AB37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A9E3DF7-3317-0D42-82C9-5F8EFF7A84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4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D0D4-44D4-F7B2-8733-278751B9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860AA-7D4D-6FB6-EE6F-CAD51BF194D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29ECB-366B-BACD-3A54-46FA36A35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487AC-42C5-920B-5EBB-8AFF31D11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9DD9DE8-86F5-D74D-BC81-7EB6291A9A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38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F45D-7092-F687-9772-25F9A43D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3BF6-96B3-D90D-8298-AD4529C9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B7952-0CFB-BB4A-378B-FE12345A7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D8AACD-FF13-3244-AB7D-BEB31ADF70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21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E40B-E477-4A7D-9323-A3C6F539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07BD5-EE0D-6E38-EA1F-EC770B2F4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A421E-0445-1927-A889-CF071362C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A48407-A463-EF42-B188-DA1F6FC925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46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EFE7-630C-9764-6685-2A948D25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95974-C3D0-E781-B315-1A18FF08A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B4EBE-E9A7-FD94-03A4-69105662E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F9ED5-3EBF-9F9D-AB50-239411133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18AC2E5-D849-AA43-AFA4-4F7E1E6EC8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285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C8B9-08F5-F1D4-784D-DEDE310A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5FB79-0E65-4958-DA9B-A3D10437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6BBE1-9445-BE6D-335B-6D475A5F5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BE215-22EC-A04B-A52A-D9339F6E0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0B2284-D9EF-46EC-DB65-DCF05B446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7C327-03BB-31E7-B01D-E973D7E4CB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7C0E64-5F62-1E48-A78E-58031D3413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9208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58B5-420E-6B16-5969-109C28D1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8B279-9DE0-37D8-F70A-B3B47E5E9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93DD97F-96E1-4F4B-ADC4-5A1E6F38E2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77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41217F-7306-E3A6-8009-73C18744B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00AA4B-83BA-A047-B4C8-D27A4777CD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30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CB63-F6B6-9518-9141-73E9E920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2F37-68F7-6228-04E1-18E064DD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9D8B6-BCF8-5919-3D11-019248BE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DC969-AA45-D4A6-ED50-489AA3A3A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303E48-FDB5-A643-99C5-CD6BAAD859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07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43BA-6454-BDD1-DD9A-AB02E786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407EB6-7C09-FFEB-4034-593E58A7E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D3574-3138-737F-1FC4-5B9566F6A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0D67B-6297-A1A4-845B-E8C9198D04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13CB4C-F78E-A74B-9609-040B0ED713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52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1029">
            <a:extLst>
              <a:ext uri="{FF2B5EF4-FFF2-40B4-BE49-F238E27FC236}">
                <a16:creationId xmlns:a16="http://schemas.microsoft.com/office/drawing/2014/main" id="{81CF11BC-661C-1A0A-A94B-26F50694EA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8" name="Rectangle 1030">
            <a:extLst>
              <a:ext uri="{FF2B5EF4-FFF2-40B4-BE49-F238E27FC236}">
                <a16:creationId xmlns:a16="http://schemas.microsoft.com/office/drawing/2014/main" id="{A8EC4707-6DBA-7ECB-D153-98D4DBBC8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9" name="Text Box 1031">
            <a:extLst>
              <a:ext uri="{FF2B5EF4-FFF2-40B4-BE49-F238E27FC236}">
                <a16:creationId xmlns:a16="http://schemas.microsoft.com/office/drawing/2014/main" id="{EF78DF98-D93C-1FB3-4D10-2958DD1B0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473825"/>
            <a:ext cx="6397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i="0">
                <a:solidFill>
                  <a:srgbClr val="000082"/>
                </a:solidFill>
              </a:rPr>
              <a:t>EE141</a:t>
            </a:r>
            <a:endParaRPr lang="en-US" altLang="en-US" sz="2000" i="0">
              <a:solidFill>
                <a:srgbClr val="00008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82" name="Rectangle 1034">
            <a:extLst>
              <a:ext uri="{FF2B5EF4-FFF2-40B4-BE49-F238E27FC236}">
                <a16:creationId xmlns:a16="http://schemas.microsoft.com/office/drawing/2014/main" id="{68EEDB9B-6558-3DB7-A21C-1167CD3314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solidFill>
                  <a:srgbClr val="0000B6"/>
                </a:solidFill>
                <a:latin typeface="Book Antiqua" panose="02040602050305030304" pitchFamily="18" charset="0"/>
              </a:defRPr>
            </a:lvl1pPr>
          </a:lstStyle>
          <a:p>
            <a:fld id="{4C3DDA48-A1AB-7E4D-9A04-FB732376E45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084" name="Rectangle 1036">
            <a:extLst>
              <a:ext uri="{FF2B5EF4-FFF2-40B4-BE49-F238E27FC236}">
                <a16:creationId xmlns:a16="http://schemas.microsoft.com/office/drawing/2014/main" id="{48AC0173-6EAA-5F5D-F1F7-C1D78D50DE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0"/>
            <a:ext cx="9144000" cy="914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7B84C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4400" i="0">
              <a:solidFill>
                <a:srgbClr val="0000B6"/>
              </a:solidFill>
              <a:latin typeface="Book Antiqua" panose="02040602050305030304" pitchFamily="18" charset="0"/>
            </a:endParaRPr>
          </a:p>
        </p:txBody>
      </p:sp>
      <p:sp>
        <p:nvSpPr>
          <p:cNvPr id="3086" name="Text Box 1038">
            <a:extLst>
              <a:ext uri="{FF2B5EF4-FFF2-40B4-BE49-F238E27FC236}">
                <a16:creationId xmlns:a16="http://schemas.microsoft.com/office/drawing/2014/main" id="{5EDB6117-B4A2-25B8-B505-88A6DCF21E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50" y="6408738"/>
            <a:ext cx="2681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i="0">
                <a:latin typeface="Arial Narrow" panose="020B0604020202020204" pitchFamily="34" charset="0"/>
              </a:rPr>
              <a:t>© Digital Integrated Circuits</a:t>
            </a:r>
            <a:r>
              <a:rPr lang="en-US" altLang="en-US" sz="1800" i="0" baseline="30000">
                <a:latin typeface="Arial Narrow" panose="020B0604020202020204" pitchFamily="34" charset="0"/>
              </a:rPr>
              <a:t>2nd</a:t>
            </a:r>
          </a:p>
        </p:txBody>
      </p:sp>
      <p:sp>
        <p:nvSpPr>
          <p:cNvPr id="3087" name="Text Box 1039">
            <a:extLst>
              <a:ext uri="{FF2B5EF4-FFF2-40B4-BE49-F238E27FC236}">
                <a16:creationId xmlns:a16="http://schemas.microsoft.com/office/drawing/2014/main" id="{B1AEF165-2986-5A71-611A-ACD9A50F20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96200" y="6400800"/>
            <a:ext cx="1166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i="0">
                <a:latin typeface="Arial Narrow" panose="020B0604020202020204" pitchFamily="34" charset="0"/>
              </a:rPr>
              <a:t>Introduction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i="1" kern="1200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 b="1" i="1">
          <a:solidFill>
            <a:srgbClr val="C66B5A"/>
          </a:solidFill>
          <a:effectLst>
            <a:outerShdw blurRad="38100" dist="38100" dir="2700000" algn="tl">
              <a:srgbClr val="C0C0C0"/>
            </a:outerShdw>
          </a:effectLst>
          <a:latin typeface="Arial Narrow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15263"/>
        </a:buClr>
        <a:buSzPct val="75000"/>
        <a:buFont typeface="Wingdings" pitchFamily="2" charset="2"/>
        <a:buChar char="q"/>
        <a:defRPr sz="3200" kern="1200">
          <a:solidFill>
            <a:srgbClr val="315263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C9D1E"/>
        </a:buClr>
        <a:buSzPct val="65000"/>
        <a:buFont typeface="Monotype Sorts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Times New Roman" panose="02020603050405020304" pitchFamily="18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E1DFA1C-CA12-CEE8-3615-D4BB0CF24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AAEF8-D8E8-1945-8199-BB900A5910C6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6EB93818-FCC7-4A71-4A1D-4A9811062B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343400" y="1371600"/>
            <a:ext cx="4800600" cy="1143000"/>
          </a:xfrm>
        </p:spPr>
        <p:txBody>
          <a:bodyPr/>
          <a:lstStyle/>
          <a:p>
            <a:pPr algn="l"/>
            <a:r>
              <a:rPr lang="en-US" altLang="en-US" sz="4400"/>
              <a:t>Digital Integrated Circuits</a:t>
            </a:r>
            <a:br>
              <a:rPr lang="en-US" altLang="en-US" sz="4400"/>
            </a:br>
            <a:r>
              <a:rPr lang="en-US" altLang="en-US" sz="3600"/>
              <a:t>A Design Perspective</a:t>
            </a:r>
            <a:endParaRPr lang="en-US" altLang="en-US" sz="4800"/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BBFC9772-3C35-E796-561B-4342115E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36766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Text Box 10">
            <a:extLst>
              <a:ext uri="{FF2B5EF4-FFF2-40B4-BE49-F238E27FC236}">
                <a16:creationId xmlns:a16="http://schemas.microsoft.com/office/drawing/2014/main" id="{011303FC-F02A-1A5F-B6CF-765C7EDE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724400"/>
            <a:ext cx="337502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i="0">
                <a:solidFill>
                  <a:srgbClr val="31526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Introduction</a:t>
            </a:r>
          </a:p>
        </p:txBody>
      </p:sp>
      <p:sp>
        <p:nvSpPr>
          <p:cNvPr id="2059" name="Text Box 11">
            <a:extLst>
              <a:ext uri="{FF2B5EF4-FFF2-40B4-BE49-F238E27FC236}">
                <a16:creationId xmlns:a16="http://schemas.microsoft.com/office/drawing/2014/main" id="{D35A7C90-F957-CDA4-8BD9-05B0B6541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590800"/>
            <a:ext cx="3390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/>
              <a:t>Jan M. Rabaey</a:t>
            </a:r>
          </a:p>
          <a:p>
            <a:r>
              <a:rPr lang="en-US" altLang="en-US" i="0"/>
              <a:t>Anantha Chandrakasan</a:t>
            </a:r>
          </a:p>
          <a:p>
            <a:r>
              <a:rPr lang="en-US" altLang="en-US" i="0"/>
              <a:t>Borivoje Nikolic</a:t>
            </a:r>
          </a:p>
        </p:txBody>
      </p:sp>
      <p:sp>
        <p:nvSpPr>
          <p:cNvPr id="2060" name="Text Box 12">
            <a:extLst>
              <a:ext uri="{FF2B5EF4-FFF2-40B4-BE49-F238E27FC236}">
                <a16:creationId xmlns:a16="http://schemas.microsoft.com/office/drawing/2014/main" id="{EAB9FDEC-70FF-6276-65E9-5A6C8BBF3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538" y="5507038"/>
            <a:ext cx="1998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July 30, 2002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6261E09-B69E-FC38-2B8E-3228B5A584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7191E-89CE-C547-8989-B6ADAEE05B5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4F756B63-2164-ECC3-2D09-506256A0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 sz="3600"/>
              <a:t>Intel Pentium (IV) microprocessor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54628" name="Picture 4">
            <a:extLst>
              <a:ext uri="{FF2B5EF4-FFF2-40B4-BE49-F238E27FC236}">
                <a16:creationId xmlns:a16="http://schemas.microsoft.com/office/drawing/2014/main" id="{23605F93-917A-FB8A-90D6-F7DEBB536573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66800"/>
            <a:ext cx="4679950" cy="510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FC6984D-6AE8-5AAE-16A1-32B1C4078E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C181E-201E-8E41-BD9B-CAA7ED902E69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F013EC7F-BCEF-2B0F-CED0-6860F7F62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Moore’s Law</a:t>
            </a: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7068AEC-C96C-2BA1-1837-D1CF114B41F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buClr>
                <a:schemeClr val="accent1"/>
              </a:buClr>
              <a:buSzPts val="2400"/>
              <a:buFont typeface="Monotype Sorts" pitchFamily="2" charset="2"/>
              <a:buChar char="l"/>
            </a:pPr>
            <a:r>
              <a:rPr lang="en-US" altLang="en-US" sz="3200" i="0"/>
              <a:t>In 1965, Gordon Moore noted that the number of transistors on a chip doubled every 18 to 24 months. </a:t>
            </a:r>
          </a:p>
          <a:p>
            <a:pPr>
              <a:buClr>
                <a:schemeClr val="accent1"/>
              </a:buClr>
              <a:buSzPts val="2400"/>
              <a:buFont typeface="Monotype Sorts" pitchFamily="2" charset="2"/>
              <a:buChar char="l"/>
            </a:pPr>
            <a:r>
              <a:rPr lang="en-US" altLang="en-US" sz="3200" i="0"/>
              <a:t>He made a prediction that  semiconductor technology will double its effectiveness every 18 months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31D3BF6-7279-9E73-69B6-3130822E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97954-7A12-4048-BE76-3846804B4EE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95D23A3C-3CB8-2141-1815-30DA8B33C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Moore’s Law</a:t>
            </a:r>
          </a:p>
        </p:txBody>
      </p:sp>
      <p:pic>
        <p:nvPicPr>
          <p:cNvPr id="188419" name="Picture 3">
            <a:extLst>
              <a:ext uri="{FF2B5EF4-FFF2-40B4-BE49-F238E27FC236}">
                <a16:creationId xmlns:a16="http://schemas.microsoft.com/office/drawing/2014/main" id="{BEB8C50D-6B5B-74DF-6E32-58593DE0927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1636713"/>
            <a:ext cx="5813425" cy="401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420" name="Text Box 4">
            <a:extLst>
              <a:ext uri="{FF2B5EF4-FFF2-40B4-BE49-F238E27FC236}">
                <a16:creationId xmlns:a16="http://schemas.microsoft.com/office/drawing/2014/main" id="{00869C69-2DE8-74DB-7C24-D1BB96AC8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5856288"/>
            <a:ext cx="3060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tx2"/>
                </a:solidFill>
                <a:latin typeface="Book Antiqua" panose="02040602050305030304" pitchFamily="18" charset="0"/>
              </a:rPr>
              <a:t>Electronics</a:t>
            </a:r>
            <a:r>
              <a:rPr lang="en-US" altLang="en-US" sz="2000" i="0">
                <a:solidFill>
                  <a:schemeClr val="tx2"/>
                </a:solidFill>
                <a:latin typeface="Book Antiqua" panose="02040602050305030304" pitchFamily="18" charset="0"/>
              </a:rPr>
              <a:t>, April 19, 1965.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C45671E-B904-F508-0D34-61CC7EB33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4F192-C9E4-DC46-84B5-E296234432A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37996AF2-DA77-5DD2-65C9-29A646ADD6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7772400" cy="685800"/>
          </a:xfrm>
        </p:spPr>
        <p:txBody>
          <a:bodyPr/>
          <a:lstStyle/>
          <a:p>
            <a:r>
              <a:rPr lang="en-US" altLang="en-US" sz="4000"/>
              <a:t>Evolution in Complexity</a:t>
            </a:r>
            <a:endParaRPr lang="en-US" altLang="en-US" sz="4800">
              <a:latin typeface="Arial" panose="020B0604020202020204" pitchFamily="34" charset="0"/>
            </a:endParaRPr>
          </a:p>
        </p:txBody>
      </p:sp>
      <p:pic>
        <p:nvPicPr>
          <p:cNvPr id="150533" name="Picture 5">
            <a:extLst>
              <a:ext uri="{FF2B5EF4-FFF2-40B4-BE49-F238E27FC236}">
                <a16:creationId xmlns:a16="http://schemas.microsoft.com/office/drawing/2014/main" id="{5571C683-A9A3-5C8B-D0F5-077A7DBF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1143000"/>
            <a:ext cx="461327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B4254C6-29F0-7079-AFDE-E89858498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A9C84-5146-4A42-BDE9-F22E4E4A3E76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E368E766-28EC-9AEF-6A12-9836F254A4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7772400" cy="838200"/>
          </a:xfrm>
        </p:spPr>
        <p:txBody>
          <a:bodyPr/>
          <a:lstStyle/>
          <a:p>
            <a:r>
              <a:rPr lang="en-US" altLang="en-US"/>
              <a:t>Transistor Counts</a:t>
            </a:r>
          </a:p>
        </p:txBody>
      </p:sp>
      <p:sp>
        <p:nvSpPr>
          <p:cNvPr id="168963" name="Line 3">
            <a:extLst>
              <a:ext uri="{FF2B5EF4-FFF2-40B4-BE49-F238E27FC236}">
                <a16:creationId xmlns:a16="http://schemas.microsoft.com/office/drawing/2014/main" id="{40A97136-311F-AC43-7EE2-05495DF453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7225" y="2225675"/>
            <a:ext cx="0" cy="3270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4" name="Line 4">
            <a:extLst>
              <a:ext uri="{FF2B5EF4-FFF2-40B4-BE49-F238E27FC236}">
                <a16:creationId xmlns:a16="http://schemas.microsoft.com/office/drawing/2014/main" id="{F4277821-42F9-0804-8219-50A568072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9275" y="5375275"/>
            <a:ext cx="63230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5" name="Line 5">
            <a:extLst>
              <a:ext uri="{FF2B5EF4-FFF2-40B4-BE49-F238E27FC236}">
                <a16:creationId xmlns:a16="http://schemas.microsoft.com/office/drawing/2014/main" id="{36DCBD1C-7144-C974-8F08-E0AEBB47E3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14513" y="2236788"/>
            <a:ext cx="103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6" name="Line 6">
            <a:extLst>
              <a:ext uri="{FF2B5EF4-FFF2-40B4-BE49-F238E27FC236}">
                <a16:creationId xmlns:a16="http://schemas.microsoft.com/office/drawing/2014/main" id="{DA2DFDEB-8AD3-EE36-9A14-1D1E14F8EF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14513" y="2728913"/>
            <a:ext cx="103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Line 7">
            <a:extLst>
              <a:ext uri="{FF2B5EF4-FFF2-40B4-BE49-F238E27FC236}">
                <a16:creationId xmlns:a16="http://schemas.microsoft.com/office/drawing/2014/main" id="{2339EEAE-24C1-3A14-D563-C65619E62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14513" y="3271838"/>
            <a:ext cx="103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8" name="Line 8">
            <a:extLst>
              <a:ext uri="{FF2B5EF4-FFF2-40B4-BE49-F238E27FC236}">
                <a16:creationId xmlns:a16="http://schemas.microsoft.com/office/drawing/2014/main" id="{EAAB3A03-3EEA-6E55-0DCF-330094AFFF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4038" y="3786188"/>
            <a:ext cx="103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9" name="Line 9">
            <a:extLst>
              <a:ext uri="{FF2B5EF4-FFF2-40B4-BE49-F238E27FC236}">
                <a16:creationId xmlns:a16="http://schemas.microsoft.com/office/drawing/2014/main" id="{7F85D396-8F64-F2A5-04A0-30496EC893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4038" y="4329113"/>
            <a:ext cx="103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0" name="Line 10">
            <a:extLst>
              <a:ext uri="{FF2B5EF4-FFF2-40B4-BE49-F238E27FC236}">
                <a16:creationId xmlns:a16="http://schemas.microsoft.com/office/drawing/2014/main" id="{D377AE24-C2A1-9D72-DC8E-51AF320F31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4038" y="4852988"/>
            <a:ext cx="103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1" name="Line 11">
            <a:extLst>
              <a:ext uri="{FF2B5EF4-FFF2-40B4-BE49-F238E27FC236}">
                <a16:creationId xmlns:a16="http://schemas.microsoft.com/office/drawing/2014/main" id="{24E0BC59-985E-A911-C1C3-B5514C844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0275" y="5365750"/>
            <a:ext cx="0" cy="103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2" name="Line 12">
            <a:extLst>
              <a:ext uri="{FF2B5EF4-FFF2-40B4-BE49-F238E27FC236}">
                <a16:creationId xmlns:a16="http://schemas.microsoft.com/office/drawing/2014/main" id="{7E19B3CF-BC55-64FF-6CE0-4CE60126B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9225" y="5365750"/>
            <a:ext cx="0" cy="103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3" name="Line 13">
            <a:extLst>
              <a:ext uri="{FF2B5EF4-FFF2-40B4-BE49-F238E27FC236}">
                <a16:creationId xmlns:a16="http://schemas.microsoft.com/office/drawing/2014/main" id="{9EAAC56A-BE8A-69C1-AC9F-379AE6D99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75" y="5365750"/>
            <a:ext cx="0" cy="103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4" name="Line 14">
            <a:extLst>
              <a:ext uri="{FF2B5EF4-FFF2-40B4-BE49-F238E27FC236}">
                <a16:creationId xmlns:a16="http://schemas.microsoft.com/office/drawing/2014/main" id="{F86148C5-A5EB-802F-64C0-81484103B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5" y="5365750"/>
            <a:ext cx="0" cy="103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5" name="Line 15">
            <a:extLst>
              <a:ext uri="{FF2B5EF4-FFF2-40B4-BE49-F238E27FC236}">
                <a16:creationId xmlns:a16="http://schemas.microsoft.com/office/drawing/2014/main" id="{F28C6089-81DB-66E1-84AF-5DC6ED083B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5425" y="5365750"/>
            <a:ext cx="0" cy="103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6" name="Line 16">
            <a:extLst>
              <a:ext uri="{FF2B5EF4-FFF2-40B4-BE49-F238E27FC236}">
                <a16:creationId xmlns:a16="http://schemas.microsoft.com/office/drawing/2014/main" id="{699CBD86-72EB-D55A-06A1-B5BB565ECD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375" y="5365750"/>
            <a:ext cx="0" cy="103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7" name="Line 17">
            <a:extLst>
              <a:ext uri="{FF2B5EF4-FFF2-40B4-BE49-F238E27FC236}">
                <a16:creationId xmlns:a16="http://schemas.microsoft.com/office/drawing/2014/main" id="{8E5048C6-0C1F-D363-3857-8227B86972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5365750"/>
            <a:ext cx="0" cy="103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8" name="Line 18">
            <a:extLst>
              <a:ext uri="{FF2B5EF4-FFF2-40B4-BE49-F238E27FC236}">
                <a16:creationId xmlns:a16="http://schemas.microsoft.com/office/drawing/2014/main" id="{B8457E16-F209-3463-4F19-195C83086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0125" y="5365750"/>
            <a:ext cx="0" cy="103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79" name="Oval 19">
            <a:extLst>
              <a:ext uri="{FF2B5EF4-FFF2-40B4-BE49-F238E27FC236}">
                <a16:creationId xmlns:a16="http://schemas.microsoft.com/office/drawing/2014/main" id="{A4171127-EEAB-102A-08D3-18B57F0CE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938" y="4527550"/>
            <a:ext cx="174625" cy="1746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0" name="Oval 20">
            <a:extLst>
              <a:ext uri="{FF2B5EF4-FFF2-40B4-BE49-F238E27FC236}">
                <a16:creationId xmlns:a16="http://schemas.microsoft.com/office/drawing/2014/main" id="{4CDA6EE8-3CE6-63A4-5925-7DD1C712F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3" y="4189413"/>
            <a:ext cx="174625" cy="1746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1" name="Oval 21">
            <a:extLst>
              <a:ext uri="{FF2B5EF4-FFF2-40B4-BE49-F238E27FC236}">
                <a16:creationId xmlns:a16="http://schemas.microsoft.com/office/drawing/2014/main" id="{B3A00D59-486D-4AAE-DD6E-4149C8B1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5" y="3987800"/>
            <a:ext cx="174625" cy="1746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2" name="Oval 22">
            <a:extLst>
              <a:ext uri="{FF2B5EF4-FFF2-40B4-BE49-F238E27FC236}">
                <a16:creationId xmlns:a16="http://schemas.microsoft.com/office/drawing/2014/main" id="{4D83A53C-9688-FBA6-EF4F-C262A2B6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3670300"/>
            <a:ext cx="174625" cy="1746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3" name="Oval 23">
            <a:extLst>
              <a:ext uri="{FF2B5EF4-FFF2-40B4-BE49-F238E27FC236}">
                <a16:creationId xmlns:a16="http://schemas.microsoft.com/office/drawing/2014/main" id="{1FCAC7DD-4E5D-535C-C176-F8470ED6B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388" y="3440113"/>
            <a:ext cx="174625" cy="1746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4" name="Oval 24">
            <a:extLst>
              <a:ext uri="{FF2B5EF4-FFF2-40B4-BE49-F238E27FC236}">
                <a16:creationId xmlns:a16="http://schemas.microsoft.com/office/drawing/2014/main" id="{139DE820-5F77-2438-EC37-512493770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8" y="3338513"/>
            <a:ext cx="174625" cy="1746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5" name="Line 25">
            <a:extLst>
              <a:ext uri="{FF2B5EF4-FFF2-40B4-BE49-F238E27FC236}">
                <a16:creationId xmlns:a16="http://schemas.microsoft.com/office/drawing/2014/main" id="{C45576B2-4291-F8FA-1FDF-31349B4D92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9150" y="1747838"/>
            <a:ext cx="6273800" cy="3000375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86" name="Rectangle 26">
            <a:extLst>
              <a:ext uri="{FF2B5EF4-FFF2-40B4-BE49-F238E27FC236}">
                <a16:creationId xmlns:a16="http://schemas.microsoft.com/office/drawing/2014/main" id="{9CF33E1A-958D-8149-BE04-C954ADAB5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2005013"/>
            <a:ext cx="1314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1,000,000</a:t>
            </a:r>
          </a:p>
        </p:txBody>
      </p:sp>
      <p:sp>
        <p:nvSpPr>
          <p:cNvPr id="168987" name="Rectangle 27">
            <a:extLst>
              <a:ext uri="{FF2B5EF4-FFF2-40B4-BE49-F238E27FC236}">
                <a16:creationId xmlns:a16="http://schemas.microsoft.com/office/drawing/2014/main" id="{6547E558-2513-6712-9B1B-EDC829E4C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3" y="2524125"/>
            <a:ext cx="1101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100,000</a:t>
            </a:r>
          </a:p>
        </p:txBody>
      </p:sp>
      <p:sp>
        <p:nvSpPr>
          <p:cNvPr id="168988" name="Rectangle 28">
            <a:extLst>
              <a:ext uri="{FF2B5EF4-FFF2-40B4-BE49-F238E27FC236}">
                <a16:creationId xmlns:a16="http://schemas.microsoft.com/office/drawing/2014/main" id="{8B1E8608-2258-357C-6E2B-3ACD424B2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3079750"/>
            <a:ext cx="960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10,000</a:t>
            </a:r>
          </a:p>
        </p:txBody>
      </p:sp>
      <p:sp>
        <p:nvSpPr>
          <p:cNvPr id="168989" name="Rectangle 29">
            <a:extLst>
              <a:ext uri="{FF2B5EF4-FFF2-40B4-BE49-F238E27FC236}">
                <a16:creationId xmlns:a16="http://schemas.microsoft.com/office/drawing/2014/main" id="{DB8D8590-79C0-4F22-FECD-E0C1D61A1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538" y="3582988"/>
            <a:ext cx="81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1,000</a:t>
            </a:r>
          </a:p>
        </p:txBody>
      </p:sp>
      <p:sp>
        <p:nvSpPr>
          <p:cNvPr id="168990" name="Rectangle 30">
            <a:extLst>
              <a:ext uri="{FF2B5EF4-FFF2-40B4-BE49-F238E27FC236}">
                <a16:creationId xmlns:a16="http://schemas.microsoft.com/office/drawing/2014/main" id="{3574D4BB-3224-8377-D6E5-4FF07AEF9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963" y="4665663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10</a:t>
            </a:r>
          </a:p>
        </p:txBody>
      </p:sp>
      <p:sp>
        <p:nvSpPr>
          <p:cNvPr id="168991" name="Rectangle 31">
            <a:extLst>
              <a:ext uri="{FF2B5EF4-FFF2-40B4-BE49-F238E27FC236}">
                <a16:creationId xmlns:a16="http://schemas.microsoft.com/office/drawing/2014/main" id="{11C36ABC-3E38-107C-0D7B-2B4FDA08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4125913"/>
            <a:ext cx="608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100</a:t>
            </a:r>
          </a:p>
        </p:txBody>
      </p:sp>
      <p:sp>
        <p:nvSpPr>
          <p:cNvPr id="168992" name="Rectangle 32">
            <a:extLst>
              <a:ext uri="{FF2B5EF4-FFF2-40B4-BE49-F238E27FC236}">
                <a16:creationId xmlns:a16="http://schemas.microsoft.com/office/drawing/2014/main" id="{63C5EDFD-B873-3D66-916D-2A62D11FE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0" y="517842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</a:t>
            </a:r>
          </a:p>
        </p:txBody>
      </p:sp>
      <p:sp>
        <p:nvSpPr>
          <p:cNvPr id="168993" name="Rectangle 33">
            <a:extLst>
              <a:ext uri="{FF2B5EF4-FFF2-40B4-BE49-F238E27FC236}">
                <a16:creationId xmlns:a16="http://schemas.microsoft.com/office/drawing/2014/main" id="{546E47F3-7767-2A10-6309-A525A768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548481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1975</a:t>
            </a:r>
          </a:p>
        </p:txBody>
      </p:sp>
      <p:sp>
        <p:nvSpPr>
          <p:cNvPr id="168994" name="Rectangle 34">
            <a:extLst>
              <a:ext uri="{FF2B5EF4-FFF2-40B4-BE49-F238E27FC236}">
                <a16:creationId xmlns:a16="http://schemas.microsoft.com/office/drawing/2014/main" id="{DE376CE1-F885-8ACE-79F9-62E56D0D4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548481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1980</a:t>
            </a:r>
          </a:p>
        </p:txBody>
      </p:sp>
      <p:sp>
        <p:nvSpPr>
          <p:cNvPr id="168995" name="Rectangle 35">
            <a:extLst>
              <a:ext uri="{FF2B5EF4-FFF2-40B4-BE49-F238E27FC236}">
                <a16:creationId xmlns:a16="http://schemas.microsoft.com/office/drawing/2014/main" id="{669AAE2C-0E84-7636-5BBB-454160E6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613" y="548481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1985</a:t>
            </a:r>
          </a:p>
        </p:txBody>
      </p:sp>
      <p:sp>
        <p:nvSpPr>
          <p:cNvPr id="168996" name="Rectangle 36">
            <a:extLst>
              <a:ext uri="{FF2B5EF4-FFF2-40B4-BE49-F238E27FC236}">
                <a16:creationId xmlns:a16="http://schemas.microsoft.com/office/drawing/2014/main" id="{8AFDF4CE-60C7-9098-F6AA-338A111E8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913" y="548481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1990</a:t>
            </a:r>
          </a:p>
        </p:txBody>
      </p:sp>
      <p:sp>
        <p:nvSpPr>
          <p:cNvPr id="168997" name="Rectangle 37">
            <a:extLst>
              <a:ext uri="{FF2B5EF4-FFF2-40B4-BE49-F238E27FC236}">
                <a16:creationId xmlns:a16="http://schemas.microsoft.com/office/drawing/2014/main" id="{42FDE108-CAD9-C044-B559-F90B7A538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75" y="548481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1995</a:t>
            </a:r>
          </a:p>
        </p:txBody>
      </p:sp>
      <p:sp>
        <p:nvSpPr>
          <p:cNvPr id="168998" name="Rectangle 38">
            <a:extLst>
              <a:ext uri="{FF2B5EF4-FFF2-40B4-BE49-F238E27FC236}">
                <a16:creationId xmlns:a16="http://schemas.microsoft.com/office/drawing/2014/main" id="{C024822E-67DC-4775-89FE-6B03B0CB1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550" y="548481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2000</a:t>
            </a:r>
          </a:p>
        </p:txBody>
      </p:sp>
      <p:sp>
        <p:nvSpPr>
          <p:cNvPr id="168999" name="Rectangle 39">
            <a:extLst>
              <a:ext uri="{FF2B5EF4-FFF2-40B4-BE49-F238E27FC236}">
                <a16:creationId xmlns:a16="http://schemas.microsoft.com/office/drawing/2014/main" id="{1E406D60-B5B3-FDC1-70E6-4D78F8FE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548481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2005</a:t>
            </a:r>
          </a:p>
        </p:txBody>
      </p:sp>
      <p:sp>
        <p:nvSpPr>
          <p:cNvPr id="169000" name="Rectangle 40">
            <a:extLst>
              <a:ext uri="{FF2B5EF4-FFF2-40B4-BE49-F238E27FC236}">
                <a16:creationId xmlns:a16="http://schemas.microsoft.com/office/drawing/2014/main" id="{C627777C-F53B-C89E-437A-19BDF5C75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5484813"/>
            <a:ext cx="74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2010</a:t>
            </a:r>
          </a:p>
        </p:txBody>
      </p:sp>
      <p:sp>
        <p:nvSpPr>
          <p:cNvPr id="169001" name="Rectangle 41">
            <a:extLst>
              <a:ext uri="{FF2B5EF4-FFF2-40B4-BE49-F238E27FC236}">
                <a16:creationId xmlns:a16="http://schemas.microsoft.com/office/drawing/2014/main" id="{C3B2C266-0385-86EE-7544-F9897F5A9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663" y="464343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 b="1" i="0"/>
              <a:t>8086</a:t>
            </a:r>
          </a:p>
        </p:txBody>
      </p:sp>
      <p:sp>
        <p:nvSpPr>
          <p:cNvPr id="169002" name="Rectangle 42">
            <a:extLst>
              <a:ext uri="{FF2B5EF4-FFF2-40B4-BE49-F238E27FC236}">
                <a16:creationId xmlns:a16="http://schemas.microsoft.com/office/drawing/2014/main" id="{DBBD7E3C-1D93-81BD-4929-E4BA0520A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429101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 b="1" i="0"/>
              <a:t>80286</a:t>
            </a:r>
          </a:p>
        </p:txBody>
      </p:sp>
      <p:sp>
        <p:nvSpPr>
          <p:cNvPr id="169003" name="Rectangle 43">
            <a:extLst>
              <a:ext uri="{FF2B5EF4-FFF2-40B4-BE49-F238E27FC236}">
                <a16:creationId xmlns:a16="http://schemas.microsoft.com/office/drawing/2014/main" id="{42F79D1D-0612-5097-7999-9BFF1DBEC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4044950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 b="1" i="0"/>
              <a:t>i386</a:t>
            </a:r>
          </a:p>
        </p:txBody>
      </p:sp>
      <p:sp>
        <p:nvSpPr>
          <p:cNvPr id="169004" name="Rectangle 44">
            <a:extLst>
              <a:ext uri="{FF2B5EF4-FFF2-40B4-BE49-F238E27FC236}">
                <a16:creationId xmlns:a16="http://schemas.microsoft.com/office/drawing/2014/main" id="{299915B3-1D37-75FA-9166-8769B3707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3810000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 b="1" i="0"/>
              <a:t>i486</a:t>
            </a:r>
          </a:p>
        </p:txBody>
      </p:sp>
      <p:sp>
        <p:nvSpPr>
          <p:cNvPr id="169005" name="Rectangle 45">
            <a:extLst>
              <a:ext uri="{FF2B5EF4-FFF2-40B4-BE49-F238E27FC236}">
                <a16:creationId xmlns:a16="http://schemas.microsoft.com/office/drawing/2014/main" id="{6F4DBBED-163E-3759-7237-2CCF9383B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3605213"/>
            <a:ext cx="11985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 b="1" i="0"/>
              <a:t>Pentium</a:t>
            </a:r>
            <a:r>
              <a:rPr lang="en-US" altLang="en-US" sz="1800" b="1" i="0" baseline="30000"/>
              <a:t>®</a:t>
            </a:r>
            <a:endParaRPr lang="en-US" altLang="en-US" sz="1800" b="1" i="0"/>
          </a:p>
        </p:txBody>
      </p:sp>
      <p:sp>
        <p:nvSpPr>
          <p:cNvPr id="169006" name="Rectangle 46">
            <a:extLst>
              <a:ext uri="{FF2B5EF4-FFF2-40B4-BE49-F238E27FC236}">
                <a16:creationId xmlns:a16="http://schemas.microsoft.com/office/drawing/2014/main" id="{8501895F-418E-6FF4-5974-9D5EA6A04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00" y="3352800"/>
            <a:ext cx="1643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800" b="1" i="0"/>
              <a:t>Pentium</a:t>
            </a:r>
            <a:r>
              <a:rPr lang="en-US" altLang="en-US" sz="1800" b="1" i="0" baseline="30000"/>
              <a:t>®</a:t>
            </a:r>
            <a:r>
              <a:rPr lang="en-US" altLang="en-US" sz="1800" b="1" i="0"/>
              <a:t> Pro</a:t>
            </a:r>
          </a:p>
        </p:txBody>
      </p:sp>
      <p:sp>
        <p:nvSpPr>
          <p:cNvPr id="169007" name="Rectangle 47">
            <a:extLst>
              <a:ext uri="{FF2B5EF4-FFF2-40B4-BE49-F238E27FC236}">
                <a16:creationId xmlns:a16="http://schemas.microsoft.com/office/drawing/2014/main" id="{74C6EBB4-7A82-16AD-3C6B-261FB8BEA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188" y="17033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2000" b="1" i="0"/>
              <a:t>K</a:t>
            </a:r>
          </a:p>
        </p:txBody>
      </p:sp>
      <p:sp>
        <p:nvSpPr>
          <p:cNvPr id="169008" name="Rectangle 48">
            <a:extLst>
              <a:ext uri="{FF2B5EF4-FFF2-40B4-BE49-F238E27FC236}">
                <a16:creationId xmlns:a16="http://schemas.microsoft.com/office/drawing/2014/main" id="{0588292D-FFCE-01CE-8824-9F6E19B34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325" y="1524000"/>
            <a:ext cx="218757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b="1" i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Billion Transistors</a:t>
            </a:r>
          </a:p>
        </p:txBody>
      </p:sp>
      <p:sp>
        <p:nvSpPr>
          <p:cNvPr id="169009" name="AutoShape 49">
            <a:extLst>
              <a:ext uri="{FF2B5EF4-FFF2-40B4-BE49-F238E27FC236}">
                <a16:creationId xmlns:a16="http://schemas.microsoft.com/office/drawing/2014/main" id="{5F52BB35-6B11-228A-102E-33800DDEB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950" y="2046288"/>
            <a:ext cx="376238" cy="363537"/>
          </a:xfrm>
          <a:prstGeom prst="star16">
            <a:avLst>
              <a:gd name="adj" fmla="val 37500"/>
            </a:avLst>
          </a:prstGeom>
          <a:solidFill>
            <a:schemeClr val="tx2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10" name="Rectangle 50">
            <a:extLst>
              <a:ext uri="{FF2B5EF4-FFF2-40B4-BE49-F238E27FC236}">
                <a16:creationId xmlns:a16="http://schemas.microsoft.com/office/drawing/2014/main" id="{73F1D0C8-BB7C-DDEF-A0CE-C23F9EFEB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4929188"/>
            <a:ext cx="1471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</a:rPr>
              <a:t>Source:  Intel</a:t>
            </a:r>
          </a:p>
        </p:txBody>
      </p:sp>
      <p:sp>
        <p:nvSpPr>
          <p:cNvPr id="169011" name="Rectangle 51">
            <a:extLst>
              <a:ext uri="{FF2B5EF4-FFF2-40B4-BE49-F238E27FC236}">
                <a16:creationId xmlns:a16="http://schemas.microsoft.com/office/drawing/2014/main" id="{B7480290-FAF5-84CE-D38D-8588FEB63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525" y="5857875"/>
            <a:ext cx="122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en-US" sz="1800" b="1" i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Projected</a:t>
            </a:r>
          </a:p>
        </p:txBody>
      </p:sp>
      <p:sp>
        <p:nvSpPr>
          <p:cNvPr id="169012" name="Line 52">
            <a:extLst>
              <a:ext uri="{FF2B5EF4-FFF2-40B4-BE49-F238E27FC236}">
                <a16:creationId xmlns:a16="http://schemas.microsoft.com/office/drawing/2014/main" id="{9130B8DD-D6E4-E89C-0164-477DE61D4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2075" y="6019800"/>
            <a:ext cx="1725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13" name="Oval 53">
            <a:extLst>
              <a:ext uri="{FF2B5EF4-FFF2-40B4-BE49-F238E27FC236}">
                <a16:creationId xmlns:a16="http://schemas.microsoft.com/office/drawing/2014/main" id="{758F0A39-FB68-716C-A673-55CDB6074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3205163"/>
            <a:ext cx="174625" cy="1746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14" name="Oval 54">
            <a:extLst>
              <a:ext uri="{FF2B5EF4-FFF2-40B4-BE49-F238E27FC236}">
                <a16:creationId xmlns:a16="http://schemas.microsoft.com/office/drawing/2014/main" id="{AF587E34-04BB-8F0A-092D-E0EE7751D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413" y="3014663"/>
            <a:ext cx="174625" cy="1746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015" name="Rectangle 55">
            <a:extLst>
              <a:ext uri="{FF2B5EF4-FFF2-40B4-BE49-F238E27FC236}">
                <a16:creationId xmlns:a16="http://schemas.microsoft.com/office/drawing/2014/main" id="{4D8AB6B3-3512-7078-55A2-882145689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538" y="3125788"/>
            <a:ext cx="152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1" i="0"/>
              <a:t>Pentium</a:t>
            </a:r>
            <a:r>
              <a:rPr lang="en-US" altLang="en-US" sz="1800" b="1" i="0" baseline="30000"/>
              <a:t>® </a:t>
            </a:r>
            <a:r>
              <a:rPr lang="en-US" altLang="en-US" sz="1800" b="1" i="0"/>
              <a:t>II</a:t>
            </a:r>
            <a:endParaRPr lang="en-US" altLang="en-US" sz="1800" b="1" i="0" baseline="30000"/>
          </a:p>
        </p:txBody>
      </p:sp>
      <p:sp>
        <p:nvSpPr>
          <p:cNvPr id="169016" name="Rectangle 56">
            <a:extLst>
              <a:ext uri="{FF2B5EF4-FFF2-40B4-BE49-F238E27FC236}">
                <a16:creationId xmlns:a16="http://schemas.microsoft.com/office/drawing/2014/main" id="{7AEBC264-65D9-46F6-E972-78ADBAC96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763" y="2855913"/>
            <a:ext cx="152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1" i="0"/>
              <a:t>Pentium</a:t>
            </a:r>
            <a:r>
              <a:rPr lang="en-US" altLang="en-US" sz="1800" b="1" i="0" baseline="30000"/>
              <a:t>® </a:t>
            </a:r>
            <a:r>
              <a:rPr lang="en-US" altLang="en-US" sz="1800" b="1" i="0"/>
              <a:t>III</a:t>
            </a:r>
            <a:endParaRPr lang="en-US" altLang="en-US" sz="1800" b="1" i="0" baseline="30000"/>
          </a:p>
        </p:txBody>
      </p:sp>
      <p:sp>
        <p:nvSpPr>
          <p:cNvPr id="169017" name="Text Box 57">
            <a:extLst>
              <a:ext uri="{FF2B5EF4-FFF2-40B4-BE49-F238E27FC236}">
                <a16:creationId xmlns:a16="http://schemas.microsoft.com/office/drawing/2014/main" id="{7CB959C4-9358-6F20-4D52-8F8998D29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49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Courtesy, Intel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E4B15EB-BA4D-B772-047B-AB8657D112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9DDAA-5295-904E-9266-6B37A942998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E1527878-4CC3-C8B4-524F-0B7C58574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altLang="en-US" sz="4000"/>
              <a:t>Moore’s law in Microprocessors</a:t>
            </a:r>
          </a:p>
        </p:txBody>
      </p:sp>
      <p:sp>
        <p:nvSpPr>
          <p:cNvPr id="172035" name="Line 3">
            <a:extLst>
              <a:ext uri="{FF2B5EF4-FFF2-40B4-BE49-F238E27FC236}">
                <a16:creationId xmlns:a16="http://schemas.microsoft.com/office/drawing/2014/main" id="{5224446C-423D-F041-F0A3-238509A61A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1905000"/>
            <a:ext cx="4648200" cy="2971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36" name="Rectangle 4">
            <a:extLst>
              <a:ext uri="{FF2B5EF4-FFF2-40B4-BE49-F238E27FC236}">
                <a16:creationId xmlns:a16="http://schemas.microsoft.com/office/drawing/2014/main" id="{DABEF271-43D4-342A-F6B8-94CB38F8C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8" y="1785938"/>
            <a:ext cx="5119687" cy="31607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9699F25F-F2FD-378A-E16A-CF880A60B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8" y="1785938"/>
            <a:ext cx="5119687" cy="3160712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38" name="Line 6">
            <a:extLst>
              <a:ext uri="{FF2B5EF4-FFF2-40B4-BE49-F238E27FC236}">
                <a16:creationId xmlns:a16="http://schemas.microsoft.com/office/drawing/2014/main" id="{BC3405E5-0E4F-CC3D-0F62-2028E90D18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8" y="1785938"/>
            <a:ext cx="1587" cy="316071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39" name="Line 7">
            <a:extLst>
              <a:ext uri="{FF2B5EF4-FFF2-40B4-BE49-F238E27FC236}">
                <a16:creationId xmlns:a16="http://schemas.microsoft.com/office/drawing/2014/main" id="{5186A769-51B5-B543-63C1-77D7DA342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8" y="4946650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0" name="Line 8">
            <a:extLst>
              <a:ext uri="{FF2B5EF4-FFF2-40B4-BE49-F238E27FC236}">
                <a16:creationId xmlns:a16="http://schemas.microsoft.com/office/drawing/2014/main" id="{B0081B7C-8BD5-3D27-5FD1-511D5AD115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8" y="4416425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1" name="Line 9">
            <a:extLst>
              <a:ext uri="{FF2B5EF4-FFF2-40B4-BE49-F238E27FC236}">
                <a16:creationId xmlns:a16="http://schemas.microsoft.com/office/drawing/2014/main" id="{68425527-0E79-29D3-389C-659555C0B0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8" y="3887788"/>
            <a:ext cx="71437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2" name="Line 10">
            <a:extLst>
              <a:ext uri="{FF2B5EF4-FFF2-40B4-BE49-F238E27FC236}">
                <a16:creationId xmlns:a16="http://schemas.microsoft.com/office/drawing/2014/main" id="{07815A77-5165-F1EC-5B63-8CD413C55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8" y="3373438"/>
            <a:ext cx="71437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3" name="Line 11">
            <a:extLst>
              <a:ext uri="{FF2B5EF4-FFF2-40B4-BE49-F238E27FC236}">
                <a16:creationId xmlns:a16="http://schemas.microsoft.com/office/drawing/2014/main" id="{D14E6A75-3379-51C2-148F-63DD9CD1E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8" y="2844800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4" name="Line 12">
            <a:extLst>
              <a:ext uri="{FF2B5EF4-FFF2-40B4-BE49-F238E27FC236}">
                <a16:creationId xmlns:a16="http://schemas.microsoft.com/office/drawing/2014/main" id="{5953855A-0655-95BA-B079-8B3D7B2E7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8" y="2314575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5" name="Line 13">
            <a:extLst>
              <a:ext uri="{FF2B5EF4-FFF2-40B4-BE49-F238E27FC236}">
                <a16:creationId xmlns:a16="http://schemas.microsoft.com/office/drawing/2014/main" id="{2CFCEA4E-A84F-05D6-B117-F35D3A55DA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8" y="1785938"/>
            <a:ext cx="71437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6" name="Line 14">
            <a:extLst>
              <a:ext uri="{FF2B5EF4-FFF2-40B4-BE49-F238E27FC236}">
                <a16:creationId xmlns:a16="http://schemas.microsoft.com/office/drawing/2014/main" id="{C874A46C-D67D-3702-0BA9-EFF369099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388" y="4946650"/>
            <a:ext cx="511968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7" name="Line 15">
            <a:extLst>
              <a:ext uri="{FF2B5EF4-FFF2-40B4-BE49-F238E27FC236}">
                <a16:creationId xmlns:a16="http://schemas.microsoft.com/office/drawing/2014/main" id="{3CAD6168-19D9-0C5B-4463-20F732B4D9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1388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8" name="Line 16">
            <a:extLst>
              <a:ext uri="{FF2B5EF4-FFF2-40B4-BE49-F238E27FC236}">
                <a16:creationId xmlns:a16="http://schemas.microsoft.com/office/drawing/2014/main" id="{747EAB97-DE1B-CD34-CF1E-E35AEE3648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8563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49" name="Line 17">
            <a:extLst>
              <a:ext uri="{FF2B5EF4-FFF2-40B4-BE49-F238E27FC236}">
                <a16:creationId xmlns:a16="http://schemas.microsoft.com/office/drawing/2014/main" id="{5AAAFB17-FCBE-D6E2-7F40-EA158393D0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5738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0" name="Line 18">
            <a:extLst>
              <a:ext uri="{FF2B5EF4-FFF2-40B4-BE49-F238E27FC236}">
                <a16:creationId xmlns:a16="http://schemas.microsoft.com/office/drawing/2014/main" id="{FFB5E703-7434-8DEA-284C-56B440150F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3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1" name="Line 19">
            <a:extLst>
              <a:ext uri="{FF2B5EF4-FFF2-40B4-BE49-F238E27FC236}">
                <a16:creationId xmlns:a16="http://schemas.microsoft.com/office/drawing/2014/main" id="{BB1BE122-CD30-A2C7-FD28-31106D1C3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0088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2" name="Line 20">
            <a:extLst>
              <a:ext uri="{FF2B5EF4-FFF2-40B4-BE49-F238E27FC236}">
                <a16:creationId xmlns:a16="http://schemas.microsoft.com/office/drawing/2014/main" id="{8B8ACE8A-967E-5D29-0047-C5FE2F054D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7263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3" name="Line 21">
            <a:extLst>
              <a:ext uri="{FF2B5EF4-FFF2-40B4-BE49-F238E27FC236}">
                <a16:creationId xmlns:a16="http://schemas.microsoft.com/office/drawing/2014/main" id="{370E588F-4C94-FDB7-A3DA-192557D405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1738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4" name="Line 22">
            <a:extLst>
              <a:ext uri="{FF2B5EF4-FFF2-40B4-BE49-F238E27FC236}">
                <a16:creationId xmlns:a16="http://schemas.microsoft.com/office/drawing/2014/main" id="{AA24234B-30BC-E505-B6DC-0EFF995BFA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8913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5" name="Line 23">
            <a:extLst>
              <a:ext uri="{FF2B5EF4-FFF2-40B4-BE49-F238E27FC236}">
                <a16:creationId xmlns:a16="http://schemas.microsoft.com/office/drawing/2014/main" id="{1E163C92-7669-5BFD-F10B-39373DF4BD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6088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6" name="Line 24">
            <a:extLst>
              <a:ext uri="{FF2B5EF4-FFF2-40B4-BE49-F238E27FC236}">
                <a16:creationId xmlns:a16="http://schemas.microsoft.com/office/drawing/2014/main" id="{022ECDDC-2440-8042-B18C-E8ECFF330E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3263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7" name="Line 25">
            <a:extLst>
              <a:ext uri="{FF2B5EF4-FFF2-40B4-BE49-F238E27FC236}">
                <a16:creationId xmlns:a16="http://schemas.microsoft.com/office/drawing/2014/main" id="{87DDE518-98B1-5CAA-550E-4216966163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0438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8" name="Line 26">
            <a:extLst>
              <a:ext uri="{FF2B5EF4-FFF2-40B4-BE49-F238E27FC236}">
                <a16:creationId xmlns:a16="http://schemas.microsoft.com/office/drawing/2014/main" id="{C5CB6AF4-E87A-4629-4C0F-B8026AE7C1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7613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59" name="Line 27">
            <a:extLst>
              <a:ext uri="{FF2B5EF4-FFF2-40B4-BE49-F238E27FC236}">
                <a16:creationId xmlns:a16="http://schemas.microsoft.com/office/drawing/2014/main" id="{CB2EB41B-8CE2-A118-6AD5-7492D17B2A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4788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0" name="Line 28">
            <a:extLst>
              <a:ext uri="{FF2B5EF4-FFF2-40B4-BE49-F238E27FC236}">
                <a16:creationId xmlns:a16="http://schemas.microsoft.com/office/drawing/2014/main" id="{E4A6A714-CDC4-75C9-C5F9-ADDA5BB568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3550" y="488950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1" name="Line 29">
            <a:extLst>
              <a:ext uri="{FF2B5EF4-FFF2-40B4-BE49-F238E27FC236}">
                <a16:creationId xmlns:a16="http://schemas.microsoft.com/office/drawing/2014/main" id="{CE991A2E-73C4-8278-05B3-B7E208DE4E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488950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2" name="Line 30">
            <a:extLst>
              <a:ext uri="{FF2B5EF4-FFF2-40B4-BE49-F238E27FC236}">
                <a16:creationId xmlns:a16="http://schemas.microsoft.com/office/drawing/2014/main" id="{A49393D8-4A18-68C3-02D7-7C591B7C82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7900" y="488950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3" name="Line 31">
            <a:extLst>
              <a:ext uri="{FF2B5EF4-FFF2-40B4-BE49-F238E27FC236}">
                <a16:creationId xmlns:a16="http://schemas.microsoft.com/office/drawing/2014/main" id="{ECD3D818-1F0E-9C54-D1B3-5C265F177A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0788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4" name="Line 32">
            <a:extLst>
              <a:ext uri="{FF2B5EF4-FFF2-40B4-BE49-F238E27FC236}">
                <a16:creationId xmlns:a16="http://schemas.microsoft.com/office/drawing/2014/main" id="{79CBDA43-2888-A35B-C55B-E5F2A6AE63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7963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5" name="Line 33">
            <a:extLst>
              <a:ext uri="{FF2B5EF4-FFF2-40B4-BE49-F238E27FC236}">
                <a16:creationId xmlns:a16="http://schemas.microsoft.com/office/drawing/2014/main" id="{D3A0E436-F6B3-E452-92DF-90E735F3C6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5138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6" name="Line 34">
            <a:extLst>
              <a:ext uri="{FF2B5EF4-FFF2-40B4-BE49-F238E27FC236}">
                <a16:creationId xmlns:a16="http://schemas.microsoft.com/office/drawing/2014/main" id="{88CBB095-3D86-9932-9F51-0EEBE62F61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2313" y="488950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7" name="Line 35">
            <a:extLst>
              <a:ext uri="{FF2B5EF4-FFF2-40B4-BE49-F238E27FC236}">
                <a16:creationId xmlns:a16="http://schemas.microsoft.com/office/drawing/2014/main" id="{7D28B959-17DD-DC8F-D431-E9179DC8DC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1075" y="488950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8" name="Line 36">
            <a:extLst>
              <a:ext uri="{FF2B5EF4-FFF2-40B4-BE49-F238E27FC236}">
                <a16:creationId xmlns:a16="http://schemas.microsoft.com/office/drawing/2014/main" id="{9A002A79-1982-D795-3966-A80EE14DB9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1388" y="4875213"/>
            <a:ext cx="1587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69" name="Line 37">
            <a:extLst>
              <a:ext uri="{FF2B5EF4-FFF2-40B4-BE49-F238E27FC236}">
                <a16:creationId xmlns:a16="http://schemas.microsoft.com/office/drawing/2014/main" id="{781B7D2E-048A-17C6-C39A-4D1306416E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7263" y="4875213"/>
            <a:ext cx="1587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70" name="Line 38">
            <a:extLst>
              <a:ext uri="{FF2B5EF4-FFF2-40B4-BE49-F238E27FC236}">
                <a16:creationId xmlns:a16="http://schemas.microsoft.com/office/drawing/2014/main" id="{C2FF6EE7-9308-49B1-C72E-64ECC632CA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0438" y="4875213"/>
            <a:ext cx="1587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71" name="Line 39">
            <a:extLst>
              <a:ext uri="{FF2B5EF4-FFF2-40B4-BE49-F238E27FC236}">
                <a16:creationId xmlns:a16="http://schemas.microsoft.com/office/drawing/2014/main" id="{D3EDF91B-9029-CBE8-034A-8F602B98D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7900" y="4875213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72" name="Line 40">
            <a:extLst>
              <a:ext uri="{FF2B5EF4-FFF2-40B4-BE49-F238E27FC236}">
                <a16:creationId xmlns:a16="http://schemas.microsoft.com/office/drawing/2014/main" id="{C4F444A3-84B9-9EA3-11C8-C5AF63E68C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1075" y="4875213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073" name="Freeform 41">
            <a:extLst>
              <a:ext uri="{FF2B5EF4-FFF2-40B4-BE49-F238E27FC236}">
                <a16:creationId xmlns:a16="http://schemas.microsoft.com/office/drawing/2014/main" id="{F3B7CA6C-994E-0AD6-04F0-B49433E03EDD}"/>
              </a:ext>
            </a:extLst>
          </p:cNvPr>
          <p:cNvSpPr>
            <a:spLocks/>
          </p:cNvSpPr>
          <p:nvPr/>
        </p:nvSpPr>
        <p:spPr bwMode="auto">
          <a:xfrm>
            <a:off x="2297113" y="4716463"/>
            <a:ext cx="142875" cy="144462"/>
          </a:xfrm>
          <a:custGeom>
            <a:avLst/>
            <a:gdLst>
              <a:gd name="T0" fmla="*/ 45 w 90"/>
              <a:gd name="T1" fmla="*/ 0 h 91"/>
              <a:gd name="T2" fmla="*/ 90 w 90"/>
              <a:gd name="T3" fmla="*/ 46 h 91"/>
              <a:gd name="T4" fmla="*/ 45 w 90"/>
              <a:gd name="T5" fmla="*/ 91 h 91"/>
              <a:gd name="T6" fmla="*/ 0 w 90"/>
              <a:gd name="T7" fmla="*/ 46 h 91"/>
              <a:gd name="T8" fmla="*/ 45 w 90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1">
                <a:moveTo>
                  <a:pt x="45" y="0"/>
                </a:moveTo>
                <a:lnTo>
                  <a:pt x="90" y="46"/>
                </a:lnTo>
                <a:lnTo>
                  <a:pt x="45" y="91"/>
                </a:lnTo>
                <a:lnTo>
                  <a:pt x="0" y="46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74" name="Freeform 42">
            <a:extLst>
              <a:ext uri="{FF2B5EF4-FFF2-40B4-BE49-F238E27FC236}">
                <a16:creationId xmlns:a16="http://schemas.microsoft.com/office/drawing/2014/main" id="{462AFDE5-2C10-6A10-E95A-A270CE69D0BD}"/>
              </a:ext>
            </a:extLst>
          </p:cNvPr>
          <p:cNvSpPr>
            <a:spLocks/>
          </p:cNvSpPr>
          <p:nvPr/>
        </p:nvSpPr>
        <p:spPr bwMode="auto">
          <a:xfrm>
            <a:off x="2425700" y="4616450"/>
            <a:ext cx="142875" cy="144463"/>
          </a:xfrm>
          <a:custGeom>
            <a:avLst/>
            <a:gdLst>
              <a:gd name="T0" fmla="*/ 45 w 90"/>
              <a:gd name="T1" fmla="*/ 0 h 91"/>
              <a:gd name="T2" fmla="*/ 90 w 90"/>
              <a:gd name="T3" fmla="*/ 45 h 91"/>
              <a:gd name="T4" fmla="*/ 45 w 90"/>
              <a:gd name="T5" fmla="*/ 91 h 91"/>
              <a:gd name="T6" fmla="*/ 0 w 90"/>
              <a:gd name="T7" fmla="*/ 45 h 91"/>
              <a:gd name="T8" fmla="*/ 45 w 90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1">
                <a:moveTo>
                  <a:pt x="45" y="0"/>
                </a:moveTo>
                <a:lnTo>
                  <a:pt x="90" y="45"/>
                </a:lnTo>
                <a:lnTo>
                  <a:pt x="45" y="91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75" name="Freeform 43">
            <a:extLst>
              <a:ext uri="{FF2B5EF4-FFF2-40B4-BE49-F238E27FC236}">
                <a16:creationId xmlns:a16="http://schemas.microsoft.com/office/drawing/2014/main" id="{C267410B-A9EF-BE1A-331C-75A01C50B4D1}"/>
              </a:ext>
            </a:extLst>
          </p:cNvPr>
          <p:cNvSpPr>
            <a:spLocks/>
          </p:cNvSpPr>
          <p:nvPr/>
        </p:nvSpPr>
        <p:spPr bwMode="auto">
          <a:xfrm>
            <a:off x="2682875" y="448786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76" name="Freeform 44">
            <a:extLst>
              <a:ext uri="{FF2B5EF4-FFF2-40B4-BE49-F238E27FC236}">
                <a16:creationId xmlns:a16="http://schemas.microsoft.com/office/drawing/2014/main" id="{4ACC282F-C172-D55B-4F4A-92207EBE3E01}"/>
              </a:ext>
            </a:extLst>
          </p:cNvPr>
          <p:cNvSpPr>
            <a:spLocks/>
          </p:cNvSpPr>
          <p:nvPr/>
        </p:nvSpPr>
        <p:spPr bwMode="auto">
          <a:xfrm>
            <a:off x="2940050" y="44735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77" name="Freeform 45">
            <a:extLst>
              <a:ext uri="{FF2B5EF4-FFF2-40B4-BE49-F238E27FC236}">
                <a16:creationId xmlns:a16="http://schemas.microsoft.com/office/drawing/2014/main" id="{DB2AE130-A8B1-5B8D-8A0E-EA8976EFB0AA}"/>
              </a:ext>
            </a:extLst>
          </p:cNvPr>
          <p:cNvSpPr>
            <a:spLocks/>
          </p:cNvSpPr>
          <p:nvPr/>
        </p:nvSpPr>
        <p:spPr bwMode="auto">
          <a:xfrm>
            <a:off x="3197225" y="41306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78" name="Freeform 46">
            <a:extLst>
              <a:ext uri="{FF2B5EF4-FFF2-40B4-BE49-F238E27FC236}">
                <a16:creationId xmlns:a16="http://schemas.microsoft.com/office/drawing/2014/main" id="{EA17EF69-CA12-67F5-235B-3FF8B51DF581}"/>
              </a:ext>
            </a:extLst>
          </p:cNvPr>
          <p:cNvSpPr>
            <a:spLocks/>
          </p:cNvSpPr>
          <p:nvPr/>
        </p:nvSpPr>
        <p:spPr bwMode="auto">
          <a:xfrm>
            <a:off x="3697288" y="3787775"/>
            <a:ext cx="144462" cy="142875"/>
          </a:xfrm>
          <a:custGeom>
            <a:avLst/>
            <a:gdLst>
              <a:gd name="T0" fmla="*/ 46 w 91"/>
              <a:gd name="T1" fmla="*/ 0 h 90"/>
              <a:gd name="T2" fmla="*/ 91 w 91"/>
              <a:gd name="T3" fmla="*/ 45 h 90"/>
              <a:gd name="T4" fmla="*/ 46 w 91"/>
              <a:gd name="T5" fmla="*/ 90 h 90"/>
              <a:gd name="T6" fmla="*/ 0 w 91"/>
              <a:gd name="T7" fmla="*/ 45 h 90"/>
              <a:gd name="T8" fmla="*/ 46 w 91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90">
                <a:moveTo>
                  <a:pt x="46" y="0"/>
                </a:moveTo>
                <a:lnTo>
                  <a:pt x="91" y="45"/>
                </a:lnTo>
                <a:lnTo>
                  <a:pt x="46" y="90"/>
                </a:lnTo>
                <a:lnTo>
                  <a:pt x="0" y="45"/>
                </a:lnTo>
                <a:lnTo>
                  <a:pt x="46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79" name="Freeform 47">
            <a:extLst>
              <a:ext uri="{FF2B5EF4-FFF2-40B4-BE49-F238E27FC236}">
                <a16:creationId xmlns:a16="http://schemas.microsoft.com/office/drawing/2014/main" id="{586CDC17-24AB-6EB5-21E8-190AF37B78E9}"/>
              </a:ext>
            </a:extLst>
          </p:cNvPr>
          <p:cNvSpPr>
            <a:spLocks/>
          </p:cNvSpPr>
          <p:nvPr/>
        </p:nvSpPr>
        <p:spPr bwMode="auto">
          <a:xfrm>
            <a:off x="4084638" y="361632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0" name="Freeform 48">
            <a:extLst>
              <a:ext uri="{FF2B5EF4-FFF2-40B4-BE49-F238E27FC236}">
                <a16:creationId xmlns:a16="http://schemas.microsoft.com/office/drawing/2014/main" id="{167EBB96-B32F-7688-9C6D-D0656863197A}"/>
              </a:ext>
            </a:extLst>
          </p:cNvPr>
          <p:cNvSpPr>
            <a:spLocks/>
          </p:cNvSpPr>
          <p:nvPr/>
        </p:nvSpPr>
        <p:spPr bwMode="auto">
          <a:xfrm>
            <a:off x="4598988" y="328771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1" name="Freeform 49">
            <a:extLst>
              <a:ext uri="{FF2B5EF4-FFF2-40B4-BE49-F238E27FC236}">
                <a16:creationId xmlns:a16="http://schemas.microsoft.com/office/drawing/2014/main" id="{77E7768F-B0A4-C2E8-9F5B-F36A5855E135}"/>
              </a:ext>
            </a:extLst>
          </p:cNvPr>
          <p:cNvSpPr>
            <a:spLocks/>
          </p:cNvSpPr>
          <p:nvPr/>
        </p:nvSpPr>
        <p:spPr bwMode="auto">
          <a:xfrm>
            <a:off x="4984750" y="305911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2" name="Freeform 50">
            <a:extLst>
              <a:ext uri="{FF2B5EF4-FFF2-40B4-BE49-F238E27FC236}">
                <a16:creationId xmlns:a16="http://schemas.microsoft.com/office/drawing/2014/main" id="{033C371F-2C22-19D3-9E6A-7B1B03DDFD56}"/>
              </a:ext>
            </a:extLst>
          </p:cNvPr>
          <p:cNvSpPr>
            <a:spLocks/>
          </p:cNvSpPr>
          <p:nvPr/>
        </p:nvSpPr>
        <p:spPr bwMode="auto">
          <a:xfrm>
            <a:off x="5370513" y="2944813"/>
            <a:ext cx="144462" cy="142875"/>
          </a:xfrm>
          <a:custGeom>
            <a:avLst/>
            <a:gdLst>
              <a:gd name="T0" fmla="*/ 45 w 91"/>
              <a:gd name="T1" fmla="*/ 0 h 90"/>
              <a:gd name="T2" fmla="*/ 91 w 91"/>
              <a:gd name="T3" fmla="*/ 45 h 90"/>
              <a:gd name="T4" fmla="*/ 45 w 91"/>
              <a:gd name="T5" fmla="*/ 90 h 90"/>
              <a:gd name="T6" fmla="*/ 0 w 91"/>
              <a:gd name="T7" fmla="*/ 45 h 90"/>
              <a:gd name="T8" fmla="*/ 45 w 91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90">
                <a:moveTo>
                  <a:pt x="45" y="0"/>
                </a:moveTo>
                <a:lnTo>
                  <a:pt x="91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3" name="Freeform 51">
            <a:extLst>
              <a:ext uri="{FF2B5EF4-FFF2-40B4-BE49-F238E27FC236}">
                <a16:creationId xmlns:a16="http://schemas.microsoft.com/office/drawing/2014/main" id="{E1FB3D07-37F3-39EC-2D13-469447FF8235}"/>
              </a:ext>
            </a:extLst>
          </p:cNvPr>
          <p:cNvSpPr>
            <a:spLocks/>
          </p:cNvSpPr>
          <p:nvPr/>
        </p:nvSpPr>
        <p:spPr bwMode="auto">
          <a:xfrm>
            <a:off x="2268538" y="4687888"/>
            <a:ext cx="142875" cy="144462"/>
          </a:xfrm>
          <a:custGeom>
            <a:avLst/>
            <a:gdLst>
              <a:gd name="T0" fmla="*/ 45 w 90"/>
              <a:gd name="T1" fmla="*/ 0 h 91"/>
              <a:gd name="T2" fmla="*/ 90 w 90"/>
              <a:gd name="T3" fmla="*/ 46 h 91"/>
              <a:gd name="T4" fmla="*/ 45 w 90"/>
              <a:gd name="T5" fmla="*/ 91 h 91"/>
              <a:gd name="T6" fmla="*/ 0 w 90"/>
              <a:gd name="T7" fmla="*/ 46 h 91"/>
              <a:gd name="T8" fmla="*/ 45 w 90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1">
                <a:moveTo>
                  <a:pt x="45" y="0"/>
                </a:moveTo>
                <a:lnTo>
                  <a:pt x="90" y="46"/>
                </a:lnTo>
                <a:lnTo>
                  <a:pt x="45" y="91"/>
                </a:lnTo>
                <a:lnTo>
                  <a:pt x="0" y="46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4" name="Freeform 52">
            <a:extLst>
              <a:ext uri="{FF2B5EF4-FFF2-40B4-BE49-F238E27FC236}">
                <a16:creationId xmlns:a16="http://schemas.microsoft.com/office/drawing/2014/main" id="{474278B6-99B1-A7FA-D4C8-B8F1152C0836}"/>
              </a:ext>
            </a:extLst>
          </p:cNvPr>
          <p:cNvSpPr>
            <a:spLocks/>
          </p:cNvSpPr>
          <p:nvPr/>
        </p:nvSpPr>
        <p:spPr bwMode="auto">
          <a:xfrm>
            <a:off x="2397125" y="45878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5" name="Freeform 53">
            <a:extLst>
              <a:ext uri="{FF2B5EF4-FFF2-40B4-BE49-F238E27FC236}">
                <a16:creationId xmlns:a16="http://schemas.microsoft.com/office/drawing/2014/main" id="{D1FDA7B4-671D-5FA5-1EAB-81FADEED8351}"/>
              </a:ext>
            </a:extLst>
          </p:cNvPr>
          <p:cNvSpPr>
            <a:spLocks/>
          </p:cNvSpPr>
          <p:nvPr/>
        </p:nvSpPr>
        <p:spPr bwMode="auto">
          <a:xfrm>
            <a:off x="2654300" y="44592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6" name="Freeform 54">
            <a:extLst>
              <a:ext uri="{FF2B5EF4-FFF2-40B4-BE49-F238E27FC236}">
                <a16:creationId xmlns:a16="http://schemas.microsoft.com/office/drawing/2014/main" id="{4885D27D-0780-CCFB-4A67-963F484EE506}"/>
              </a:ext>
            </a:extLst>
          </p:cNvPr>
          <p:cNvSpPr>
            <a:spLocks/>
          </p:cNvSpPr>
          <p:nvPr/>
        </p:nvSpPr>
        <p:spPr bwMode="auto">
          <a:xfrm>
            <a:off x="2911475" y="44450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7" name="Freeform 55">
            <a:extLst>
              <a:ext uri="{FF2B5EF4-FFF2-40B4-BE49-F238E27FC236}">
                <a16:creationId xmlns:a16="http://schemas.microsoft.com/office/drawing/2014/main" id="{EC3A701A-4558-E658-796F-199AB8340919}"/>
              </a:ext>
            </a:extLst>
          </p:cNvPr>
          <p:cNvSpPr>
            <a:spLocks/>
          </p:cNvSpPr>
          <p:nvPr/>
        </p:nvSpPr>
        <p:spPr bwMode="auto">
          <a:xfrm>
            <a:off x="3168650" y="41021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8" name="Freeform 56">
            <a:extLst>
              <a:ext uri="{FF2B5EF4-FFF2-40B4-BE49-F238E27FC236}">
                <a16:creationId xmlns:a16="http://schemas.microsoft.com/office/drawing/2014/main" id="{8632799F-9B84-65FB-D344-CDA5BB378BC2}"/>
              </a:ext>
            </a:extLst>
          </p:cNvPr>
          <p:cNvSpPr>
            <a:spLocks/>
          </p:cNvSpPr>
          <p:nvPr/>
        </p:nvSpPr>
        <p:spPr bwMode="auto">
          <a:xfrm>
            <a:off x="3668713" y="3759200"/>
            <a:ext cx="144462" cy="142875"/>
          </a:xfrm>
          <a:custGeom>
            <a:avLst/>
            <a:gdLst>
              <a:gd name="T0" fmla="*/ 46 w 91"/>
              <a:gd name="T1" fmla="*/ 0 h 90"/>
              <a:gd name="T2" fmla="*/ 91 w 91"/>
              <a:gd name="T3" fmla="*/ 45 h 90"/>
              <a:gd name="T4" fmla="*/ 46 w 91"/>
              <a:gd name="T5" fmla="*/ 90 h 90"/>
              <a:gd name="T6" fmla="*/ 0 w 91"/>
              <a:gd name="T7" fmla="*/ 45 h 90"/>
              <a:gd name="T8" fmla="*/ 46 w 91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90">
                <a:moveTo>
                  <a:pt x="46" y="0"/>
                </a:moveTo>
                <a:lnTo>
                  <a:pt x="91" y="45"/>
                </a:lnTo>
                <a:lnTo>
                  <a:pt x="46" y="90"/>
                </a:lnTo>
                <a:lnTo>
                  <a:pt x="0" y="45"/>
                </a:lnTo>
                <a:lnTo>
                  <a:pt x="46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89" name="Freeform 57">
            <a:extLst>
              <a:ext uri="{FF2B5EF4-FFF2-40B4-BE49-F238E27FC236}">
                <a16:creationId xmlns:a16="http://schemas.microsoft.com/office/drawing/2014/main" id="{26848324-1539-C002-47DE-39AAF4710F12}"/>
              </a:ext>
            </a:extLst>
          </p:cNvPr>
          <p:cNvSpPr>
            <a:spLocks/>
          </p:cNvSpPr>
          <p:nvPr/>
        </p:nvSpPr>
        <p:spPr bwMode="auto">
          <a:xfrm>
            <a:off x="4056063" y="358775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90" name="Freeform 58">
            <a:extLst>
              <a:ext uri="{FF2B5EF4-FFF2-40B4-BE49-F238E27FC236}">
                <a16:creationId xmlns:a16="http://schemas.microsoft.com/office/drawing/2014/main" id="{311A1B48-F2B3-7AF0-C721-86D407DB1078}"/>
              </a:ext>
            </a:extLst>
          </p:cNvPr>
          <p:cNvSpPr>
            <a:spLocks/>
          </p:cNvSpPr>
          <p:nvPr/>
        </p:nvSpPr>
        <p:spPr bwMode="auto">
          <a:xfrm>
            <a:off x="4570413" y="325913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91" name="Freeform 59">
            <a:extLst>
              <a:ext uri="{FF2B5EF4-FFF2-40B4-BE49-F238E27FC236}">
                <a16:creationId xmlns:a16="http://schemas.microsoft.com/office/drawing/2014/main" id="{1B06B7FE-2CDC-5A10-4BCE-D4FD3F69C708}"/>
              </a:ext>
            </a:extLst>
          </p:cNvPr>
          <p:cNvSpPr>
            <a:spLocks/>
          </p:cNvSpPr>
          <p:nvPr/>
        </p:nvSpPr>
        <p:spPr bwMode="auto">
          <a:xfrm>
            <a:off x="4956175" y="303053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92" name="Freeform 60">
            <a:extLst>
              <a:ext uri="{FF2B5EF4-FFF2-40B4-BE49-F238E27FC236}">
                <a16:creationId xmlns:a16="http://schemas.microsoft.com/office/drawing/2014/main" id="{B8E16E20-F375-0589-6C38-F90AB03DFBBC}"/>
              </a:ext>
            </a:extLst>
          </p:cNvPr>
          <p:cNvSpPr>
            <a:spLocks/>
          </p:cNvSpPr>
          <p:nvPr/>
        </p:nvSpPr>
        <p:spPr bwMode="auto">
          <a:xfrm>
            <a:off x="5341938" y="291623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093" name="Rectangle 61">
            <a:extLst>
              <a:ext uri="{FF2B5EF4-FFF2-40B4-BE49-F238E27FC236}">
                <a16:creationId xmlns:a16="http://schemas.microsoft.com/office/drawing/2014/main" id="{C7997346-C895-3A40-7896-1931AE4FC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988" y="4687888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4004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094" name="Rectangle 62">
            <a:extLst>
              <a:ext uri="{FF2B5EF4-FFF2-40B4-BE49-F238E27FC236}">
                <a16:creationId xmlns:a16="http://schemas.microsoft.com/office/drawing/2014/main" id="{EFAB5E02-83DC-6637-ECE3-3E226C1AA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325" y="453072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8008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095" name="Rectangle 63">
            <a:extLst>
              <a:ext uri="{FF2B5EF4-FFF2-40B4-BE49-F238E27FC236}">
                <a16:creationId xmlns:a16="http://schemas.microsoft.com/office/drawing/2014/main" id="{1460E3DB-FE0B-4206-F631-F359F9E1F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4363" y="43164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096" name="Rectangle 64">
            <a:extLst>
              <a:ext uri="{FF2B5EF4-FFF2-40B4-BE49-F238E27FC236}">
                <a16:creationId xmlns:a16="http://schemas.microsoft.com/office/drawing/2014/main" id="{858980E5-1BB0-6956-76BA-8BDF11C90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550" y="4116388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8085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097" name="Rectangle 65">
            <a:extLst>
              <a:ext uri="{FF2B5EF4-FFF2-40B4-BE49-F238E27FC236}">
                <a16:creationId xmlns:a16="http://schemas.microsoft.com/office/drawing/2014/main" id="{C64DADE0-6ECA-0427-4971-30995DB9C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0" y="404495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098" name="Rectangle 66">
            <a:extLst>
              <a:ext uri="{FF2B5EF4-FFF2-40B4-BE49-F238E27FC236}">
                <a16:creationId xmlns:a16="http://schemas.microsoft.com/office/drawing/2014/main" id="{C6054C73-6841-D8B1-6589-EB1B27D1E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763" y="37592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099" name="Rectangle 67">
            <a:extLst>
              <a:ext uri="{FF2B5EF4-FFF2-40B4-BE49-F238E27FC236}">
                <a16:creationId xmlns:a16="http://schemas.microsoft.com/office/drawing/2014/main" id="{E2F213BE-09F2-7ED1-F3DC-E78E4B4C8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35306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386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0" name="Rectangle 68">
            <a:extLst>
              <a:ext uri="{FF2B5EF4-FFF2-40B4-BE49-F238E27FC236}">
                <a16:creationId xmlns:a16="http://schemas.microsoft.com/office/drawing/2014/main" id="{2380ED35-09D0-E6F8-8EC6-98914C402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3" y="3201988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1" name="Rectangle 69">
            <a:extLst>
              <a:ext uri="{FF2B5EF4-FFF2-40B4-BE49-F238E27FC236}">
                <a16:creationId xmlns:a16="http://schemas.microsoft.com/office/drawing/2014/main" id="{1165F94F-BB7B-F1C4-6650-DA5EDBB84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7638" y="3044825"/>
            <a:ext cx="16287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Pentium</a:t>
            </a:r>
            <a:r>
              <a:rPr lang="en-US" altLang="en-US" sz="1800" b="1" i="0">
                <a:solidFill>
                  <a:srgbClr val="000099"/>
                </a:solidFill>
                <a:cs typeface="Arial" panose="020B0604020202020204" pitchFamily="34" charset="0"/>
              </a:rPr>
              <a:t>®</a:t>
            </a:r>
            <a:r>
              <a:rPr lang="en-US" altLang="en-US" sz="1800" b="1" i="0">
                <a:solidFill>
                  <a:srgbClr val="000099"/>
                </a:solidFill>
              </a:rPr>
              <a:t> proc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2" name="Rectangle 70">
            <a:extLst>
              <a:ext uri="{FF2B5EF4-FFF2-40B4-BE49-F238E27FC236}">
                <a16:creationId xmlns:a16="http://schemas.microsoft.com/office/drawing/2014/main" id="{C71E9CB4-8499-3664-F28D-579D23779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25" y="2859088"/>
            <a:ext cx="279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3" name="Rectangle 71">
            <a:extLst>
              <a:ext uri="{FF2B5EF4-FFF2-40B4-BE49-F238E27FC236}">
                <a16:creationId xmlns:a16="http://schemas.microsoft.com/office/drawing/2014/main" id="{4892A3D8-6A2E-AA51-C6A6-788C27642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3" y="4818063"/>
            <a:ext cx="571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0.001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4" name="Rectangle 72">
            <a:extLst>
              <a:ext uri="{FF2B5EF4-FFF2-40B4-BE49-F238E27FC236}">
                <a16:creationId xmlns:a16="http://schemas.microsoft.com/office/drawing/2014/main" id="{A51A743A-72D8-15AA-7EEC-680DDE12B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50" y="4287838"/>
            <a:ext cx="444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0.01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5" name="Rectangle 73">
            <a:extLst>
              <a:ext uri="{FF2B5EF4-FFF2-40B4-BE49-F238E27FC236}">
                <a16:creationId xmlns:a16="http://schemas.microsoft.com/office/drawing/2014/main" id="{FEF547A1-CF7D-482C-05A4-1CB9853D3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738" y="3759200"/>
            <a:ext cx="317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0.1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6" name="Rectangle 74">
            <a:extLst>
              <a:ext uri="{FF2B5EF4-FFF2-40B4-BE49-F238E27FC236}">
                <a16:creationId xmlns:a16="http://schemas.microsoft.com/office/drawing/2014/main" id="{8676C2E5-3946-4CB4-699E-4434D31E6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475" y="32448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7" name="Rectangle 75">
            <a:extLst>
              <a:ext uri="{FF2B5EF4-FFF2-40B4-BE49-F238E27FC236}">
                <a16:creationId xmlns:a16="http://schemas.microsoft.com/office/drawing/2014/main" id="{1BED3356-38A9-70A8-4479-69BBE0C4E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888" y="2716213"/>
            <a:ext cx="25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8" name="Rectangle 76">
            <a:extLst>
              <a:ext uri="{FF2B5EF4-FFF2-40B4-BE49-F238E27FC236}">
                <a16:creationId xmlns:a16="http://schemas.microsoft.com/office/drawing/2014/main" id="{26B0F898-0900-0FBB-2F3C-519015B80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00" y="2185988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09" name="Rectangle 77">
            <a:extLst>
              <a:ext uri="{FF2B5EF4-FFF2-40B4-BE49-F238E27FC236}">
                <a16:creationId xmlns:a16="http://schemas.microsoft.com/office/drawing/2014/main" id="{45030F56-F698-DEDD-CD1E-820B420F5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713" y="165735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10" name="Rectangle 78">
            <a:extLst>
              <a:ext uri="{FF2B5EF4-FFF2-40B4-BE49-F238E27FC236}">
                <a16:creationId xmlns:a16="http://schemas.microsoft.com/office/drawing/2014/main" id="{C4D5B3D3-0169-FA26-D53E-ECF1422E8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516096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11" name="Rectangle 79">
            <a:extLst>
              <a:ext uri="{FF2B5EF4-FFF2-40B4-BE49-F238E27FC236}">
                <a16:creationId xmlns:a16="http://schemas.microsoft.com/office/drawing/2014/main" id="{CEB67385-6D87-2B1F-292A-997E23283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516096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12" name="Rectangle 80">
            <a:extLst>
              <a:ext uri="{FF2B5EF4-FFF2-40B4-BE49-F238E27FC236}">
                <a16:creationId xmlns:a16="http://schemas.microsoft.com/office/drawing/2014/main" id="{7B8209B1-DC3D-31ED-9D2D-88B445193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263" y="516096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1990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13" name="Rectangle 81">
            <a:extLst>
              <a:ext uri="{FF2B5EF4-FFF2-40B4-BE49-F238E27FC236}">
                <a16:creationId xmlns:a16="http://schemas.microsoft.com/office/drawing/2014/main" id="{D28D25D3-8A9C-601E-355B-7FFE8515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725" y="516096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14" name="Rectangle 82">
            <a:extLst>
              <a:ext uri="{FF2B5EF4-FFF2-40B4-BE49-F238E27FC236}">
                <a16:creationId xmlns:a16="http://schemas.microsoft.com/office/drawing/2014/main" id="{61B1E124-B9FF-AFE9-67B3-FFB08274F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313" y="516096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15" name="Rectangle 83">
            <a:extLst>
              <a:ext uri="{FF2B5EF4-FFF2-40B4-BE49-F238E27FC236}">
                <a16:creationId xmlns:a16="http://schemas.microsoft.com/office/drawing/2014/main" id="{E3EDEE69-4E6F-6419-C8B8-A7C5FE7E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550" y="5446713"/>
            <a:ext cx="495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Year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16" name="Rectangle 84">
            <a:extLst>
              <a:ext uri="{FF2B5EF4-FFF2-40B4-BE49-F238E27FC236}">
                <a16:creationId xmlns:a16="http://schemas.microsoft.com/office/drawing/2014/main" id="{1744D4B3-F1C0-5588-D75D-3D13DFE50D1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21494" y="3175794"/>
            <a:ext cx="179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Transistors (MT)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17" name="Rectangle 85">
            <a:extLst>
              <a:ext uri="{FF2B5EF4-FFF2-40B4-BE49-F238E27FC236}">
                <a16:creationId xmlns:a16="http://schemas.microsoft.com/office/drawing/2014/main" id="{C5509DBB-A9D4-2E5F-9688-BC455707F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2028825"/>
            <a:ext cx="33178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2118" name="Rectangle 86">
            <a:extLst>
              <a:ext uri="{FF2B5EF4-FFF2-40B4-BE49-F238E27FC236}">
                <a16:creationId xmlns:a16="http://schemas.microsoft.com/office/drawing/2014/main" id="{EA439393-7ED5-07F5-2BA2-3F94DECB9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425" y="2057400"/>
            <a:ext cx="30527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2100" b="1" i="0">
                <a:solidFill>
                  <a:srgbClr val="000099"/>
                </a:solidFill>
              </a:rPr>
              <a:t>2X growth in 1.96 years!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2119" name="Rectangle 87">
            <a:extLst>
              <a:ext uri="{FF2B5EF4-FFF2-40B4-BE49-F238E27FC236}">
                <a16:creationId xmlns:a16="http://schemas.microsoft.com/office/drawing/2014/main" id="{4CFE67E1-101D-6C11-E49B-8AF80AD1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038600"/>
            <a:ext cx="7543800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/>
            <a:r>
              <a:rPr lang="en-US" altLang="en-US" sz="2000" b="1" i="0">
                <a:solidFill>
                  <a:srgbClr val="000099"/>
                </a:solidFill>
              </a:rPr>
              <a:t>Transistors on Lead Microprocessors double every 2 years</a:t>
            </a:r>
          </a:p>
        </p:txBody>
      </p:sp>
      <p:sp>
        <p:nvSpPr>
          <p:cNvPr id="172120" name="Text Box 88">
            <a:extLst>
              <a:ext uri="{FF2B5EF4-FFF2-40B4-BE49-F238E27FC236}">
                <a16:creationId xmlns:a16="http://schemas.microsoft.com/office/drawing/2014/main" id="{E8AEA5D2-2CE3-084A-2D70-0FBD39767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49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Courtesy, Intel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7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118" grpId="0" build="p" autoUpdateAnimBg="0"/>
      <p:bldP spid="172119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CA4650A-DCFC-B8A9-239F-4ED2C38CE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4E75D-90DA-C242-9595-22648953B1A3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74082" name="Line 2">
            <a:extLst>
              <a:ext uri="{FF2B5EF4-FFF2-40B4-BE49-F238E27FC236}">
                <a16:creationId xmlns:a16="http://schemas.microsoft.com/office/drawing/2014/main" id="{C9851E2D-64B9-64CA-DEFB-45A80B30B9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05000" y="1924050"/>
            <a:ext cx="4953000" cy="1828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8E6E6EF4-2A4F-1348-91EA-162C738C8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altLang="en-US"/>
              <a:t>Die Size Growth</a:t>
            </a:r>
          </a:p>
        </p:txBody>
      </p:sp>
      <p:sp>
        <p:nvSpPr>
          <p:cNvPr id="174084" name="Rectangle 4">
            <a:extLst>
              <a:ext uri="{FF2B5EF4-FFF2-40B4-BE49-F238E27FC236}">
                <a16:creationId xmlns:a16="http://schemas.microsoft.com/office/drawing/2014/main" id="{5E63E3C3-3AA8-3404-95AE-D91E5D8C5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663" y="1423988"/>
            <a:ext cx="5316537" cy="31734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5" name="Rectangle 5">
            <a:extLst>
              <a:ext uri="{FF2B5EF4-FFF2-40B4-BE49-F238E27FC236}">
                <a16:creationId xmlns:a16="http://schemas.microsoft.com/office/drawing/2014/main" id="{5D61DE9E-2626-DC59-7C8A-05CBA6C1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663" y="1423988"/>
            <a:ext cx="5316537" cy="3173412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6" name="Line 6">
            <a:extLst>
              <a:ext uri="{FF2B5EF4-FFF2-40B4-BE49-F238E27FC236}">
                <a16:creationId xmlns:a16="http://schemas.microsoft.com/office/drawing/2014/main" id="{64DB349F-3714-653F-0A43-A1C94E6B2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1423988"/>
            <a:ext cx="1587" cy="317341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7" name="Line 7">
            <a:extLst>
              <a:ext uri="{FF2B5EF4-FFF2-40B4-BE49-F238E27FC236}">
                <a16:creationId xmlns:a16="http://schemas.microsoft.com/office/drawing/2014/main" id="{FA52398E-513B-B91A-C8A3-8EC4F4C9A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45974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8" name="Line 8">
            <a:extLst>
              <a:ext uri="{FF2B5EF4-FFF2-40B4-BE49-F238E27FC236}">
                <a16:creationId xmlns:a16="http://schemas.microsoft.com/office/drawing/2014/main" id="{C4AF115F-232C-C5B9-875E-A35695107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41259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89" name="Line 9">
            <a:extLst>
              <a:ext uri="{FF2B5EF4-FFF2-40B4-BE49-F238E27FC236}">
                <a16:creationId xmlns:a16="http://schemas.microsoft.com/office/drawing/2014/main" id="{C42134CD-AD5E-701A-E7CD-E5CBE408C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38401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0" name="Line 10">
            <a:extLst>
              <a:ext uri="{FF2B5EF4-FFF2-40B4-BE49-F238E27FC236}">
                <a16:creationId xmlns:a16="http://schemas.microsoft.com/office/drawing/2014/main" id="{AC9598B1-4A33-3929-9198-A4A1BBFBE9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36401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1" name="Line 11">
            <a:extLst>
              <a:ext uri="{FF2B5EF4-FFF2-40B4-BE49-F238E27FC236}">
                <a16:creationId xmlns:a16="http://schemas.microsoft.com/office/drawing/2014/main" id="{03454FDE-23E4-31E0-7B7A-B900AFBC9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34829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2" name="Line 12">
            <a:extLst>
              <a:ext uri="{FF2B5EF4-FFF2-40B4-BE49-F238E27FC236}">
                <a16:creationId xmlns:a16="http://schemas.microsoft.com/office/drawing/2014/main" id="{FA55D3D2-2DBA-F2BB-6A9C-652BD626A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33686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3" name="Line 13">
            <a:extLst>
              <a:ext uri="{FF2B5EF4-FFF2-40B4-BE49-F238E27FC236}">
                <a16:creationId xmlns:a16="http://schemas.microsoft.com/office/drawing/2014/main" id="{A95A644E-D43B-2620-4015-B00FEC94E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32527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4" name="Line 14">
            <a:extLst>
              <a:ext uri="{FF2B5EF4-FFF2-40B4-BE49-F238E27FC236}">
                <a16:creationId xmlns:a16="http://schemas.microsoft.com/office/drawing/2014/main" id="{FD34CBAA-60C7-B3BF-0F6A-8D394390F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31670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5" name="Line 15">
            <a:extLst>
              <a:ext uri="{FF2B5EF4-FFF2-40B4-BE49-F238E27FC236}">
                <a16:creationId xmlns:a16="http://schemas.microsoft.com/office/drawing/2014/main" id="{7CE1695F-BDD2-6A17-E2CA-EB91ADE6E0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30813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6" name="Line 16">
            <a:extLst>
              <a:ext uri="{FF2B5EF4-FFF2-40B4-BE49-F238E27FC236}">
                <a16:creationId xmlns:a16="http://schemas.microsoft.com/office/drawing/2014/main" id="{77FAB9AD-BB86-90E8-0970-4751D18C9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30099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7" name="Line 17">
            <a:extLst>
              <a:ext uri="{FF2B5EF4-FFF2-40B4-BE49-F238E27FC236}">
                <a16:creationId xmlns:a16="http://schemas.microsoft.com/office/drawing/2014/main" id="{77158074-CE81-199E-8BCE-07B8DF716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25384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8" name="Line 18">
            <a:extLst>
              <a:ext uri="{FF2B5EF4-FFF2-40B4-BE49-F238E27FC236}">
                <a16:creationId xmlns:a16="http://schemas.microsoft.com/office/drawing/2014/main" id="{FC3E9A94-D57E-60CC-9326-5D9799B0F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22526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099" name="Line 19">
            <a:extLst>
              <a:ext uri="{FF2B5EF4-FFF2-40B4-BE49-F238E27FC236}">
                <a16:creationId xmlns:a16="http://schemas.microsoft.com/office/drawing/2014/main" id="{C1303969-693B-5208-3140-1C10F525C3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20526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0" name="Line 20">
            <a:extLst>
              <a:ext uri="{FF2B5EF4-FFF2-40B4-BE49-F238E27FC236}">
                <a16:creationId xmlns:a16="http://schemas.microsoft.com/office/drawing/2014/main" id="{4CCCA32B-A6E2-E464-D88C-A455FEBCA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18954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1" name="Line 21">
            <a:extLst>
              <a:ext uri="{FF2B5EF4-FFF2-40B4-BE49-F238E27FC236}">
                <a16:creationId xmlns:a16="http://schemas.microsoft.com/office/drawing/2014/main" id="{402D0B47-2E27-14E5-0866-D977A03AD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17811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2" name="Line 22">
            <a:extLst>
              <a:ext uri="{FF2B5EF4-FFF2-40B4-BE49-F238E27FC236}">
                <a16:creationId xmlns:a16="http://schemas.microsoft.com/office/drawing/2014/main" id="{3E43ACB6-7195-5A38-BDC1-2A9143F72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16668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3" name="Line 23">
            <a:extLst>
              <a:ext uri="{FF2B5EF4-FFF2-40B4-BE49-F238E27FC236}">
                <a16:creationId xmlns:a16="http://schemas.microsoft.com/office/drawing/2014/main" id="{F4269594-014B-3F71-C02D-B1E0CB5A09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15811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4" name="Line 24">
            <a:extLst>
              <a:ext uri="{FF2B5EF4-FFF2-40B4-BE49-F238E27FC236}">
                <a16:creationId xmlns:a16="http://schemas.microsoft.com/office/drawing/2014/main" id="{E9BEC19B-7D43-00C9-AF01-5E5255876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14954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5" name="Line 25">
            <a:extLst>
              <a:ext uri="{FF2B5EF4-FFF2-40B4-BE49-F238E27FC236}">
                <a16:creationId xmlns:a16="http://schemas.microsoft.com/office/drawing/2014/main" id="{778D96AE-5DBA-8133-784F-02C0EBE43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14239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6" name="Line 26">
            <a:extLst>
              <a:ext uri="{FF2B5EF4-FFF2-40B4-BE49-F238E27FC236}">
                <a16:creationId xmlns:a16="http://schemas.microsoft.com/office/drawing/2014/main" id="{C14A8CC6-CFBD-767E-98C6-94EED2CAB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4597400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7" name="Line 27">
            <a:extLst>
              <a:ext uri="{FF2B5EF4-FFF2-40B4-BE49-F238E27FC236}">
                <a16:creationId xmlns:a16="http://schemas.microsoft.com/office/drawing/2014/main" id="{8949F03E-28C6-5828-3416-7784AFF7D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3009900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8" name="Line 28">
            <a:extLst>
              <a:ext uri="{FF2B5EF4-FFF2-40B4-BE49-F238E27FC236}">
                <a16:creationId xmlns:a16="http://schemas.microsoft.com/office/drawing/2014/main" id="{1378BF7C-8D0E-F1D5-10AB-A939A3E0A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1423988"/>
            <a:ext cx="71437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9" name="Line 29">
            <a:extLst>
              <a:ext uri="{FF2B5EF4-FFF2-40B4-BE49-F238E27FC236}">
                <a16:creationId xmlns:a16="http://schemas.microsoft.com/office/drawing/2014/main" id="{B272A2C8-C4B4-F79B-2545-01530D8F2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1663" y="4597400"/>
            <a:ext cx="53165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0" name="Line 30">
            <a:extLst>
              <a:ext uri="{FF2B5EF4-FFF2-40B4-BE49-F238E27FC236}">
                <a16:creationId xmlns:a16="http://schemas.microsoft.com/office/drawing/2014/main" id="{E8ECA2B5-4A12-FC1B-46F0-C217CE2B50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71663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1" name="Line 31">
            <a:extLst>
              <a:ext uri="{FF2B5EF4-FFF2-40B4-BE49-F238E27FC236}">
                <a16:creationId xmlns:a16="http://schemas.microsoft.com/office/drawing/2014/main" id="{93AF467C-B1E2-F85D-E7E5-B699A4FA02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3125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2" name="Line 32">
            <a:extLst>
              <a:ext uri="{FF2B5EF4-FFF2-40B4-BE49-F238E27FC236}">
                <a16:creationId xmlns:a16="http://schemas.microsoft.com/office/drawing/2014/main" id="{C93A7ADA-BA25-25C9-1565-2043F261F9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0300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3" name="Line 33">
            <a:extLst>
              <a:ext uri="{FF2B5EF4-FFF2-40B4-BE49-F238E27FC236}">
                <a16:creationId xmlns:a16="http://schemas.microsoft.com/office/drawing/2014/main" id="{E1CEADC2-1E5D-87D3-54BB-FFEE8E98D3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1763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4" name="Line 34">
            <a:extLst>
              <a:ext uri="{FF2B5EF4-FFF2-40B4-BE49-F238E27FC236}">
                <a16:creationId xmlns:a16="http://schemas.microsoft.com/office/drawing/2014/main" id="{927BD469-4584-1291-3699-753B817A8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28938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5" name="Line 35">
            <a:extLst>
              <a:ext uri="{FF2B5EF4-FFF2-40B4-BE49-F238E27FC236}">
                <a16:creationId xmlns:a16="http://schemas.microsoft.com/office/drawing/2014/main" id="{30E2569B-1522-986E-4BFB-1E002464F0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6" name="Line 36">
            <a:extLst>
              <a:ext uri="{FF2B5EF4-FFF2-40B4-BE49-F238E27FC236}">
                <a16:creationId xmlns:a16="http://schemas.microsoft.com/office/drawing/2014/main" id="{4BA5EDFA-A870-AD9B-B6A1-CB92242943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1863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7" name="Line 37">
            <a:extLst>
              <a:ext uri="{FF2B5EF4-FFF2-40B4-BE49-F238E27FC236}">
                <a16:creationId xmlns:a16="http://schemas.microsoft.com/office/drawing/2014/main" id="{DB211239-B9AF-02FE-63B2-10DE794918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9038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8" name="Line 38">
            <a:extLst>
              <a:ext uri="{FF2B5EF4-FFF2-40B4-BE49-F238E27FC236}">
                <a16:creationId xmlns:a16="http://schemas.microsoft.com/office/drawing/2014/main" id="{717AC36B-5DC7-034F-C666-12CE2885ED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9" name="Line 39">
            <a:extLst>
              <a:ext uri="{FF2B5EF4-FFF2-40B4-BE49-F238E27FC236}">
                <a16:creationId xmlns:a16="http://schemas.microsoft.com/office/drawing/2014/main" id="{0AA1E4F5-914F-A6F6-822D-FAC7DEDC48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7675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0" name="Line 40">
            <a:extLst>
              <a:ext uri="{FF2B5EF4-FFF2-40B4-BE49-F238E27FC236}">
                <a16:creationId xmlns:a16="http://schemas.microsoft.com/office/drawing/2014/main" id="{C5312A19-2F8F-AE7F-E760-D58703D433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0725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1" name="Line 41">
            <a:extLst>
              <a:ext uri="{FF2B5EF4-FFF2-40B4-BE49-F238E27FC236}">
                <a16:creationId xmlns:a16="http://schemas.microsoft.com/office/drawing/2014/main" id="{6D11A6B1-CF27-9EFB-E00D-4A63729D3C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2188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2" name="Line 42">
            <a:extLst>
              <a:ext uri="{FF2B5EF4-FFF2-40B4-BE49-F238E27FC236}">
                <a16:creationId xmlns:a16="http://schemas.microsoft.com/office/drawing/2014/main" id="{25D48214-95D5-02FB-8BEF-683FB58FB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59363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3" name="Line 43">
            <a:extLst>
              <a:ext uri="{FF2B5EF4-FFF2-40B4-BE49-F238E27FC236}">
                <a16:creationId xmlns:a16="http://schemas.microsoft.com/office/drawing/2014/main" id="{CA3BA6BB-550E-0858-B8D1-4FE25475C9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0825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4" name="Line 44">
            <a:extLst>
              <a:ext uri="{FF2B5EF4-FFF2-40B4-BE49-F238E27FC236}">
                <a16:creationId xmlns:a16="http://schemas.microsoft.com/office/drawing/2014/main" id="{81CF1BF1-64C3-CDB1-3209-631F561339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8000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5" name="Line 45">
            <a:extLst>
              <a:ext uri="{FF2B5EF4-FFF2-40B4-BE49-F238E27FC236}">
                <a16:creationId xmlns:a16="http://schemas.microsoft.com/office/drawing/2014/main" id="{F7204B37-2089-2421-42D2-C220F10AE7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59463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6" name="Line 46">
            <a:extLst>
              <a:ext uri="{FF2B5EF4-FFF2-40B4-BE49-F238E27FC236}">
                <a16:creationId xmlns:a16="http://schemas.microsoft.com/office/drawing/2014/main" id="{590CD66B-024A-D2E5-8584-4607F335CE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30925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7" name="Line 47">
            <a:extLst>
              <a:ext uri="{FF2B5EF4-FFF2-40B4-BE49-F238E27FC236}">
                <a16:creationId xmlns:a16="http://schemas.microsoft.com/office/drawing/2014/main" id="{39981075-FB42-339D-DD0B-ED41CD417E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8100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8" name="Line 48">
            <a:extLst>
              <a:ext uri="{FF2B5EF4-FFF2-40B4-BE49-F238E27FC236}">
                <a16:creationId xmlns:a16="http://schemas.microsoft.com/office/drawing/2014/main" id="{791AAEE7-87AC-D416-EC64-C200435277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9563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9" name="Line 49">
            <a:extLst>
              <a:ext uri="{FF2B5EF4-FFF2-40B4-BE49-F238E27FC236}">
                <a16:creationId xmlns:a16="http://schemas.microsoft.com/office/drawing/2014/main" id="{619780C7-A272-26D7-A630-91D764F1C4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6738" y="4540250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0" name="Line 50">
            <a:extLst>
              <a:ext uri="{FF2B5EF4-FFF2-40B4-BE49-F238E27FC236}">
                <a16:creationId xmlns:a16="http://schemas.microsoft.com/office/drawing/2014/main" id="{5DF08DA7-6FE4-7206-430C-EA5499EF64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8200" y="4540250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1" name="Line 51">
            <a:extLst>
              <a:ext uri="{FF2B5EF4-FFF2-40B4-BE49-F238E27FC236}">
                <a16:creationId xmlns:a16="http://schemas.microsoft.com/office/drawing/2014/main" id="{970D0B02-8B40-F133-E047-9E79953A9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71663" y="4525963"/>
            <a:ext cx="1587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2" name="Line 52">
            <a:extLst>
              <a:ext uri="{FF2B5EF4-FFF2-40B4-BE49-F238E27FC236}">
                <a16:creationId xmlns:a16="http://schemas.microsoft.com/office/drawing/2014/main" id="{8311A71A-E543-72F6-0345-A0A4D0166B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4525963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3" name="Line 53">
            <a:extLst>
              <a:ext uri="{FF2B5EF4-FFF2-40B4-BE49-F238E27FC236}">
                <a16:creationId xmlns:a16="http://schemas.microsoft.com/office/drawing/2014/main" id="{88DC622C-2F97-3CD3-27B1-DBD8A5419E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0725" y="4525963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4" name="Line 54">
            <a:extLst>
              <a:ext uri="{FF2B5EF4-FFF2-40B4-BE49-F238E27FC236}">
                <a16:creationId xmlns:a16="http://schemas.microsoft.com/office/drawing/2014/main" id="{C48F2047-5583-39F7-346C-8C54BF9E5A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59463" y="4525963"/>
            <a:ext cx="1587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5" name="Line 55">
            <a:extLst>
              <a:ext uri="{FF2B5EF4-FFF2-40B4-BE49-F238E27FC236}">
                <a16:creationId xmlns:a16="http://schemas.microsoft.com/office/drawing/2014/main" id="{1EA9697C-168C-45BE-F6F6-BB403E58A9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8200" y="4525963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6" name="Freeform 56">
            <a:extLst>
              <a:ext uri="{FF2B5EF4-FFF2-40B4-BE49-F238E27FC236}">
                <a16:creationId xmlns:a16="http://schemas.microsoft.com/office/drawing/2014/main" id="{F5923FB1-B2FF-3831-6E35-2DA05285DA89}"/>
              </a:ext>
            </a:extLst>
          </p:cNvPr>
          <p:cNvSpPr>
            <a:spLocks/>
          </p:cNvSpPr>
          <p:nvPr/>
        </p:nvSpPr>
        <p:spPr bwMode="auto">
          <a:xfrm>
            <a:off x="1957388" y="37973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37" name="Freeform 57">
            <a:extLst>
              <a:ext uri="{FF2B5EF4-FFF2-40B4-BE49-F238E27FC236}">
                <a16:creationId xmlns:a16="http://schemas.microsoft.com/office/drawing/2014/main" id="{52C06919-598C-3C1E-4656-8725610DE1D1}"/>
              </a:ext>
            </a:extLst>
          </p:cNvPr>
          <p:cNvSpPr>
            <a:spLocks/>
          </p:cNvSpPr>
          <p:nvPr/>
        </p:nvSpPr>
        <p:spPr bwMode="auto">
          <a:xfrm>
            <a:off x="2100263" y="36972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38" name="Freeform 58">
            <a:extLst>
              <a:ext uri="{FF2B5EF4-FFF2-40B4-BE49-F238E27FC236}">
                <a16:creationId xmlns:a16="http://schemas.microsoft.com/office/drawing/2014/main" id="{14262D37-0653-3D11-AE19-AFB2F212C39C}"/>
              </a:ext>
            </a:extLst>
          </p:cNvPr>
          <p:cNvSpPr>
            <a:spLocks/>
          </p:cNvSpPr>
          <p:nvPr/>
        </p:nvSpPr>
        <p:spPr bwMode="auto">
          <a:xfrm>
            <a:off x="2357438" y="351155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39" name="Freeform 59">
            <a:extLst>
              <a:ext uri="{FF2B5EF4-FFF2-40B4-BE49-F238E27FC236}">
                <a16:creationId xmlns:a16="http://schemas.microsoft.com/office/drawing/2014/main" id="{BD87F791-13CE-0E4E-73ED-9CAF8EAB0D89}"/>
              </a:ext>
            </a:extLst>
          </p:cNvPr>
          <p:cNvSpPr>
            <a:spLocks/>
          </p:cNvSpPr>
          <p:nvPr/>
        </p:nvSpPr>
        <p:spPr bwMode="auto">
          <a:xfrm>
            <a:off x="2628900" y="344011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0" name="Freeform 60">
            <a:extLst>
              <a:ext uri="{FF2B5EF4-FFF2-40B4-BE49-F238E27FC236}">
                <a16:creationId xmlns:a16="http://schemas.microsoft.com/office/drawing/2014/main" id="{033EA724-7554-385B-0A54-DB9C5E9613E2}"/>
              </a:ext>
            </a:extLst>
          </p:cNvPr>
          <p:cNvSpPr>
            <a:spLocks/>
          </p:cNvSpPr>
          <p:nvPr/>
        </p:nvSpPr>
        <p:spPr bwMode="auto">
          <a:xfrm>
            <a:off x="2886075" y="332581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1" name="Freeform 61">
            <a:extLst>
              <a:ext uri="{FF2B5EF4-FFF2-40B4-BE49-F238E27FC236}">
                <a16:creationId xmlns:a16="http://schemas.microsoft.com/office/drawing/2014/main" id="{5CDC4DC9-300B-33AC-F340-7B31B921D46D}"/>
              </a:ext>
            </a:extLst>
          </p:cNvPr>
          <p:cNvSpPr>
            <a:spLocks/>
          </p:cNvSpPr>
          <p:nvPr/>
        </p:nvSpPr>
        <p:spPr bwMode="auto">
          <a:xfrm>
            <a:off x="3429000" y="3124200"/>
            <a:ext cx="142875" cy="144463"/>
          </a:xfrm>
          <a:custGeom>
            <a:avLst/>
            <a:gdLst>
              <a:gd name="T0" fmla="*/ 45 w 90"/>
              <a:gd name="T1" fmla="*/ 0 h 91"/>
              <a:gd name="T2" fmla="*/ 90 w 90"/>
              <a:gd name="T3" fmla="*/ 45 h 91"/>
              <a:gd name="T4" fmla="*/ 45 w 90"/>
              <a:gd name="T5" fmla="*/ 91 h 91"/>
              <a:gd name="T6" fmla="*/ 0 w 90"/>
              <a:gd name="T7" fmla="*/ 45 h 91"/>
              <a:gd name="T8" fmla="*/ 45 w 90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1">
                <a:moveTo>
                  <a:pt x="45" y="0"/>
                </a:moveTo>
                <a:lnTo>
                  <a:pt x="90" y="45"/>
                </a:lnTo>
                <a:lnTo>
                  <a:pt x="45" y="91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2" name="Freeform 62">
            <a:extLst>
              <a:ext uri="{FF2B5EF4-FFF2-40B4-BE49-F238E27FC236}">
                <a16:creationId xmlns:a16="http://schemas.microsoft.com/office/drawing/2014/main" id="{DFC54F67-EE71-815B-D96F-0F41CE93F275}"/>
              </a:ext>
            </a:extLst>
          </p:cNvPr>
          <p:cNvSpPr>
            <a:spLocks/>
          </p:cNvSpPr>
          <p:nvPr/>
        </p:nvSpPr>
        <p:spPr bwMode="auto">
          <a:xfrm>
            <a:off x="3829050" y="295275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3" name="Freeform 63">
            <a:extLst>
              <a:ext uri="{FF2B5EF4-FFF2-40B4-BE49-F238E27FC236}">
                <a16:creationId xmlns:a16="http://schemas.microsoft.com/office/drawing/2014/main" id="{305FD64C-D6C2-2849-B29A-CBC6DB3A3D6F}"/>
              </a:ext>
            </a:extLst>
          </p:cNvPr>
          <p:cNvSpPr>
            <a:spLocks/>
          </p:cNvSpPr>
          <p:nvPr/>
        </p:nvSpPr>
        <p:spPr bwMode="auto">
          <a:xfrm>
            <a:off x="4357688" y="2867025"/>
            <a:ext cx="144462" cy="142875"/>
          </a:xfrm>
          <a:custGeom>
            <a:avLst/>
            <a:gdLst>
              <a:gd name="T0" fmla="*/ 45 w 91"/>
              <a:gd name="T1" fmla="*/ 0 h 90"/>
              <a:gd name="T2" fmla="*/ 91 w 91"/>
              <a:gd name="T3" fmla="*/ 45 h 90"/>
              <a:gd name="T4" fmla="*/ 45 w 91"/>
              <a:gd name="T5" fmla="*/ 90 h 90"/>
              <a:gd name="T6" fmla="*/ 0 w 91"/>
              <a:gd name="T7" fmla="*/ 45 h 90"/>
              <a:gd name="T8" fmla="*/ 45 w 91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90">
                <a:moveTo>
                  <a:pt x="45" y="0"/>
                </a:moveTo>
                <a:lnTo>
                  <a:pt x="91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4" name="Freeform 64">
            <a:extLst>
              <a:ext uri="{FF2B5EF4-FFF2-40B4-BE49-F238E27FC236}">
                <a16:creationId xmlns:a16="http://schemas.microsoft.com/office/drawing/2014/main" id="{D0BE9913-04C1-5D31-4A14-06454EAD2283}"/>
              </a:ext>
            </a:extLst>
          </p:cNvPr>
          <p:cNvSpPr>
            <a:spLocks/>
          </p:cNvSpPr>
          <p:nvPr/>
        </p:nvSpPr>
        <p:spPr bwMode="auto">
          <a:xfrm>
            <a:off x="4759325" y="259556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5" name="Freeform 65">
            <a:extLst>
              <a:ext uri="{FF2B5EF4-FFF2-40B4-BE49-F238E27FC236}">
                <a16:creationId xmlns:a16="http://schemas.microsoft.com/office/drawing/2014/main" id="{7BFF77E4-1566-E212-49E2-7AD5E42FA4AE}"/>
              </a:ext>
            </a:extLst>
          </p:cNvPr>
          <p:cNvSpPr>
            <a:spLocks/>
          </p:cNvSpPr>
          <p:nvPr/>
        </p:nvSpPr>
        <p:spPr bwMode="auto">
          <a:xfrm>
            <a:off x="5159375" y="25812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6" name="Freeform 66">
            <a:extLst>
              <a:ext uri="{FF2B5EF4-FFF2-40B4-BE49-F238E27FC236}">
                <a16:creationId xmlns:a16="http://schemas.microsoft.com/office/drawing/2014/main" id="{088E30A3-9104-114A-B828-DBB0FA662A8A}"/>
              </a:ext>
            </a:extLst>
          </p:cNvPr>
          <p:cNvSpPr>
            <a:spLocks/>
          </p:cNvSpPr>
          <p:nvPr/>
        </p:nvSpPr>
        <p:spPr bwMode="auto">
          <a:xfrm>
            <a:off x="1928813" y="376872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7" name="Freeform 67">
            <a:extLst>
              <a:ext uri="{FF2B5EF4-FFF2-40B4-BE49-F238E27FC236}">
                <a16:creationId xmlns:a16="http://schemas.microsoft.com/office/drawing/2014/main" id="{9CEE455D-B146-3194-4BC3-9D8937CCDFF0}"/>
              </a:ext>
            </a:extLst>
          </p:cNvPr>
          <p:cNvSpPr>
            <a:spLocks/>
          </p:cNvSpPr>
          <p:nvPr/>
        </p:nvSpPr>
        <p:spPr bwMode="auto">
          <a:xfrm>
            <a:off x="2071688" y="366871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8" name="Freeform 68">
            <a:extLst>
              <a:ext uri="{FF2B5EF4-FFF2-40B4-BE49-F238E27FC236}">
                <a16:creationId xmlns:a16="http://schemas.microsoft.com/office/drawing/2014/main" id="{0F2D0128-EE2A-B701-E975-84CA5D3756FC}"/>
              </a:ext>
            </a:extLst>
          </p:cNvPr>
          <p:cNvSpPr>
            <a:spLocks/>
          </p:cNvSpPr>
          <p:nvPr/>
        </p:nvSpPr>
        <p:spPr bwMode="auto">
          <a:xfrm>
            <a:off x="2328863" y="34829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9" name="Freeform 69">
            <a:extLst>
              <a:ext uri="{FF2B5EF4-FFF2-40B4-BE49-F238E27FC236}">
                <a16:creationId xmlns:a16="http://schemas.microsoft.com/office/drawing/2014/main" id="{27210E5B-CC5F-BF86-5739-45326552BF8A}"/>
              </a:ext>
            </a:extLst>
          </p:cNvPr>
          <p:cNvSpPr>
            <a:spLocks/>
          </p:cNvSpPr>
          <p:nvPr/>
        </p:nvSpPr>
        <p:spPr bwMode="auto">
          <a:xfrm>
            <a:off x="2600325" y="341153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0" name="Freeform 70">
            <a:extLst>
              <a:ext uri="{FF2B5EF4-FFF2-40B4-BE49-F238E27FC236}">
                <a16:creationId xmlns:a16="http://schemas.microsoft.com/office/drawing/2014/main" id="{9F88B1F7-866A-A31D-14E0-397F8C654D74}"/>
              </a:ext>
            </a:extLst>
          </p:cNvPr>
          <p:cNvSpPr>
            <a:spLocks/>
          </p:cNvSpPr>
          <p:nvPr/>
        </p:nvSpPr>
        <p:spPr bwMode="auto">
          <a:xfrm>
            <a:off x="2857500" y="329723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1" name="Freeform 71">
            <a:extLst>
              <a:ext uri="{FF2B5EF4-FFF2-40B4-BE49-F238E27FC236}">
                <a16:creationId xmlns:a16="http://schemas.microsoft.com/office/drawing/2014/main" id="{D94BE807-1C2C-7C88-F3BE-082C0A548E8F}"/>
              </a:ext>
            </a:extLst>
          </p:cNvPr>
          <p:cNvSpPr>
            <a:spLocks/>
          </p:cNvSpPr>
          <p:nvPr/>
        </p:nvSpPr>
        <p:spPr bwMode="auto">
          <a:xfrm>
            <a:off x="3400425" y="309562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2" name="Freeform 72">
            <a:extLst>
              <a:ext uri="{FF2B5EF4-FFF2-40B4-BE49-F238E27FC236}">
                <a16:creationId xmlns:a16="http://schemas.microsoft.com/office/drawing/2014/main" id="{B865D4B9-F656-B73C-88AD-FE3DDACCF755}"/>
              </a:ext>
            </a:extLst>
          </p:cNvPr>
          <p:cNvSpPr>
            <a:spLocks/>
          </p:cNvSpPr>
          <p:nvPr/>
        </p:nvSpPr>
        <p:spPr bwMode="auto">
          <a:xfrm>
            <a:off x="3800475" y="29241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3" name="Freeform 73">
            <a:extLst>
              <a:ext uri="{FF2B5EF4-FFF2-40B4-BE49-F238E27FC236}">
                <a16:creationId xmlns:a16="http://schemas.microsoft.com/office/drawing/2014/main" id="{B3F1652A-F779-3BF9-8EF3-7B676F72738A}"/>
              </a:ext>
            </a:extLst>
          </p:cNvPr>
          <p:cNvSpPr>
            <a:spLocks/>
          </p:cNvSpPr>
          <p:nvPr/>
        </p:nvSpPr>
        <p:spPr bwMode="auto">
          <a:xfrm>
            <a:off x="4329113" y="2838450"/>
            <a:ext cx="144462" cy="142875"/>
          </a:xfrm>
          <a:custGeom>
            <a:avLst/>
            <a:gdLst>
              <a:gd name="T0" fmla="*/ 45 w 91"/>
              <a:gd name="T1" fmla="*/ 0 h 90"/>
              <a:gd name="T2" fmla="*/ 91 w 91"/>
              <a:gd name="T3" fmla="*/ 45 h 90"/>
              <a:gd name="T4" fmla="*/ 45 w 91"/>
              <a:gd name="T5" fmla="*/ 90 h 90"/>
              <a:gd name="T6" fmla="*/ 0 w 91"/>
              <a:gd name="T7" fmla="*/ 45 h 90"/>
              <a:gd name="T8" fmla="*/ 45 w 91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90">
                <a:moveTo>
                  <a:pt x="45" y="0"/>
                </a:moveTo>
                <a:lnTo>
                  <a:pt x="91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4" name="Freeform 74">
            <a:extLst>
              <a:ext uri="{FF2B5EF4-FFF2-40B4-BE49-F238E27FC236}">
                <a16:creationId xmlns:a16="http://schemas.microsoft.com/office/drawing/2014/main" id="{613147BC-07E8-B211-F675-9E8DC13F8307}"/>
              </a:ext>
            </a:extLst>
          </p:cNvPr>
          <p:cNvSpPr>
            <a:spLocks/>
          </p:cNvSpPr>
          <p:nvPr/>
        </p:nvSpPr>
        <p:spPr bwMode="auto">
          <a:xfrm>
            <a:off x="4730750" y="25669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5" name="Freeform 75">
            <a:extLst>
              <a:ext uri="{FF2B5EF4-FFF2-40B4-BE49-F238E27FC236}">
                <a16:creationId xmlns:a16="http://schemas.microsoft.com/office/drawing/2014/main" id="{7599341F-EF9A-8B5C-80E0-D3B5D9811DF6}"/>
              </a:ext>
            </a:extLst>
          </p:cNvPr>
          <p:cNvSpPr>
            <a:spLocks/>
          </p:cNvSpPr>
          <p:nvPr/>
        </p:nvSpPr>
        <p:spPr bwMode="auto">
          <a:xfrm>
            <a:off x="5130800" y="25527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6" name="Rectangle 76">
            <a:extLst>
              <a:ext uri="{FF2B5EF4-FFF2-40B4-BE49-F238E27FC236}">
                <a16:creationId xmlns:a16="http://schemas.microsoft.com/office/drawing/2014/main" id="{8271A8F8-0759-D2C4-43A9-142149323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388302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4004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57" name="Rectangle 77">
            <a:extLst>
              <a:ext uri="{FF2B5EF4-FFF2-40B4-BE49-F238E27FC236}">
                <a16:creationId xmlns:a16="http://schemas.microsoft.com/office/drawing/2014/main" id="{32C1E235-469A-135B-CC47-EAFF1CA9F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6830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8008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58" name="Rectangle 78">
            <a:extLst>
              <a:ext uri="{FF2B5EF4-FFF2-40B4-BE49-F238E27FC236}">
                <a16:creationId xmlns:a16="http://schemas.microsoft.com/office/drawing/2014/main" id="{36C415C9-F400-85AA-1441-68E3BF22D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3297238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59" name="Rectangle 79">
            <a:extLst>
              <a:ext uri="{FF2B5EF4-FFF2-40B4-BE49-F238E27FC236}">
                <a16:creationId xmlns:a16="http://schemas.microsoft.com/office/drawing/2014/main" id="{CD9A87D6-B958-7D36-7476-0D5776901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351155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8085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60" name="Rectangle 80">
            <a:extLst>
              <a:ext uri="{FF2B5EF4-FFF2-40B4-BE49-F238E27FC236}">
                <a16:creationId xmlns:a16="http://schemas.microsoft.com/office/drawing/2014/main" id="{736E9390-4AC2-CE0E-9838-A441A8754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33258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61" name="Rectangle 81">
            <a:extLst>
              <a:ext uri="{FF2B5EF4-FFF2-40B4-BE49-F238E27FC236}">
                <a16:creationId xmlns:a16="http://schemas.microsoft.com/office/drawing/2014/main" id="{53BFAA7F-C68E-9C74-6C28-2421925C3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3167063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62" name="Rectangle 82">
            <a:extLst>
              <a:ext uri="{FF2B5EF4-FFF2-40B4-BE49-F238E27FC236}">
                <a16:creationId xmlns:a16="http://schemas.microsoft.com/office/drawing/2014/main" id="{9C1E2DC6-8D69-AF0A-3C2F-7A39ACAA0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2967038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386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63" name="Rectangle 83">
            <a:extLst>
              <a:ext uri="{FF2B5EF4-FFF2-40B4-BE49-F238E27FC236}">
                <a16:creationId xmlns:a16="http://schemas.microsoft.com/office/drawing/2014/main" id="{F17C9A77-F4C7-3752-37A1-7429DC52F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0" y="27813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64" name="Rectangle 84">
            <a:extLst>
              <a:ext uri="{FF2B5EF4-FFF2-40B4-BE49-F238E27FC236}">
                <a16:creationId xmlns:a16="http://schemas.microsoft.com/office/drawing/2014/main" id="{0F245360-A508-C16E-7E9E-9EC23B7F2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38" y="2709863"/>
            <a:ext cx="16922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Pentium </a:t>
            </a:r>
            <a:r>
              <a:rPr lang="en-US" altLang="en-US" sz="1800" b="1" i="0">
                <a:solidFill>
                  <a:srgbClr val="000099"/>
                </a:solidFill>
                <a:cs typeface="Arial" panose="020B0604020202020204" pitchFamily="34" charset="0"/>
              </a:rPr>
              <a:t>® proc</a:t>
            </a:r>
          </a:p>
        </p:txBody>
      </p:sp>
      <p:sp>
        <p:nvSpPr>
          <p:cNvPr id="174165" name="Rectangle 85">
            <a:extLst>
              <a:ext uri="{FF2B5EF4-FFF2-40B4-BE49-F238E27FC236}">
                <a16:creationId xmlns:a16="http://schemas.microsoft.com/office/drawing/2014/main" id="{EFA0CA4C-ADAF-27C6-5BC1-62BDE1BF2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688" y="2552700"/>
            <a:ext cx="279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66" name="Rectangle 86">
            <a:extLst>
              <a:ext uri="{FF2B5EF4-FFF2-40B4-BE49-F238E27FC236}">
                <a16:creationId xmlns:a16="http://schemas.microsoft.com/office/drawing/2014/main" id="{2E0297CF-57F7-DBC9-4128-E964BA851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4468813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67" name="Rectangle 87">
            <a:extLst>
              <a:ext uri="{FF2B5EF4-FFF2-40B4-BE49-F238E27FC236}">
                <a16:creationId xmlns:a16="http://schemas.microsoft.com/office/drawing/2014/main" id="{9BE18581-E26C-513A-FD16-FC1613EB5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2881313"/>
            <a:ext cx="25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68" name="Rectangle 88">
            <a:extLst>
              <a:ext uri="{FF2B5EF4-FFF2-40B4-BE49-F238E27FC236}">
                <a16:creationId xmlns:a16="http://schemas.microsoft.com/office/drawing/2014/main" id="{3E651870-DBF6-8978-FEBD-3EC0AB091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3" y="12954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69" name="Rectangle 89">
            <a:extLst>
              <a:ext uri="{FF2B5EF4-FFF2-40B4-BE49-F238E27FC236}">
                <a16:creationId xmlns:a16="http://schemas.microsoft.com/office/drawing/2014/main" id="{BD7E66AF-AE30-8B16-5A1C-0DEA9B2F3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4488" y="48117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70" name="Rectangle 90">
            <a:extLst>
              <a:ext uri="{FF2B5EF4-FFF2-40B4-BE49-F238E27FC236}">
                <a16:creationId xmlns:a16="http://schemas.microsoft.com/office/drawing/2014/main" id="{72DB1E6E-FD8D-9D26-5487-55D7C1FB8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48117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71" name="Rectangle 91">
            <a:extLst>
              <a:ext uri="{FF2B5EF4-FFF2-40B4-BE49-F238E27FC236}">
                <a16:creationId xmlns:a16="http://schemas.microsoft.com/office/drawing/2014/main" id="{D55449B9-BFE3-4A4C-4CFA-37C475D87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963" y="48117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1990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72" name="Rectangle 92">
            <a:extLst>
              <a:ext uri="{FF2B5EF4-FFF2-40B4-BE49-F238E27FC236}">
                <a16:creationId xmlns:a16="http://schemas.microsoft.com/office/drawing/2014/main" id="{B37073AA-9262-3084-1F6D-83EEFE46B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288" y="48117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73" name="Rectangle 93">
            <a:extLst>
              <a:ext uri="{FF2B5EF4-FFF2-40B4-BE49-F238E27FC236}">
                <a16:creationId xmlns:a16="http://schemas.microsoft.com/office/drawing/2014/main" id="{EC03764E-E62F-6CDC-5616-0D6DDCAAB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1025" y="48117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74" name="Rectangle 94">
            <a:extLst>
              <a:ext uri="{FF2B5EF4-FFF2-40B4-BE49-F238E27FC236}">
                <a16:creationId xmlns:a16="http://schemas.microsoft.com/office/drawing/2014/main" id="{5E8DD27D-4507-92BD-EBD6-FF9AF37E3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5097463"/>
            <a:ext cx="495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Year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75" name="Rectangle 95">
            <a:extLst>
              <a:ext uri="{FF2B5EF4-FFF2-40B4-BE49-F238E27FC236}">
                <a16:creationId xmlns:a16="http://schemas.microsoft.com/office/drawing/2014/main" id="{B8DAD228-3C66-ED43-A6DB-FB16EB03314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27844" y="2834481"/>
            <a:ext cx="147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Die size (mm)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76" name="Rectangle 96">
            <a:extLst>
              <a:ext uri="{FF2B5EF4-FFF2-40B4-BE49-F238E27FC236}">
                <a16:creationId xmlns:a16="http://schemas.microsoft.com/office/drawing/2014/main" id="{3DF79EB7-F354-2739-91A6-CEE7BD7A5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50" y="3425825"/>
            <a:ext cx="3173413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77" name="Rectangle 97">
            <a:extLst>
              <a:ext uri="{FF2B5EF4-FFF2-40B4-BE49-F238E27FC236}">
                <a16:creationId xmlns:a16="http://schemas.microsoft.com/office/drawing/2014/main" id="{96AE67A2-D5C1-EFC5-DADD-D3E8A3199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3454400"/>
            <a:ext cx="26146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2100" b="1" i="0">
                <a:solidFill>
                  <a:srgbClr val="000099"/>
                </a:solidFill>
              </a:rPr>
              <a:t>~7% growth per year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78" name="Rectangle 98">
            <a:extLst>
              <a:ext uri="{FF2B5EF4-FFF2-40B4-BE49-F238E27FC236}">
                <a16:creationId xmlns:a16="http://schemas.microsoft.com/office/drawing/2014/main" id="{A7C018E5-210C-3E62-CC11-21836DFAE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3797300"/>
            <a:ext cx="28971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2100" b="1" i="0">
                <a:solidFill>
                  <a:srgbClr val="000099"/>
                </a:solidFill>
              </a:rPr>
              <a:t>~2X growth in 10 years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4179" name="Rectangle 99">
            <a:extLst>
              <a:ext uri="{FF2B5EF4-FFF2-40B4-BE49-F238E27FC236}">
                <a16:creationId xmlns:a16="http://schemas.microsoft.com/office/drawing/2014/main" id="{F5E36C68-D0EA-7BD3-ED9E-12A4FC595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429250"/>
            <a:ext cx="6324600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/>
            <a:r>
              <a:rPr lang="en-US" altLang="en-US" sz="2000" b="1" i="0">
                <a:solidFill>
                  <a:srgbClr val="000099"/>
                </a:solidFill>
              </a:rPr>
              <a:t>Die size grows by 14% to satisfy Moore’s Law</a:t>
            </a:r>
          </a:p>
        </p:txBody>
      </p:sp>
      <p:sp>
        <p:nvSpPr>
          <p:cNvPr id="174181" name="Text Box 101">
            <a:extLst>
              <a:ext uri="{FF2B5EF4-FFF2-40B4-BE49-F238E27FC236}">
                <a16:creationId xmlns:a16="http://schemas.microsoft.com/office/drawing/2014/main" id="{A4A59453-5A07-BD4F-FE01-A512EEB38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49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Courtesy, Intel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7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7" grpId="0" build="p" autoUpdateAnimBg="0"/>
      <p:bldP spid="174178" grpId="0" build="p" autoUpdateAnimBg="0"/>
      <p:bldP spid="174179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72C194A-ED87-8F3A-67E8-D9D2F988BF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8B5EC-BD62-354A-8C6F-09DFD730F513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B1F47DFA-D427-E0B6-DCE2-30D6C7100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r>
              <a:rPr lang="en-US" altLang="en-US" sz="4000"/>
              <a:t>Frequency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BB1CEE84-5963-570A-0B13-DDEA067E8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825" y="1423988"/>
            <a:ext cx="5018088" cy="3146425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2300EDE5-404E-60C2-FC86-A5305CBE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825" y="1423988"/>
            <a:ext cx="5018088" cy="31464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09" name="Line 5">
            <a:extLst>
              <a:ext uri="{FF2B5EF4-FFF2-40B4-BE49-F238E27FC236}">
                <a16:creationId xmlns:a16="http://schemas.microsoft.com/office/drawing/2014/main" id="{1998B48D-7D81-E3C6-C1AD-014609048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423988"/>
            <a:ext cx="1588" cy="314642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0" name="Line 6">
            <a:extLst>
              <a:ext uri="{FF2B5EF4-FFF2-40B4-BE49-F238E27FC236}">
                <a16:creationId xmlns:a16="http://schemas.microsoft.com/office/drawing/2014/main" id="{B77C62F2-A140-B9E3-E0C5-AFE349809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4570413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1" name="Line 7">
            <a:extLst>
              <a:ext uri="{FF2B5EF4-FFF2-40B4-BE49-F238E27FC236}">
                <a16:creationId xmlns:a16="http://schemas.microsoft.com/office/drawing/2014/main" id="{F8C482D9-8651-2FAB-9290-38C9D3220F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4384675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2" name="Line 8">
            <a:extLst>
              <a:ext uri="{FF2B5EF4-FFF2-40B4-BE49-F238E27FC236}">
                <a16:creationId xmlns:a16="http://schemas.microsoft.com/office/drawing/2014/main" id="{E0DF9D1F-6317-AA12-AECB-DC55CEF28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426878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3" name="Line 9">
            <a:extLst>
              <a:ext uri="{FF2B5EF4-FFF2-40B4-BE49-F238E27FC236}">
                <a16:creationId xmlns:a16="http://schemas.microsoft.com/office/drawing/2014/main" id="{E6B4A2C7-B0C4-5C32-B190-C162394EB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419735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4" name="Line 10">
            <a:extLst>
              <a:ext uri="{FF2B5EF4-FFF2-40B4-BE49-F238E27FC236}">
                <a16:creationId xmlns:a16="http://schemas.microsoft.com/office/drawing/2014/main" id="{7B684BC0-08A5-5DAB-DC88-8D1E7C090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4125913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5" name="Line 11">
            <a:extLst>
              <a:ext uri="{FF2B5EF4-FFF2-40B4-BE49-F238E27FC236}">
                <a16:creationId xmlns:a16="http://schemas.microsoft.com/office/drawing/2014/main" id="{68A7DD82-A26F-5378-27F0-67833F6EC4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408305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6" name="Line 12">
            <a:extLst>
              <a:ext uri="{FF2B5EF4-FFF2-40B4-BE49-F238E27FC236}">
                <a16:creationId xmlns:a16="http://schemas.microsoft.com/office/drawing/2014/main" id="{3ABE4BA7-54D0-CD7C-5ACC-637D50680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404018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7" name="Line 13">
            <a:extLst>
              <a:ext uri="{FF2B5EF4-FFF2-40B4-BE49-F238E27FC236}">
                <a16:creationId xmlns:a16="http://schemas.microsoft.com/office/drawing/2014/main" id="{247A86FE-6001-F944-A3A3-9434201863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997325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8" name="Line 14">
            <a:extLst>
              <a:ext uri="{FF2B5EF4-FFF2-40B4-BE49-F238E27FC236}">
                <a16:creationId xmlns:a16="http://schemas.microsoft.com/office/drawing/2014/main" id="{4F035266-FFD6-CD56-3611-D214187FB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96875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19" name="Line 15">
            <a:extLst>
              <a:ext uri="{FF2B5EF4-FFF2-40B4-BE49-F238E27FC236}">
                <a16:creationId xmlns:a16="http://schemas.microsoft.com/office/drawing/2014/main" id="{3D079015-013E-22AE-3DF1-968C62FC3D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940175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0" name="Line 16">
            <a:extLst>
              <a:ext uri="{FF2B5EF4-FFF2-40B4-BE49-F238E27FC236}">
                <a16:creationId xmlns:a16="http://schemas.microsoft.com/office/drawing/2014/main" id="{0C73BB4A-BAB2-0AD6-53FC-1D10FBE95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75443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1" name="Line 17">
            <a:extLst>
              <a:ext uri="{FF2B5EF4-FFF2-40B4-BE49-F238E27FC236}">
                <a16:creationId xmlns:a16="http://schemas.microsoft.com/office/drawing/2014/main" id="{850E7866-CBC0-94EC-B7D7-267C585F7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64013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2" name="Line 18">
            <a:extLst>
              <a:ext uri="{FF2B5EF4-FFF2-40B4-BE49-F238E27FC236}">
                <a16:creationId xmlns:a16="http://schemas.microsoft.com/office/drawing/2014/main" id="{8257A671-1746-4168-5CEF-2A246764FC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56870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3" name="Line 19">
            <a:extLst>
              <a:ext uri="{FF2B5EF4-FFF2-40B4-BE49-F238E27FC236}">
                <a16:creationId xmlns:a16="http://schemas.microsoft.com/office/drawing/2014/main" id="{FA14DF57-CCF0-15AB-6AAA-F234D83C0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497263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4" name="Line 20">
            <a:extLst>
              <a:ext uri="{FF2B5EF4-FFF2-40B4-BE49-F238E27FC236}">
                <a16:creationId xmlns:a16="http://schemas.microsoft.com/office/drawing/2014/main" id="{D0776CB6-7BF0-B8B2-4F08-C7481BEFF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45440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5" name="Line 21">
            <a:extLst>
              <a:ext uri="{FF2B5EF4-FFF2-40B4-BE49-F238E27FC236}">
                <a16:creationId xmlns:a16="http://schemas.microsoft.com/office/drawing/2014/main" id="{7C4B39CF-3738-2ED2-3501-8B95C30D5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41153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6" name="Line 22">
            <a:extLst>
              <a:ext uri="{FF2B5EF4-FFF2-40B4-BE49-F238E27FC236}">
                <a16:creationId xmlns:a16="http://schemas.microsoft.com/office/drawing/2014/main" id="{FFE4C1EC-8C71-BB3F-FA13-424BC50074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368675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7" name="Line 23">
            <a:extLst>
              <a:ext uri="{FF2B5EF4-FFF2-40B4-BE49-F238E27FC236}">
                <a16:creationId xmlns:a16="http://schemas.microsoft.com/office/drawing/2014/main" id="{E39B8596-308B-FA77-473A-152FA328F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34010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8" name="Line 24">
            <a:extLst>
              <a:ext uri="{FF2B5EF4-FFF2-40B4-BE49-F238E27FC236}">
                <a16:creationId xmlns:a16="http://schemas.microsoft.com/office/drawing/2014/main" id="{D18C94DB-1C14-6DA6-FDE8-ACFA2CC2D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311525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29" name="Line 25">
            <a:extLst>
              <a:ext uri="{FF2B5EF4-FFF2-40B4-BE49-F238E27FC236}">
                <a16:creationId xmlns:a16="http://schemas.microsoft.com/office/drawing/2014/main" id="{49F51885-007A-C619-C10E-9F84867D0D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12578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0" name="Line 26">
            <a:extLst>
              <a:ext uri="{FF2B5EF4-FFF2-40B4-BE49-F238E27FC236}">
                <a16:creationId xmlns:a16="http://schemas.microsoft.com/office/drawing/2014/main" id="{076AFD98-D58D-2AD5-C750-AC6EE2DE73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301148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1" name="Line 27">
            <a:extLst>
              <a:ext uri="{FF2B5EF4-FFF2-40B4-BE49-F238E27FC236}">
                <a16:creationId xmlns:a16="http://schemas.microsoft.com/office/drawing/2014/main" id="{5D67DAB5-8788-2871-C994-D05A91AF8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94005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2" name="Line 28">
            <a:extLst>
              <a:ext uri="{FF2B5EF4-FFF2-40B4-BE49-F238E27FC236}">
                <a16:creationId xmlns:a16="http://schemas.microsoft.com/office/drawing/2014/main" id="{37DB293C-903F-F987-F259-40EADEBCF9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868613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3" name="Line 29">
            <a:extLst>
              <a:ext uri="{FF2B5EF4-FFF2-40B4-BE49-F238E27FC236}">
                <a16:creationId xmlns:a16="http://schemas.microsoft.com/office/drawing/2014/main" id="{3D679486-58F7-0C09-4AAA-AD279C9FFE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82575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4" name="Line 30">
            <a:extLst>
              <a:ext uri="{FF2B5EF4-FFF2-40B4-BE49-F238E27FC236}">
                <a16:creationId xmlns:a16="http://schemas.microsoft.com/office/drawing/2014/main" id="{EB3729BC-01A5-C3A9-173C-80CA113D6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78288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5" name="Line 31">
            <a:extLst>
              <a:ext uri="{FF2B5EF4-FFF2-40B4-BE49-F238E27FC236}">
                <a16:creationId xmlns:a16="http://schemas.microsoft.com/office/drawing/2014/main" id="{356D43A1-B4C6-84F9-9143-00B500846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740025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6" name="Line 32">
            <a:extLst>
              <a:ext uri="{FF2B5EF4-FFF2-40B4-BE49-F238E27FC236}">
                <a16:creationId xmlns:a16="http://schemas.microsoft.com/office/drawing/2014/main" id="{391EC4EB-4CDB-40CF-2F81-7A7F6D551F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71145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7" name="Line 33">
            <a:extLst>
              <a:ext uri="{FF2B5EF4-FFF2-40B4-BE49-F238E27FC236}">
                <a16:creationId xmlns:a16="http://schemas.microsoft.com/office/drawing/2014/main" id="{666A537B-67ED-2A07-2201-ED44303BE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682875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8" name="Line 34">
            <a:extLst>
              <a:ext uri="{FF2B5EF4-FFF2-40B4-BE49-F238E27FC236}">
                <a16:creationId xmlns:a16="http://schemas.microsoft.com/office/drawing/2014/main" id="{532CCCD2-38C8-17CD-9063-E27D92F711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49713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39" name="Line 35">
            <a:extLst>
              <a:ext uri="{FF2B5EF4-FFF2-40B4-BE49-F238E27FC236}">
                <a16:creationId xmlns:a16="http://schemas.microsoft.com/office/drawing/2014/main" id="{73287705-39BF-7CFA-6FAA-7F5DBF6C98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38283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0" name="Line 36">
            <a:extLst>
              <a:ext uri="{FF2B5EF4-FFF2-40B4-BE49-F238E27FC236}">
                <a16:creationId xmlns:a16="http://schemas.microsoft.com/office/drawing/2014/main" id="{4A73E5B6-6BD7-DF9B-6662-0350867761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31140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1" name="Line 37">
            <a:extLst>
              <a:ext uri="{FF2B5EF4-FFF2-40B4-BE49-F238E27FC236}">
                <a16:creationId xmlns:a16="http://schemas.microsoft.com/office/drawing/2014/main" id="{5E4DFEF4-494F-8BC7-D5CF-790123872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239963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2" name="Line 38">
            <a:extLst>
              <a:ext uri="{FF2B5EF4-FFF2-40B4-BE49-F238E27FC236}">
                <a16:creationId xmlns:a16="http://schemas.microsoft.com/office/drawing/2014/main" id="{4A9BECF4-8E67-1647-388F-00C9FA1A85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19710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3" name="Line 39">
            <a:extLst>
              <a:ext uri="{FF2B5EF4-FFF2-40B4-BE49-F238E27FC236}">
                <a16:creationId xmlns:a16="http://schemas.microsoft.com/office/drawing/2014/main" id="{0187974A-7581-F1D0-5375-68AE8C08CC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15423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4" name="Line 40">
            <a:extLst>
              <a:ext uri="{FF2B5EF4-FFF2-40B4-BE49-F238E27FC236}">
                <a16:creationId xmlns:a16="http://schemas.microsoft.com/office/drawing/2014/main" id="{87D48DD8-EEFB-D23D-5ACB-BB36959FC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10978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5" name="Line 41">
            <a:extLst>
              <a:ext uri="{FF2B5EF4-FFF2-40B4-BE49-F238E27FC236}">
                <a16:creationId xmlns:a16="http://schemas.microsoft.com/office/drawing/2014/main" id="{9E00FBAA-48AD-A73E-CDEC-EF445D8DF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081213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6" name="Line 42">
            <a:extLst>
              <a:ext uri="{FF2B5EF4-FFF2-40B4-BE49-F238E27FC236}">
                <a16:creationId xmlns:a16="http://schemas.microsoft.com/office/drawing/2014/main" id="{8418AD49-F618-BF17-1B03-C4400A92D2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205263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7" name="Line 43">
            <a:extLst>
              <a:ext uri="{FF2B5EF4-FFF2-40B4-BE49-F238E27FC236}">
                <a16:creationId xmlns:a16="http://schemas.microsoft.com/office/drawing/2014/main" id="{05DBB9CD-9949-2F31-8E33-01E0FA10E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86690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8" name="Line 44">
            <a:extLst>
              <a:ext uri="{FF2B5EF4-FFF2-40B4-BE49-F238E27FC236}">
                <a16:creationId xmlns:a16="http://schemas.microsoft.com/office/drawing/2014/main" id="{616303E3-7132-2C50-F124-6418CE970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75260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49" name="Line 45">
            <a:extLst>
              <a:ext uri="{FF2B5EF4-FFF2-40B4-BE49-F238E27FC236}">
                <a16:creationId xmlns:a16="http://schemas.microsoft.com/office/drawing/2014/main" id="{6D2EE08E-8B9A-0894-64D7-20D2BFC832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681163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0" name="Line 46">
            <a:extLst>
              <a:ext uri="{FF2B5EF4-FFF2-40B4-BE49-F238E27FC236}">
                <a16:creationId xmlns:a16="http://schemas.microsoft.com/office/drawing/2014/main" id="{8719DE20-0C04-30FD-DC8F-E5DCA94527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609725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1" name="Line 47">
            <a:extLst>
              <a:ext uri="{FF2B5EF4-FFF2-40B4-BE49-F238E27FC236}">
                <a16:creationId xmlns:a16="http://schemas.microsoft.com/office/drawing/2014/main" id="{44A001FA-A59B-0B15-553F-90C21EEF7E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566863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2" name="Line 48">
            <a:extLst>
              <a:ext uri="{FF2B5EF4-FFF2-40B4-BE49-F238E27FC236}">
                <a16:creationId xmlns:a16="http://schemas.microsoft.com/office/drawing/2014/main" id="{ADEC7B73-D2DA-12AF-1623-577F8D5B2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524000"/>
            <a:ext cx="57150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3" name="Line 49">
            <a:extLst>
              <a:ext uri="{FF2B5EF4-FFF2-40B4-BE49-F238E27FC236}">
                <a16:creationId xmlns:a16="http://schemas.microsoft.com/office/drawing/2014/main" id="{ACD47D44-1E31-21FA-7BDC-2BA1AA8129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48113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4" name="Line 50">
            <a:extLst>
              <a:ext uri="{FF2B5EF4-FFF2-40B4-BE49-F238E27FC236}">
                <a16:creationId xmlns:a16="http://schemas.microsoft.com/office/drawing/2014/main" id="{948355F5-AE28-6F83-A9ED-627A9B1B9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452563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5" name="Line 51">
            <a:extLst>
              <a:ext uri="{FF2B5EF4-FFF2-40B4-BE49-F238E27FC236}">
                <a16:creationId xmlns:a16="http://schemas.microsoft.com/office/drawing/2014/main" id="{50858F8D-7479-441F-D4A9-1E69D71DA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1423988"/>
            <a:ext cx="57150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6" name="Line 52">
            <a:extLst>
              <a:ext uri="{FF2B5EF4-FFF2-40B4-BE49-F238E27FC236}">
                <a16:creationId xmlns:a16="http://schemas.microsoft.com/office/drawing/2014/main" id="{A0D8FF36-9D26-A64D-85C4-5FBCEE9A79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4570413"/>
            <a:ext cx="144463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7" name="Line 53">
            <a:extLst>
              <a:ext uri="{FF2B5EF4-FFF2-40B4-BE49-F238E27FC236}">
                <a16:creationId xmlns:a16="http://schemas.microsoft.com/office/drawing/2014/main" id="{7FD41692-7785-50FC-848B-523D268985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3940175"/>
            <a:ext cx="144463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8" name="Line 54">
            <a:extLst>
              <a:ext uri="{FF2B5EF4-FFF2-40B4-BE49-F238E27FC236}">
                <a16:creationId xmlns:a16="http://schemas.microsoft.com/office/drawing/2014/main" id="{72FE6E10-C864-4F2A-52C4-FE023426FA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3311525"/>
            <a:ext cx="144463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59" name="Line 55">
            <a:extLst>
              <a:ext uri="{FF2B5EF4-FFF2-40B4-BE49-F238E27FC236}">
                <a16:creationId xmlns:a16="http://schemas.microsoft.com/office/drawing/2014/main" id="{2301920F-BFB8-3FF5-CEA3-C94A616D1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682875"/>
            <a:ext cx="144463" cy="1588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0" name="Line 56">
            <a:extLst>
              <a:ext uri="{FF2B5EF4-FFF2-40B4-BE49-F238E27FC236}">
                <a16:creationId xmlns:a16="http://schemas.microsoft.com/office/drawing/2014/main" id="{FCD1B77B-704B-C67C-DFC3-FFB4D880F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052638"/>
            <a:ext cx="144463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1" name="Line 57">
            <a:extLst>
              <a:ext uri="{FF2B5EF4-FFF2-40B4-BE49-F238E27FC236}">
                <a16:creationId xmlns:a16="http://schemas.microsoft.com/office/drawing/2014/main" id="{B2D437C9-46A0-454B-DDF1-4751BBE3CE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1423988"/>
            <a:ext cx="144463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2" name="Line 58">
            <a:extLst>
              <a:ext uri="{FF2B5EF4-FFF2-40B4-BE49-F238E27FC236}">
                <a16:creationId xmlns:a16="http://schemas.microsoft.com/office/drawing/2014/main" id="{5F2B4704-E913-6BEB-B50F-FE6F8AEE29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4570413"/>
            <a:ext cx="5018088" cy="15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3" name="Line 59">
            <a:extLst>
              <a:ext uri="{FF2B5EF4-FFF2-40B4-BE49-F238E27FC236}">
                <a16:creationId xmlns:a16="http://schemas.microsoft.com/office/drawing/2014/main" id="{7E7DAA15-C1BB-2559-C896-24554D12E3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2825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4" name="Line 60">
            <a:extLst>
              <a:ext uri="{FF2B5EF4-FFF2-40B4-BE49-F238E27FC236}">
                <a16:creationId xmlns:a16="http://schemas.microsoft.com/office/drawing/2014/main" id="{EF7CE5E9-DEE4-8108-2279-2B1FF82279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0000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5" name="Line 61">
            <a:extLst>
              <a:ext uri="{FF2B5EF4-FFF2-40B4-BE49-F238E27FC236}">
                <a16:creationId xmlns:a16="http://schemas.microsoft.com/office/drawing/2014/main" id="{664D839B-B4C7-0018-8F27-8536BB486F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2888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6" name="Line 62">
            <a:extLst>
              <a:ext uri="{FF2B5EF4-FFF2-40B4-BE49-F238E27FC236}">
                <a16:creationId xmlns:a16="http://schemas.microsoft.com/office/drawing/2014/main" id="{4B4B7DBB-F9FC-7E15-89DF-4F303BAC51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0063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7" name="Line 63">
            <a:extLst>
              <a:ext uri="{FF2B5EF4-FFF2-40B4-BE49-F238E27FC236}">
                <a16:creationId xmlns:a16="http://schemas.microsoft.com/office/drawing/2014/main" id="{AC807F8D-9F79-A612-9A52-A5DF39786D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2950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8" name="Line 64">
            <a:extLst>
              <a:ext uri="{FF2B5EF4-FFF2-40B4-BE49-F238E27FC236}">
                <a16:creationId xmlns:a16="http://schemas.microsoft.com/office/drawing/2014/main" id="{0D5835B5-0A80-2ABB-A80E-EC0767FD10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0125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69" name="Line 65">
            <a:extLst>
              <a:ext uri="{FF2B5EF4-FFF2-40B4-BE49-F238E27FC236}">
                <a16:creationId xmlns:a16="http://schemas.microsoft.com/office/drawing/2014/main" id="{7314F759-7106-E234-CBFA-C1AC9272B9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3013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0" name="Line 66">
            <a:extLst>
              <a:ext uri="{FF2B5EF4-FFF2-40B4-BE49-F238E27FC236}">
                <a16:creationId xmlns:a16="http://schemas.microsoft.com/office/drawing/2014/main" id="{5BAA5030-164D-F950-0A85-87CC495D11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0188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1" name="Line 67">
            <a:extLst>
              <a:ext uri="{FF2B5EF4-FFF2-40B4-BE49-F238E27FC236}">
                <a16:creationId xmlns:a16="http://schemas.microsoft.com/office/drawing/2014/main" id="{C6330295-6482-5901-2A00-41ECB74C96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3075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2" name="Line 68">
            <a:extLst>
              <a:ext uri="{FF2B5EF4-FFF2-40B4-BE49-F238E27FC236}">
                <a16:creationId xmlns:a16="http://schemas.microsoft.com/office/drawing/2014/main" id="{35176C7F-1CEA-3B1B-D2E9-5B9696CE9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0250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3" name="Line 69">
            <a:extLst>
              <a:ext uri="{FF2B5EF4-FFF2-40B4-BE49-F238E27FC236}">
                <a16:creationId xmlns:a16="http://schemas.microsoft.com/office/drawing/2014/main" id="{3BF1EC2A-1109-AB81-2AA3-03D886DA2C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99013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4" name="Line 70">
            <a:extLst>
              <a:ext uri="{FF2B5EF4-FFF2-40B4-BE49-F238E27FC236}">
                <a16:creationId xmlns:a16="http://schemas.microsoft.com/office/drawing/2014/main" id="{FDF366A1-24B4-B454-5856-4977827F78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1900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5" name="Line 71">
            <a:extLst>
              <a:ext uri="{FF2B5EF4-FFF2-40B4-BE49-F238E27FC236}">
                <a16:creationId xmlns:a16="http://schemas.microsoft.com/office/drawing/2014/main" id="{CFA33487-A2FC-95AC-795F-FAE5BC530B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9075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6" name="Line 72">
            <a:extLst>
              <a:ext uri="{FF2B5EF4-FFF2-40B4-BE49-F238E27FC236}">
                <a16:creationId xmlns:a16="http://schemas.microsoft.com/office/drawing/2014/main" id="{F6AC9BD0-899D-F404-A451-2D5B9BBB52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1963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7" name="Line 73">
            <a:extLst>
              <a:ext uri="{FF2B5EF4-FFF2-40B4-BE49-F238E27FC236}">
                <a16:creationId xmlns:a16="http://schemas.microsoft.com/office/drawing/2014/main" id="{52259A54-D19C-689E-FFF3-BB37F8FA4B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9138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8" name="Line 74">
            <a:extLst>
              <a:ext uri="{FF2B5EF4-FFF2-40B4-BE49-F238E27FC236}">
                <a16:creationId xmlns:a16="http://schemas.microsoft.com/office/drawing/2014/main" id="{5F2DEC4F-3DB3-7FC5-69E6-7D583315DF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2025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79" name="Line 75">
            <a:extLst>
              <a:ext uri="{FF2B5EF4-FFF2-40B4-BE49-F238E27FC236}">
                <a16:creationId xmlns:a16="http://schemas.microsoft.com/office/drawing/2014/main" id="{8D2CD28E-6C6A-7A57-CA21-C5FECA862C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9200" y="4513263"/>
            <a:ext cx="1588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0" name="Line 76">
            <a:extLst>
              <a:ext uri="{FF2B5EF4-FFF2-40B4-BE49-F238E27FC236}">
                <a16:creationId xmlns:a16="http://schemas.microsoft.com/office/drawing/2014/main" id="{BF107A43-693F-39A1-87A5-EF08821D37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2088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1" name="Line 77">
            <a:extLst>
              <a:ext uri="{FF2B5EF4-FFF2-40B4-BE49-F238E27FC236}">
                <a16:creationId xmlns:a16="http://schemas.microsoft.com/office/drawing/2014/main" id="{B8108D9A-83A6-DEF8-56C1-6838553261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9263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2" name="Line 78">
            <a:extLst>
              <a:ext uri="{FF2B5EF4-FFF2-40B4-BE49-F238E27FC236}">
                <a16:creationId xmlns:a16="http://schemas.microsoft.com/office/drawing/2014/main" id="{9D2162D6-1E92-086E-52D6-99A6A1238B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43738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3" name="Line 79">
            <a:extLst>
              <a:ext uri="{FF2B5EF4-FFF2-40B4-BE49-F238E27FC236}">
                <a16:creationId xmlns:a16="http://schemas.microsoft.com/office/drawing/2014/main" id="{21C2A842-5563-A4D5-1A70-3ECEFA0548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0913" y="4513263"/>
            <a:ext cx="1587" cy="5715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4" name="Line 80">
            <a:extLst>
              <a:ext uri="{FF2B5EF4-FFF2-40B4-BE49-F238E27FC236}">
                <a16:creationId xmlns:a16="http://schemas.microsoft.com/office/drawing/2014/main" id="{E5C5B800-991C-2AB0-8D60-396D09BB9D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2825" y="4498975"/>
            <a:ext cx="1588" cy="14287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5" name="Line 81">
            <a:extLst>
              <a:ext uri="{FF2B5EF4-FFF2-40B4-BE49-F238E27FC236}">
                <a16:creationId xmlns:a16="http://schemas.microsoft.com/office/drawing/2014/main" id="{8E27CC19-6378-4235-2774-3E1302F1BE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0125" y="4498975"/>
            <a:ext cx="1588" cy="14287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6" name="Line 82">
            <a:extLst>
              <a:ext uri="{FF2B5EF4-FFF2-40B4-BE49-F238E27FC236}">
                <a16:creationId xmlns:a16="http://schemas.microsoft.com/office/drawing/2014/main" id="{5A905831-A2D2-EA50-476C-0EA3B8DDF6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99013" y="4498975"/>
            <a:ext cx="1587" cy="14287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7" name="Line 83">
            <a:extLst>
              <a:ext uri="{FF2B5EF4-FFF2-40B4-BE49-F238E27FC236}">
                <a16:creationId xmlns:a16="http://schemas.microsoft.com/office/drawing/2014/main" id="{9C22DF61-BB02-F838-D661-B9C2E1B8B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2025" y="4498975"/>
            <a:ext cx="1588" cy="14287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8" name="Line 84">
            <a:extLst>
              <a:ext uri="{FF2B5EF4-FFF2-40B4-BE49-F238E27FC236}">
                <a16:creationId xmlns:a16="http://schemas.microsoft.com/office/drawing/2014/main" id="{B4B7FF27-6432-5EB8-7EFB-4D892332D1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0913" y="4498975"/>
            <a:ext cx="1587" cy="14287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189" name="Freeform 85">
            <a:extLst>
              <a:ext uri="{FF2B5EF4-FFF2-40B4-BE49-F238E27FC236}">
                <a16:creationId xmlns:a16="http://schemas.microsoft.com/office/drawing/2014/main" id="{60BEEC26-8962-DCAD-5172-4A443D7E49B6}"/>
              </a:ext>
            </a:extLst>
          </p:cNvPr>
          <p:cNvSpPr>
            <a:spLocks/>
          </p:cNvSpPr>
          <p:nvPr/>
        </p:nvSpPr>
        <p:spPr bwMode="auto">
          <a:xfrm>
            <a:off x="2368550" y="451326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0" name="Freeform 86">
            <a:extLst>
              <a:ext uri="{FF2B5EF4-FFF2-40B4-BE49-F238E27FC236}">
                <a16:creationId xmlns:a16="http://schemas.microsoft.com/office/drawing/2014/main" id="{C1D46B7E-CCB3-35CA-65C0-86A4AFA2DECE}"/>
              </a:ext>
            </a:extLst>
          </p:cNvPr>
          <p:cNvSpPr>
            <a:spLocks/>
          </p:cNvSpPr>
          <p:nvPr/>
        </p:nvSpPr>
        <p:spPr bwMode="auto">
          <a:xfrm>
            <a:off x="2497138" y="4340225"/>
            <a:ext cx="142875" cy="144463"/>
          </a:xfrm>
          <a:custGeom>
            <a:avLst/>
            <a:gdLst>
              <a:gd name="T0" fmla="*/ 45 w 90"/>
              <a:gd name="T1" fmla="*/ 0 h 91"/>
              <a:gd name="T2" fmla="*/ 90 w 90"/>
              <a:gd name="T3" fmla="*/ 46 h 91"/>
              <a:gd name="T4" fmla="*/ 45 w 90"/>
              <a:gd name="T5" fmla="*/ 91 h 91"/>
              <a:gd name="T6" fmla="*/ 0 w 90"/>
              <a:gd name="T7" fmla="*/ 46 h 91"/>
              <a:gd name="T8" fmla="*/ 45 w 90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1">
                <a:moveTo>
                  <a:pt x="45" y="0"/>
                </a:moveTo>
                <a:lnTo>
                  <a:pt x="90" y="46"/>
                </a:lnTo>
                <a:lnTo>
                  <a:pt x="45" y="91"/>
                </a:lnTo>
                <a:lnTo>
                  <a:pt x="0" y="46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1" name="Freeform 87">
            <a:extLst>
              <a:ext uri="{FF2B5EF4-FFF2-40B4-BE49-F238E27FC236}">
                <a16:creationId xmlns:a16="http://schemas.microsoft.com/office/drawing/2014/main" id="{6AA8B27A-4D6D-15E7-B8BB-16DF2CBB6CB1}"/>
              </a:ext>
            </a:extLst>
          </p:cNvPr>
          <p:cNvSpPr>
            <a:spLocks/>
          </p:cNvSpPr>
          <p:nvPr/>
        </p:nvSpPr>
        <p:spPr bwMode="auto">
          <a:xfrm>
            <a:off x="2740025" y="37115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2" name="Freeform 88">
            <a:extLst>
              <a:ext uri="{FF2B5EF4-FFF2-40B4-BE49-F238E27FC236}">
                <a16:creationId xmlns:a16="http://schemas.microsoft.com/office/drawing/2014/main" id="{88BB14BC-BACB-201C-B110-2D9F77EECD06}"/>
              </a:ext>
            </a:extLst>
          </p:cNvPr>
          <p:cNvSpPr>
            <a:spLocks/>
          </p:cNvSpPr>
          <p:nvPr/>
        </p:nvSpPr>
        <p:spPr bwMode="auto">
          <a:xfrm>
            <a:off x="2997200" y="34544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3" name="Freeform 89">
            <a:extLst>
              <a:ext uri="{FF2B5EF4-FFF2-40B4-BE49-F238E27FC236}">
                <a16:creationId xmlns:a16="http://schemas.microsoft.com/office/drawing/2014/main" id="{F1E85F16-66D1-E431-7E25-AAF2441F9B07}"/>
              </a:ext>
            </a:extLst>
          </p:cNvPr>
          <p:cNvSpPr>
            <a:spLocks/>
          </p:cNvSpPr>
          <p:nvPr/>
        </p:nvSpPr>
        <p:spPr bwMode="auto">
          <a:xfrm>
            <a:off x="3240088" y="326866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4" name="Freeform 90">
            <a:extLst>
              <a:ext uri="{FF2B5EF4-FFF2-40B4-BE49-F238E27FC236}">
                <a16:creationId xmlns:a16="http://schemas.microsoft.com/office/drawing/2014/main" id="{829B994C-19D0-FEEC-D6D8-8844236B1010}"/>
              </a:ext>
            </a:extLst>
          </p:cNvPr>
          <p:cNvSpPr>
            <a:spLocks/>
          </p:cNvSpPr>
          <p:nvPr/>
        </p:nvSpPr>
        <p:spPr bwMode="auto">
          <a:xfrm>
            <a:off x="3740150" y="32258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5" name="Freeform 91">
            <a:extLst>
              <a:ext uri="{FF2B5EF4-FFF2-40B4-BE49-F238E27FC236}">
                <a16:creationId xmlns:a16="http://schemas.microsoft.com/office/drawing/2014/main" id="{29EDBBB4-934A-9378-2586-8CB36629FF0B}"/>
              </a:ext>
            </a:extLst>
          </p:cNvPr>
          <p:cNvSpPr>
            <a:spLocks/>
          </p:cNvSpPr>
          <p:nvPr/>
        </p:nvSpPr>
        <p:spPr bwMode="auto">
          <a:xfrm>
            <a:off x="4125913" y="31400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6" name="Freeform 92">
            <a:extLst>
              <a:ext uri="{FF2B5EF4-FFF2-40B4-BE49-F238E27FC236}">
                <a16:creationId xmlns:a16="http://schemas.microsoft.com/office/drawing/2014/main" id="{1D931601-A572-E927-CD68-2234C76B1118}"/>
              </a:ext>
            </a:extLst>
          </p:cNvPr>
          <p:cNvSpPr>
            <a:spLocks/>
          </p:cNvSpPr>
          <p:nvPr/>
        </p:nvSpPr>
        <p:spPr bwMode="auto">
          <a:xfrm>
            <a:off x="4627563" y="30114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7" name="Freeform 93">
            <a:extLst>
              <a:ext uri="{FF2B5EF4-FFF2-40B4-BE49-F238E27FC236}">
                <a16:creationId xmlns:a16="http://schemas.microsoft.com/office/drawing/2014/main" id="{36771907-A176-2F5C-10C4-D6CC1AA1A7D9}"/>
              </a:ext>
            </a:extLst>
          </p:cNvPr>
          <p:cNvSpPr>
            <a:spLocks/>
          </p:cNvSpPr>
          <p:nvPr/>
        </p:nvSpPr>
        <p:spPr bwMode="auto">
          <a:xfrm>
            <a:off x="4999038" y="275431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8" name="Freeform 94">
            <a:extLst>
              <a:ext uri="{FF2B5EF4-FFF2-40B4-BE49-F238E27FC236}">
                <a16:creationId xmlns:a16="http://schemas.microsoft.com/office/drawing/2014/main" id="{BF61247A-EB92-B3A1-23A5-AC7F90636388}"/>
              </a:ext>
            </a:extLst>
          </p:cNvPr>
          <p:cNvSpPr>
            <a:spLocks/>
          </p:cNvSpPr>
          <p:nvPr/>
        </p:nvSpPr>
        <p:spPr bwMode="auto">
          <a:xfrm>
            <a:off x="5370513" y="252571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199" name="Freeform 95">
            <a:extLst>
              <a:ext uri="{FF2B5EF4-FFF2-40B4-BE49-F238E27FC236}">
                <a16:creationId xmlns:a16="http://schemas.microsoft.com/office/drawing/2014/main" id="{C158AFE4-909B-70D2-AAC6-3E608AA596F0}"/>
              </a:ext>
            </a:extLst>
          </p:cNvPr>
          <p:cNvSpPr>
            <a:spLocks/>
          </p:cNvSpPr>
          <p:nvPr/>
        </p:nvSpPr>
        <p:spPr bwMode="auto">
          <a:xfrm>
            <a:off x="5999163" y="192405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00" name="Line 96">
            <a:extLst>
              <a:ext uri="{FF2B5EF4-FFF2-40B4-BE49-F238E27FC236}">
                <a16:creationId xmlns:a16="http://schemas.microsoft.com/office/drawing/2014/main" id="{ACA790F5-C150-2DFD-DA60-C121BF51EB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1413" y="4384675"/>
            <a:ext cx="128587" cy="17145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01" name="Line 97">
            <a:extLst>
              <a:ext uri="{FF2B5EF4-FFF2-40B4-BE49-F238E27FC236}">
                <a16:creationId xmlns:a16="http://schemas.microsoft.com/office/drawing/2014/main" id="{100676B3-46CC-FCBE-0712-008C1F6B38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40000" y="3754438"/>
            <a:ext cx="242888" cy="63023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02" name="Line 98">
            <a:extLst>
              <a:ext uri="{FF2B5EF4-FFF2-40B4-BE49-F238E27FC236}">
                <a16:creationId xmlns:a16="http://schemas.microsoft.com/office/drawing/2014/main" id="{5B4DD0E0-3462-BAA9-3D17-808CA9D665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2888" y="3497263"/>
            <a:ext cx="257175" cy="2571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03" name="Line 99">
            <a:extLst>
              <a:ext uri="{FF2B5EF4-FFF2-40B4-BE49-F238E27FC236}">
                <a16:creationId xmlns:a16="http://schemas.microsoft.com/office/drawing/2014/main" id="{2652D94C-6D34-77F9-2B16-4C92807A13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0063" y="3311525"/>
            <a:ext cx="242887" cy="18573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04" name="Line 100">
            <a:extLst>
              <a:ext uri="{FF2B5EF4-FFF2-40B4-BE49-F238E27FC236}">
                <a16:creationId xmlns:a16="http://schemas.microsoft.com/office/drawing/2014/main" id="{754461DE-84B6-AE40-CF66-8D567B9599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2950" y="3268663"/>
            <a:ext cx="500063" cy="4286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05" name="Line 101">
            <a:extLst>
              <a:ext uri="{FF2B5EF4-FFF2-40B4-BE49-F238E27FC236}">
                <a16:creationId xmlns:a16="http://schemas.microsoft.com/office/drawing/2014/main" id="{462DB855-9DF1-A56D-4045-5C49B4D5A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83013" y="3182938"/>
            <a:ext cx="385762" cy="857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06" name="Line 102">
            <a:extLst>
              <a:ext uri="{FF2B5EF4-FFF2-40B4-BE49-F238E27FC236}">
                <a16:creationId xmlns:a16="http://schemas.microsoft.com/office/drawing/2014/main" id="{260C765A-C164-C6DE-9C68-2B414F5159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8775" y="3054350"/>
            <a:ext cx="501650" cy="12858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07" name="Line 103">
            <a:extLst>
              <a:ext uri="{FF2B5EF4-FFF2-40B4-BE49-F238E27FC236}">
                <a16:creationId xmlns:a16="http://schemas.microsoft.com/office/drawing/2014/main" id="{7C8DAC3C-3B93-2081-A619-DECD27A939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0425" y="2797175"/>
            <a:ext cx="371475" cy="2571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08" name="Line 104">
            <a:extLst>
              <a:ext uri="{FF2B5EF4-FFF2-40B4-BE49-F238E27FC236}">
                <a16:creationId xmlns:a16="http://schemas.microsoft.com/office/drawing/2014/main" id="{EE17B566-D4EF-FBCF-A372-2FC33F3D7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1900" y="2568575"/>
            <a:ext cx="371475" cy="2286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09" name="Line 105">
            <a:extLst>
              <a:ext uri="{FF2B5EF4-FFF2-40B4-BE49-F238E27FC236}">
                <a16:creationId xmlns:a16="http://schemas.microsoft.com/office/drawing/2014/main" id="{E6C0FD5F-278E-EDC4-898E-1CE942AC5D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3375" y="1966913"/>
            <a:ext cx="628650" cy="60166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10" name="Freeform 106">
            <a:extLst>
              <a:ext uri="{FF2B5EF4-FFF2-40B4-BE49-F238E27FC236}">
                <a16:creationId xmlns:a16="http://schemas.microsoft.com/office/drawing/2014/main" id="{1BE40DC3-314E-AE03-6B0B-E224E0F0C9E9}"/>
              </a:ext>
            </a:extLst>
          </p:cNvPr>
          <p:cNvSpPr>
            <a:spLocks/>
          </p:cNvSpPr>
          <p:nvPr/>
        </p:nvSpPr>
        <p:spPr bwMode="auto">
          <a:xfrm>
            <a:off x="2339975" y="44846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11" name="Freeform 107">
            <a:extLst>
              <a:ext uri="{FF2B5EF4-FFF2-40B4-BE49-F238E27FC236}">
                <a16:creationId xmlns:a16="http://schemas.microsoft.com/office/drawing/2014/main" id="{9553C0CC-20FC-896E-22DA-A9245E501FF3}"/>
              </a:ext>
            </a:extLst>
          </p:cNvPr>
          <p:cNvSpPr>
            <a:spLocks/>
          </p:cNvSpPr>
          <p:nvPr/>
        </p:nvSpPr>
        <p:spPr bwMode="auto">
          <a:xfrm>
            <a:off x="2468563" y="4311650"/>
            <a:ext cx="142875" cy="144463"/>
          </a:xfrm>
          <a:custGeom>
            <a:avLst/>
            <a:gdLst>
              <a:gd name="T0" fmla="*/ 45 w 90"/>
              <a:gd name="T1" fmla="*/ 0 h 91"/>
              <a:gd name="T2" fmla="*/ 90 w 90"/>
              <a:gd name="T3" fmla="*/ 46 h 91"/>
              <a:gd name="T4" fmla="*/ 45 w 90"/>
              <a:gd name="T5" fmla="*/ 91 h 91"/>
              <a:gd name="T6" fmla="*/ 0 w 90"/>
              <a:gd name="T7" fmla="*/ 46 h 91"/>
              <a:gd name="T8" fmla="*/ 45 w 90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1">
                <a:moveTo>
                  <a:pt x="45" y="0"/>
                </a:moveTo>
                <a:lnTo>
                  <a:pt x="90" y="46"/>
                </a:lnTo>
                <a:lnTo>
                  <a:pt x="45" y="91"/>
                </a:lnTo>
                <a:lnTo>
                  <a:pt x="0" y="46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12" name="Freeform 108">
            <a:extLst>
              <a:ext uri="{FF2B5EF4-FFF2-40B4-BE49-F238E27FC236}">
                <a16:creationId xmlns:a16="http://schemas.microsoft.com/office/drawing/2014/main" id="{B369DD47-9493-93AF-97F1-114B563F7635}"/>
              </a:ext>
            </a:extLst>
          </p:cNvPr>
          <p:cNvSpPr>
            <a:spLocks/>
          </p:cNvSpPr>
          <p:nvPr/>
        </p:nvSpPr>
        <p:spPr bwMode="auto">
          <a:xfrm>
            <a:off x="2711450" y="36830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13" name="Freeform 109">
            <a:extLst>
              <a:ext uri="{FF2B5EF4-FFF2-40B4-BE49-F238E27FC236}">
                <a16:creationId xmlns:a16="http://schemas.microsoft.com/office/drawing/2014/main" id="{ACB6EABA-2566-012A-7206-496DF50B1117}"/>
              </a:ext>
            </a:extLst>
          </p:cNvPr>
          <p:cNvSpPr>
            <a:spLocks/>
          </p:cNvSpPr>
          <p:nvPr/>
        </p:nvSpPr>
        <p:spPr bwMode="auto">
          <a:xfrm>
            <a:off x="2968625" y="342582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14" name="Freeform 110">
            <a:extLst>
              <a:ext uri="{FF2B5EF4-FFF2-40B4-BE49-F238E27FC236}">
                <a16:creationId xmlns:a16="http://schemas.microsoft.com/office/drawing/2014/main" id="{AC756BAF-62CA-D84E-C1A0-530D2BA8488A}"/>
              </a:ext>
            </a:extLst>
          </p:cNvPr>
          <p:cNvSpPr>
            <a:spLocks/>
          </p:cNvSpPr>
          <p:nvPr/>
        </p:nvSpPr>
        <p:spPr bwMode="auto">
          <a:xfrm>
            <a:off x="3211513" y="32400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15" name="Freeform 111">
            <a:extLst>
              <a:ext uri="{FF2B5EF4-FFF2-40B4-BE49-F238E27FC236}">
                <a16:creationId xmlns:a16="http://schemas.microsoft.com/office/drawing/2014/main" id="{70C43C22-FC16-EE4D-B566-4DFE42AE5FA0}"/>
              </a:ext>
            </a:extLst>
          </p:cNvPr>
          <p:cNvSpPr>
            <a:spLocks/>
          </p:cNvSpPr>
          <p:nvPr/>
        </p:nvSpPr>
        <p:spPr bwMode="auto">
          <a:xfrm>
            <a:off x="3711575" y="319722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16" name="Freeform 112">
            <a:extLst>
              <a:ext uri="{FF2B5EF4-FFF2-40B4-BE49-F238E27FC236}">
                <a16:creationId xmlns:a16="http://schemas.microsoft.com/office/drawing/2014/main" id="{0D7499B8-9834-B889-02E8-8AC88C47614E}"/>
              </a:ext>
            </a:extLst>
          </p:cNvPr>
          <p:cNvSpPr>
            <a:spLocks/>
          </p:cNvSpPr>
          <p:nvPr/>
        </p:nvSpPr>
        <p:spPr bwMode="auto">
          <a:xfrm>
            <a:off x="4097338" y="31115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17" name="Freeform 113">
            <a:extLst>
              <a:ext uri="{FF2B5EF4-FFF2-40B4-BE49-F238E27FC236}">
                <a16:creationId xmlns:a16="http://schemas.microsoft.com/office/drawing/2014/main" id="{F3BD07E6-813D-604E-ED06-A35AC28B4118}"/>
              </a:ext>
            </a:extLst>
          </p:cNvPr>
          <p:cNvSpPr>
            <a:spLocks/>
          </p:cNvSpPr>
          <p:nvPr/>
        </p:nvSpPr>
        <p:spPr bwMode="auto">
          <a:xfrm>
            <a:off x="4598988" y="298291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18" name="Freeform 114">
            <a:extLst>
              <a:ext uri="{FF2B5EF4-FFF2-40B4-BE49-F238E27FC236}">
                <a16:creationId xmlns:a16="http://schemas.microsoft.com/office/drawing/2014/main" id="{9C9E59B1-EF2B-806D-B334-FE256FD215FE}"/>
              </a:ext>
            </a:extLst>
          </p:cNvPr>
          <p:cNvSpPr>
            <a:spLocks/>
          </p:cNvSpPr>
          <p:nvPr/>
        </p:nvSpPr>
        <p:spPr bwMode="auto">
          <a:xfrm>
            <a:off x="4970463" y="272573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19" name="Freeform 115">
            <a:extLst>
              <a:ext uri="{FF2B5EF4-FFF2-40B4-BE49-F238E27FC236}">
                <a16:creationId xmlns:a16="http://schemas.microsoft.com/office/drawing/2014/main" id="{372775AF-B25C-B627-62BE-B79449A16293}"/>
              </a:ext>
            </a:extLst>
          </p:cNvPr>
          <p:cNvSpPr>
            <a:spLocks/>
          </p:cNvSpPr>
          <p:nvPr/>
        </p:nvSpPr>
        <p:spPr bwMode="auto">
          <a:xfrm>
            <a:off x="5341938" y="249713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20" name="Freeform 116">
            <a:extLst>
              <a:ext uri="{FF2B5EF4-FFF2-40B4-BE49-F238E27FC236}">
                <a16:creationId xmlns:a16="http://schemas.microsoft.com/office/drawing/2014/main" id="{8BF5A6D7-D479-C1B4-5F29-F21118F71DFB}"/>
              </a:ext>
            </a:extLst>
          </p:cNvPr>
          <p:cNvSpPr>
            <a:spLocks/>
          </p:cNvSpPr>
          <p:nvPr/>
        </p:nvSpPr>
        <p:spPr bwMode="auto">
          <a:xfrm>
            <a:off x="5970588" y="18954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000099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221" name="Rectangle 117">
            <a:extLst>
              <a:ext uri="{FF2B5EF4-FFF2-40B4-BE49-F238E27FC236}">
                <a16:creationId xmlns:a16="http://schemas.microsoft.com/office/drawing/2014/main" id="{9BA394F6-2846-D811-B1D3-10F0F5D15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538" y="2439988"/>
            <a:ext cx="279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22" name="Rectangle 118">
            <a:extLst>
              <a:ext uri="{FF2B5EF4-FFF2-40B4-BE49-F238E27FC236}">
                <a16:creationId xmlns:a16="http://schemas.microsoft.com/office/drawing/2014/main" id="{CDBBDE8E-F0B0-D491-C289-9452274D3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925" y="2740025"/>
            <a:ext cx="1692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Pentium </a:t>
            </a:r>
            <a:r>
              <a:rPr lang="en-US" altLang="en-US" sz="1800" b="1" i="0">
                <a:solidFill>
                  <a:srgbClr val="000099"/>
                </a:solidFill>
                <a:cs typeface="Arial" panose="020B0604020202020204" pitchFamily="34" charset="0"/>
              </a:rPr>
              <a:t>® proc</a:t>
            </a:r>
          </a:p>
        </p:txBody>
      </p:sp>
      <p:sp>
        <p:nvSpPr>
          <p:cNvPr id="175223" name="Rectangle 119">
            <a:extLst>
              <a:ext uri="{FF2B5EF4-FFF2-40B4-BE49-F238E27FC236}">
                <a16:creationId xmlns:a16="http://schemas.microsoft.com/office/drawing/2014/main" id="{4A82FA3F-03DF-475B-BF85-1A6D2E4E2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588" y="2925763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24" name="Rectangle 120">
            <a:extLst>
              <a:ext uri="{FF2B5EF4-FFF2-40B4-BE49-F238E27FC236}">
                <a16:creationId xmlns:a16="http://schemas.microsoft.com/office/drawing/2014/main" id="{72AF9D36-8404-4C52-7AE3-B6FD06294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0" y="316865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386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25" name="Rectangle 121">
            <a:extLst>
              <a:ext uri="{FF2B5EF4-FFF2-40B4-BE49-F238E27FC236}">
                <a16:creationId xmlns:a16="http://schemas.microsoft.com/office/drawing/2014/main" id="{C610FE83-3D79-FE2B-5EA7-FAB61A366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313" y="3297238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26" name="Rectangle 122">
            <a:extLst>
              <a:ext uri="{FF2B5EF4-FFF2-40B4-BE49-F238E27FC236}">
                <a16:creationId xmlns:a16="http://schemas.microsoft.com/office/drawing/2014/main" id="{65885D9F-98AB-4C15-1A84-7B709B965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950" y="3354388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27" name="Rectangle 123">
            <a:extLst>
              <a:ext uri="{FF2B5EF4-FFF2-40B4-BE49-F238E27FC236}">
                <a16:creationId xmlns:a16="http://schemas.microsoft.com/office/drawing/2014/main" id="{61FE5D92-3562-A6E9-0FE8-506F0C974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325437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8085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28" name="Rectangle 124">
            <a:extLst>
              <a:ext uri="{FF2B5EF4-FFF2-40B4-BE49-F238E27FC236}">
                <a16:creationId xmlns:a16="http://schemas.microsoft.com/office/drawing/2014/main" id="{C6045456-89C4-0DF1-7F7F-2EC40E92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763" y="3754438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29" name="Rectangle 125">
            <a:extLst>
              <a:ext uri="{FF2B5EF4-FFF2-40B4-BE49-F238E27FC236}">
                <a16:creationId xmlns:a16="http://schemas.microsoft.com/office/drawing/2014/main" id="{4E32CAAB-AB6F-087A-E671-33571F642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25" y="408305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8008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0" name="Rectangle 126">
            <a:extLst>
              <a:ext uri="{FF2B5EF4-FFF2-40B4-BE49-F238E27FC236}">
                <a16:creationId xmlns:a16="http://schemas.microsoft.com/office/drawing/2014/main" id="{7D3B4B6A-E7F2-B613-449A-7B3EC7D3B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31165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4004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1" name="Rectangle 127">
            <a:extLst>
              <a:ext uri="{FF2B5EF4-FFF2-40B4-BE49-F238E27FC236}">
                <a16:creationId xmlns:a16="http://schemas.microsoft.com/office/drawing/2014/main" id="{55CA3FAD-467A-A826-96EF-BC284612D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4441825"/>
            <a:ext cx="317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0.1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2" name="Rectangle 128">
            <a:extLst>
              <a:ext uri="{FF2B5EF4-FFF2-40B4-BE49-F238E27FC236}">
                <a16:creationId xmlns:a16="http://schemas.microsoft.com/office/drawing/2014/main" id="{ED31E82B-363E-9096-AF7B-73B4AD560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3811588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3" name="Rectangle 129">
            <a:extLst>
              <a:ext uri="{FF2B5EF4-FFF2-40B4-BE49-F238E27FC236}">
                <a16:creationId xmlns:a16="http://schemas.microsoft.com/office/drawing/2014/main" id="{6109A2A8-E287-7799-0878-C402A6A51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3182938"/>
            <a:ext cx="25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4" name="Rectangle 130">
            <a:extLst>
              <a:ext uri="{FF2B5EF4-FFF2-40B4-BE49-F238E27FC236}">
                <a16:creationId xmlns:a16="http://schemas.microsoft.com/office/drawing/2014/main" id="{07E06283-9657-410D-47F0-0C5A8C757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738" y="2554288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5" name="Rectangle 131">
            <a:extLst>
              <a:ext uri="{FF2B5EF4-FFF2-40B4-BE49-F238E27FC236}">
                <a16:creationId xmlns:a16="http://schemas.microsoft.com/office/drawing/2014/main" id="{D86C664A-E365-7AC9-6D5D-06D8A4C02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50" y="192405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6" name="Rectangle 132">
            <a:extLst>
              <a:ext uri="{FF2B5EF4-FFF2-40B4-BE49-F238E27FC236}">
                <a16:creationId xmlns:a16="http://schemas.microsoft.com/office/drawing/2014/main" id="{EF283C04-7F99-605A-78F2-0A0500AE1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3" y="1295400"/>
            <a:ext cx="63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7" name="Rectangle 133">
            <a:extLst>
              <a:ext uri="{FF2B5EF4-FFF2-40B4-BE49-F238E27FC236}">
                <a16:creationId xmlns:a16="http://schemas.microsoft.com/office/drawing/2014/main" id="{08203AEA-2C0D-FF60-4F7D-A8B7281F0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3" y="478472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8" name="Rectangle 134">
            <a:extLst>
              <a:ext uri="{FF2B5EF4-FFF2-40B4-BE49-F238E27FC236}">
                <a16:creationId xmlns:a16="http://schemas.microsoft.com/office/drawing/2014/main" id="{029CA5C6-B4C3-E095-4766-D9540E97A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950" y="478472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39" name="Rectangle 135">
            <a:extLst>
              <a:ext uri="{FF2B5EF4-FFF2-40B4-BE49-F238E27FC236}">
                <a16:creationId xmlns:a16="http://schemas.microsoft.com/office/drawing/2014/main" id="{C6ADB9B6-E348-430D-AC48-61E490995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0" y="478472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1990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40" name="Rectangle 136">
            <a:extLst>
              <a:ext uri="{FF2B5EF4-FFF2-40B4-BE49-F238E27FC236}">
                <a16:creationId xmlns:a16="http://schemas.microsoft.com/office/drawing/2014/main" id="{3C37194F-E803-1E99-2EAB-68F9B66DD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78472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41" name="Rectangle 137">
            <a:extLst>
              <a:ext uri="{FF2B5EF4-FFF2-40B4-BE49-F238E27FC236}">
                <a16:creationId xmlns:a16="http://schemas.microsoft.com/office/drawing/2014/main" id="{6DAF92CB-2BA6-D550-9D8B-7671E1AE2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78472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42" name="Rectangle 138">
            <a:extLst>
              <a:ext uri="{FF2B5EF4-FFF2-40B4-BE49-F238E27FC236}">
                <a16:creationId xmlns:a16="http://schemas.microsoft.com/office/drawing/2014/main" id="{990F1BA4-D060-4C01-12CA-38F191470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0" y="5070475"/>
            <a:ext cx="495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Year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5243" name="Rectangle 139">
            <a:extLst>
              <a:ext uri="{FF2B5EF4-FFF2-40B4-BE49-F238E27FC236}">
                <a16:creationId xmlns:a16="http://schemas.microsoft.com/office/drawing/2014/main" id="{395E551A-C09C-0240-29EF-E710EDBD9EE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8794" y="2832894"/>
            <a:ext cx="1816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Frequency (Mhz)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grpSp>
        <p:nvGrpSpPr>
          <p:cNvPr id="175244" name="Group 140">
            <a:extLst>
              <a:ext uri="{FF2B5EF4-FFF2-40B4-BE49-F238E27FC236}">
                <a16:creationId xmlns:a16="http://schemas.microsoft.com/office/drawing/2014/main" id="{CAAA9C35-3DC1-AC31-42F0-3D4C1D7A3FE0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1438275"/>
            <a:ext cx="457200" cy="514350"/>
            <a:chOff x="3833" y="1182"/>
            <a:chExt cx="288" cy="324"/>
          </a:xfrm>
        </p:grpSpPr>
        <p:sp>
          <p:nvSpPr>
            <p:cNvPr id="175245" name="Freeform 141">
              <a:extLst>
                <a:ext uri="{FF2B5EF4-FFF2-40B4-BE49-F238E27FC236}">
                  <a16:creationId xmlns:a16="http://schemas.microsoft.com/office/drawing/2014/main" id="{EB7B13A6-E8A0-CDA9-86D8-503BB915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1254"/>
              <a:ext cx="225" cy="252"/>
            </a:xfrm>
            <a:custGeom>
              <a:avLst/>
              <a:gdLst>
                <a:gd name="T0" fmla="*/ 0 w 225"/>
                <a:gd name="T1" fmla="*/ 234 h 252"/>
                <a:gd name="T2" fmla="*/ 18 w 225"/>
                <a:gd name="T3" fmla="*/ 252 h 252"/>
                <a:gd name="T4" fmla="*/ 225 w 225"/>
                <a:gd name="T5" fmla="*/ 18 h 252"/>
                <a:gd name="T6" fmla="*/ 207 w 225"/>
                <a:gd name="T7" fmla="*/ 0 h 252"/>
                <a:gd name="T8" fmla="*/ 0 w 225"/>
                <a:gd name="T9" fmla="*/ 23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52">
                  <a:moveTo>
                    <a:pt x="0" y="234"/>
                  </a:moveTo>
                  <a:lnTo>
                    <a:pt x="18" y="252"/>
                  </a:lnTo>
                  <a:lnTo>
                    <a:pt x="225" y="18"/>
                  </a:lnTo>
                  <a:lnTo>
                    <a:pt x="207" y="0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46" name="Freeform 142">
              <a:extLst>
                <a:ext uri="{FF2B5EF4-FFF2-40B4-BE49-F238E27FC236}">
                  <a16:creationId xmlns:a16="http://schemas.microsoft.com/office/drawing/2014/main" id="{42898407-EFCE-56A7-D8DA-F439BC1BC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1182"/>
              <a:ext cx="135" cy="144"/>
            </a:xfrm>
            <a:custGeom>
              <a:avLst/>
              <a:gdLst>
                <a:gd name="T0" fmla="*/ 99 w 135"/>
                <a:gd name="T1" fmla="*/ 144 h 144"/>
                <a:gd name="T2" fmla="*/ 135 w 135"/>
                <a:gd name="T3" fmla="*/ 0 h 144"/>
                <a:gd name="T4" fmla="*/ 0 w 135"/>
                <a:gd name="T5" fmla="*/ 54 h 144"/>
                <a:gd name="T6" fmla="*/ 99 w 135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44">
                  <a:moveTo>
                    <a:pt x="99" y="144"/>
                  </a:moveTo>
                  <a:lnTo>
                    <a:pt x="135" y="0"/>
                  </a:lnTo>
                  <a:lnTo>
                    <a:pt x="0" y="54"/>
                  </a:lnTo>
                  <a:lnTo>
                    <a:pt x="99" y="144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247" name="Rectangle 143">
            <a:extLst>
              <a:ext uri="{FF2B5EF4-FFF2-40B4-BE49-F238E27FC236}">
                <a16:creationId xmlns:a16="http://schemas.microsoft.com/office/drawing/2014/main" id="{7B552059-8AFA-B92A-861C-73B96AA2F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188" y="1624013"/>
            <a:ext cx="2073275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48" name="Rectangle 144">
            <a:extLst>
              <a:ext uri="{FF2B5EF4-FFF2-40B4-BE49-F238E27FC236}">
                <a16:creationId xmlns:a16="http://schemas.microsoft.com/office/drawing/2014/main" id="{3A234B0A-C856-FF13-2A65-2FA2EFC0D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353050"/>
            <a:ext cx="7315200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/>
            <a:r>
              <a:rPr lang="en-US" altLang="en-US" sz="2000" b="1" i="0">
                <a:solidFill>
                  <a:srgbClr val="000099"/>
                </a:solidFill>
              </a:rPr>
              <a:t>Lead Microprocessors frequency doubles every 2 years</a:t>
            </a:r>
          </a:p>
        </p:txBody>
      </p:sp>
      <p:sp>
        <p:nvSpPr>
          <p:cNvPr id="175249" name="Text Box 145">
            <a:extLst>
              <a:ext uri="{FF2B5EF4-FFF2-40B4-BE49-F238E27FC236}">
                <a16:creationId xmlns:a16="http://schemas.microsoft.com/office/drawing/2014/main" id="{F2706BDD-7781-22F1-7491-B2166ABE9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1555750"/>
            <a:ext cx="21351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rgbClr val="000099"/>
                </a:solidFill>
              </a:rPr>
              <a:t>Doubles every</a:t>
            </a:r>
            <a:br>
              <a:rPr lang="en-US" altLang="en-US" i="0">
                <a:solidFill>
                  <a:srgbClr val="000099"/>
                </a:solidFill>
              </a:rPr>
            </a:br>
            <a:r>
              <a:rPr lang="en-US" altLang="en-US" i="0">
                <a:solidFill>
                  <a:srgbClr val="000099"/>
                </a:solidFill>
              </a:rPr>
              <a:t>2 years</a:t>
            </a:r>
          </a:p>
        </p:txBody>
      </p:sp>
      <p:sp>
        <p:nvSpPr>
          <p:cNvPr id="175250" name="Line 146">
            <a:extLst>
              <a:ext uri="{FF2B5EF4-FFF2-40B4-BE49-F238E27FC236}">
                <a16:creationId xmlns:a16="http://schemas.microsoft.com/office/drawing/2014/main" id="{B2DB1244-D730-CB0F-DB6B-C9D6F23B96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3338" y="2154238"/>
            <a:ext cx="671512" cy="1587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5252" name="Text Box 148">
            <a:extLst>
              <a:ext uri="{FF2B5EF4-FFF2-40B4-BE49-F238E27FC236}">
                <a16:creationId xmlns:a16="http://schemas.microsoft.com/office/drawing/2014/main" id="{7AC4B542-77A7-E142-A3FC-EDB31B88B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49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Courtesy, Intel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24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40144EF-5CB8-E7B3-A87E-2C03C2B8B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FF864-B76E-8E4A-8302-EEBD6908FFB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31F84ABF-D1B9-CCD1-49CA-AAE5EB444A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 altLang="en-US"/>
              <a:t>Power Dissipation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4085A532-8028-4D6E-B6D8-CBDF1D401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050" y="1347788"/>
            <a:ext cx="5592763" cy="316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56" name="Rectangle 4">
            <a:extLst>
              <a:ext uri="{FF2B5EF4-FFF2-40B4-BE49-F238E27FC236}">
                <a16:creationId xmlns:a16="http://schemas.microsoft.com/office/drawing/2014/main" id="{95C9E135-3AB3-0B53-430C-75D9CEFF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050" y="1347788"/>
            <a:ext cx="5592763" cy="3160712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57" name="Rectangle 5">
            <a:extLst>
              <a:ext uri="{FF2B5EF4-FFF2-40B4-BE49-F238E27FC236}">
                <a16:creationId xmlns:a16="http://schemas.microsoft.com/office/drawing/2014/main" id="{2B5A4BC4-BBFC-0714-3F5D-E6423DEEF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238" y="4208463"/>
            <a:ext cx="57150" cy="3571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58" name="Rectangle 6">
            <a:extLst>
              <a:ext uri="{FF2B5EF4-FFF2-40B4-BE49-F238E27FC236}">
                <a16:creationId xmlns:a16="http://schemas.microsoft.com/office/drawing/2014/main" id="{0FFD4DE6-B1F1-9891-E7A7-EA730BD7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213" y="4508500"/>
            <a:ext cx="25717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59" name="Rectangle 7">
            <a:extLst>
              <a:ext uri="{FF2B5EF4-FFF2-40B4-BE49-F238E27FC236}">
                <a16:creationId xmlns:a16="http://schemas.microsoft.com/office/drawing/2014/main" id="{91F892DB-E1B0-61E4-C3E4-6A7B23FAA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0" y="4022725"/>
            <a:ext cx="57150" cy="5429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0" name="Rectangle 8">
            <a:extLst>
              <a:ext uri="{FF2B5EF4-FFF2-40B4-BE49-F238E27FC236}">
                <a16:creationId xmlns:a16="http://schemas.microsoft.com/office/drawing/2014/main" id="{BC4120BB-3057-46A4-A3F0-2FF09F3C6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563" y="4508500"/>
            <a:ext cx="242887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61" name="Rectangle 9">
            <a:extLst>
              <a:ext uri="{FF2B5EF4-FFF2-40B4-BE49-F238E27FC236}">
                <a16:creationId xmlns:a16="http://schemas.microsoft.com/office/drawing/2014/main" id="{3FA42041-13E6-292C-0573-AC5668CE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3794125"/>
            <a:ext cx="57150" cy="771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2" name="Rectangle 10">
            <a:extLst>
              <a:ext uri="{FF2B5EF4-FFF2-40B4-BE49-F238E27FC236}">
                <a16:creationId xmlns:a16="http://schemas.microsoft.com/office/drawing/2014/main" id="{1BD53C05-95A3-088E-0677-B0A433BBC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3" y="4508500"/>
            <a:ext cx="25717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63" name="Rectangle 11">
            <a:extLst>
              <a:ext uri="{FF2B5EF4-FFF2-40B4-BE49-F238E27FC236}">
                <a16:creationId xmlns:a16="http://schemas.microsoft.com/office/drawing/2014/main" id="{94821594-EDF5-F955-D6CB-1F48342F6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300" y="3708400"/>
            <a:ext cx="57150" cy="8572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4" name="Rectangle 12">
            <a:extLst>
              <a:ext uri="{FF2B5EF4-FFF2-40B4-BE49-F238E27FC236}">
                <a16:creationId xmlns:a16="http://schemas.microsoft.com/office/drawing/2014/main" id="{B0A51DC8-CCC8-7762-8ECF-0FD02FAA8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4508500"/>
            <a:ext cx="242887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65" name="Rectangle 13">
            <a:extLst>
              <a:ext uri="{FF2B5EF4-FFF2-40B4-BE49-F238E27FC236}">
                <a16:creationId xmlns:a16="http://schemas.microsoft.com/office/drawing/2014/main" id="{22FDA177-5C98-D8DE-9016-3A5128F9D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650" y="3049588"/>
            <a:ext cx="57150" cy="15160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6" name="Rectangle 14">
            <a:extLst>
              <a:ext uri="{FF2B5EF4-FFF2-40B4-BE49-F238E27FC236}">
                <a16:creationId xmlns:a16="http://schemas.microsoft.com/office/drawing/2014/main" id="{1EC911E9-C0AD-2AB7-0623-5FD8D0E3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25" y="4508500"/>
            <a:ext cx="25717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67" name="Rectangle 15">
            <a:extLst>
              <a:ext uri="{FF2B5EF4-FFF2-40B4-BE49-F238E27FC236}">
                <a16:creationId xmlns:a16="http://schemas.microsoft.com/office/drawing/2014/main" id="{9F45D1DC-C0C7-8DA0-4E53-C05188227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300" y="2963863"/>
            <a:ext cx="57150" cy="16017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8" name="Rectangle 16">
            <a:extLst>
              <a:ext uri="{FF2B5EF4-FFF2-40B4-BE49-F238E27FC236}">
                <a16:creationId xmlns:a16="http://schemas.microsoft.com/office/drawing/2014/main" id="{AD4E2A82-A03B-CF4A-2A2B-48C4F2EF8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563" y="4508500"/>
            <a:ext cx="242887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69" name="Rectangle 17">
            <a:extLst>
              <a:ext uri="{FF2B5EF4-FFF2-40B4-BE49-F238E27FC236}">
                <a16:creationId xmlns:a16="http://schemas.microsoft.com/office/drawing/2014/main" id="{835C238E-8605-9E04-C2C1-0AF8DC9E2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3208338"/>
            <a:ext cx="57150" cy="13573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70" name="Rectangle 18">
            <a:extLst>
              <a:ext uri="{FF2B5EF4-FFF2-40B4-BE49-F238E27FC236}">
                <a16:creationId xmlns:a16="http://schemas.microsoft.com/office/drawing/2014/main" id="{966A2EF7-E1EE-F1B0-73E0-B48DB044C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4508500"/>
            <a:ext cx="25717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71" name="Rectangle 19">
            <a:extLst>
              <a:ext uri="{FF2B5EF4-FFF2-40B4-BE49-F238E27FC236}">
                <a16:creationId xmlns:a16="http://schemas.microsoft.com/office/drawing/2014/main" id="{E9C68FE9-01AD-82F1-B5CC-BE8148038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713" y="2935288"/>
            <a:ext cx="57150" cy="16303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72" name="Rectangle 20">
            <a:extLst>
              <a:ext uri="{FF2B5EF4-FFF2-40B4-BE49-F238E27FC236}">
                <a16:creationId xmlns:a16="http://schemas.microsoft.com/office/drawing/2014/main" id="{A4EE1294-88E0-F3B3-6D98-B3A797FD4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975" y="4508500"/>
            <a:ext cx="242888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73" name="Rectangle 21">
            <a:extLst>
              <a:ext uri="{FF2B5EF4-FFF2-40B4-BE49-F238E27FC236}">
                <a16:creationId xmlns:a16="http://schemas.microsoft.com/office/drawing/2014/main" id="{04A3D018-0C35-E9D0-0D0C-664D455CB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650" y="2235200"/>
            <a:ext cx="57150" cy="23304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74" name="Rectangle 22">
            <a:extLst>
              <a:ext uri="{FF2B5EF4-FFF2-40B4-BE49-F238E27FC236}">
                <a16:creationId xmlns:a16="http://schemas.microsoft.com/office/drawing/2014/main" id="{7ED56A01-79EC-09CC-F282-B0DF6AEB4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5" y="4508500"/>
            <a:ext cx="25717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75" name="Rectangle 23">
            <a:extLst>
              <a:ext uri="{FF2B5EF4-FFF2-40B4-BE49-F238E27FC236}">
                <a16:creationId xmlns:a16="http://schemas.microsoft.com/office/drawing/2014/main" id="{480FE296-B475-F2C1-C25A-EA1694010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713" y="1992313"/>
            <a:ext cx="57150" cy="25733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76" name="Rectangle 24">
            <a:extLst>
              <a:ext uri="{FF2B5EF4-FFF2-40B4-BE49-F238E27FC236}">
                <a16:creationId xmlns:a16="http://schemas.microsoft.com/office/drawing/2014/main" id="{3A1B13C3-F2B4-CAFE-0A2F-E46F53448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1975" y="4508500"/>
            <a:ext cx="242888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77" name="Rectangle 25">
            <a:extLst>
              <a:ext uri="{FF2B5EF4-FFF2-40B4-BE49-F238E27FC236}">
                <a16:creationId xmlns:a16="http://schemas.microsoft.com/office/drawing/2014/main" id="{911B94F1-0154-8D29-1C6D-A6C5589B3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2038" y="4508500"/>
            <a:ext cx="258762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78" name="Rectangle 26">
            <a:extLst>
              <a:ext uri="{FF2B5EF4-FFF2-40B4-BE49-F238E27FC236}">
                <a16:creationId xmlns:a16="http://schemas.microsoft.com/office/drawing/2014/main" id="{89B72382-4874-B133-22E7-E4994249A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238" y="4179888"/>
            <a:ext cx="57150" cy="714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79" name="Rectangle 27">
            <a:extLst>
              <a:ext uri="{FF2B5EF4-FFF2-40B4-BE49-F238E27FC236}">
                <a16:creationId xmlns:a16="http://schemas.microsoft.com/office/drawing/2014/main" id="{428A27AB-1704-64CA-DF19-8BEF2AC55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213" y="4194175"/>
            <a:ext cx="257175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80" name="Rectangle 28">
            <a:extLst>
              <a:ext uri="{FF2B5EF4-FFF2-40B4-BE49-F238E27FC236}">
                <a16:creationId xmlns:a16="http://schemas.microsoft.com/office/drawing/2014/main" id="{4BC39F06-2245-CC72-8F92-7FC6AE256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00" y="4008438"/>
            <a:ext cx="57150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81" name="Rectangle 29">
            <a:extLst>
              <a:ext uri="{FF2B5EF4-FFF2-40B4-BE49-F238E27FC236}">
                <a16:creationId xmlns:a16="http://schemas.microsoft.com/office/drawing/2014/main" id="{A2E93AB9-0307-BBC1-97C5-582065B0D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563" y="4008438"/>
            <a:ext cx="242887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82" name="Rectangle 30">
            <a:extLst>
              <a:ext uri="{FF2B5EF4-FFF2-40B4-BE49-F238E27FC236}">
                <a16:creationId xmlns:a16="http://schemas.microsoft.com/office/drawing/2014/main" id="{400B29BB-F7BA-45B8-0DE3-C028BC65B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3779838"/>
            <a:ext cx="57150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83" name="Rectangle 31">
            <a:extLst>
              <a:ext uri="{FF2B5EF4-FFF2-40B4-BE49-F238E27FC236}">
                <a16:creationId xmlns:a16="http://schemas.microsoft.com/office/drawing/2014/main" id="{B8276C04-440E-C239-DCF4-9E0184DE3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3" y="3779838"/>
            <a:ext cx="257175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84" name="Rectangle 32">
            <a:extLst>
              <a:ext uri="{FF2B5EF4-FFF2-40B4-BE49-F238E27FC236}">
                <a16:creationId xmlns:a16="http://schemas.microsoft.com/office/drawing/2014/main" id="{D88D4E0F-1A82-C061-BC5A-EE50B1FAE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300" y="3694113"/>
            <a:ext cx="57150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85" name="Rectangle 33">
            <a:extLst>
              <a:ext uri="{FF2B5EF4-FFF2-40B4-BE49-F238E27FC236}">
                <a16:creationId xmlns:a16="http://schemas.microsoft.com/office/drawing/2014/main" id="{DC28F580-212B-1C4E-3657-72CAB13A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3694113"/>
            <a:ext cx="242887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86" name="Rectangle 34">
            <a:extLst>
              <a:ext uri="{FF2B5EF4-FFF2-40B4-BE49-F238E27FC236}">
                <a16:creationId xmlns:a16="http://schemas.microsoft.com/office/drawing/2014/main" id="{B83619AB-9952-79E3-5916-4E20D47A9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3194050"/>
            <a:ext cx="57150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87" name="Rectangle 35">
            <a:extLst>
              <a:ext uri="{FF2B5EF4-FFF2-40B4-BE49-F238E27FC236}">
                <a16:creationId xmlns:a16="http://schemas.microsoft.com/office/drawing/2014/main" id="{16F1FF2F-C21C-4EBB-D9A0-E0B5F7F27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3194050"/>
            <a:ext cx="257175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88" name="Rectangle 36">
            <a:extLst>
              <a:ext uri="{FF2B5EF4-FFF2-40B4-BE49-F238E27FC236}">
                <a16:creationId xmlns:a16="http://schemas.microsoft.com/office/drawing/2014/main" id="{4D8E9DFD-AA0D-462F-D857-9FA670689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925" y="4194175"/>
            <a:ext cx="214313" cy="314325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89" name="Rectangle 37">
            <a:extLst>
              <a:ext uri="{FF2B5EF4-FFF2-40B4-BE49-F238E27FC236}">
                <a16:creationId xmlns:a16="http://schemas.microsoft.com/office/drawing/2014/main" id="{76655E39-E15A-6AE1-518E-4F866E5FA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275" y="4008438"/>
            <a:ext cx="200025" cy="500062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0" name="Rectangle 38">
            <a:extLst>
              <a:ext uri="{FF2B5EF4-FFF2-40B4-BE49-F238E27FC236}">
                <a16:creationId xmlns:a16="http://schemas.microsoft.com/office/drawing/2014/main" id="{1B288580-CC3A-B58C-C406-9A05F8EF9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3779838"/>
            <a:ext cx="215900" cy="728662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1" name="Rectangle 39">
            <a:extLst>
              <a:ext uri="{FF2B5EF4-FFF2-40B4-BE49-F238E27FC236}">
                <a16:creationId xmlns:a16="http://schemas.microsoft.com/office/drawing/2014/main" id="{C9790587-0838-1521-1628-B0F4B30E8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694113"/>
            <a:ext cx="200025" cy="814387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2" name="Rectangle 40">
            <a:extLst>
              <a:ext uri="{FF2B5EF4-FFF2-40B4-BE49-F238E27FC236}">
                <a16:creationId xmlns:a16="http://schemas.microsoft.com/office/drawing/2014/main" id="{683D6422-C18B-20A0-8688-19E491149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338" y="3035300"/>
            <a:ext cx="214312" cy="1473200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3" name="Rectangle 41">
            <a:extLst>
              <a:ext uri="{FF2B5EF4-FFF2-40B4-BE49-F238E27FC236}">
                <a16:creationId xmlns:a16="http://schemas.microsoft.com/office/drawing/2014/main" id="{73618075-EEFC-67C5-2744-A50075966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5" y="2949575"/>
            <a:ext cx="200025" cy="1558925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4" name="Rectangle 42">
            <a:extLst>
              <a:ext uri="{FF2B5EF4-FFF2-40B4-BE49-F238E27FC236}">
                <a16:creationId xmlns:a16="http://schemas.microsoft.com/office/drawing/2014/main" id="{14C7AC8C-F628-E8BA-E15C-971BFA1CD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3194050"/>
            <a:ext cx="214312" cy="1314450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5" name="Rectangle 43">
            <a:extLst>
              <a:ext uri="{FF2B5EF4-FFF2-40B4-BE49-F238E27FC236}">
                <a16:creationId xmlns:a16="http://schemas.microsoft.com/office/drawing/2014/main" id="{2584528B-812E-1B36-DB16-8AD7150F6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2921000"/>
            <a:ext cx="200025" cy="1587500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6" name="Rectangle 44">
            <a:extLst>
              <a:ext uri="{FF2B5EF4-FFF2-40B4-BE49-F238E27FC236}">
                <a16:creationId xmlns:a16="http://schemas.microsoft.com/office/drawing/2014/main" id="{FA466776-E0E9-9FF8-6972-262B2A3EA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2220913"/>
            <a:ext cx="214312" cy="2287587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7" name="Rectangle 45">
            <a:extLst>
              <a:ext uri="{FF2B5EF4-FFF2-40B4-BE49-F238E27FC236}">
                <a16:creationId xmlns:a16="http://schemas.microsoft.com/office/drawing/2014/main" id="{3C8E3DA8-BEA6-59AA-2E1B-E8248AB83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688" y="1978025"/>
            <a:ext cx="200025" cy="2530475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8" name="Rectangle 46">
            <a:extLst>
              <a:ext uri="{FF2B5EF4-FFF2-40B4-BE49-F238E27FC236}">
                <a16:creationId xmlns:a16="http://schemas.microsoft.com/office/drawing/2014/main" id="{EDE1966E-ED83-9CF6-BC61-1E1414278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925" y="4165600"/>
            <a:ext cx="214313" cy="28575"/>
          </a:xfrm>
          <a:prstGeom prst="rect">
            <a:avLst/>
          </a:prstGeom>
          <a:solidFill>
            <a:srgbClr val="FF00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199" name="Rectangle 47">
            <a:extLst>
              <a:ext uri="{FF2B5EF4-FFF2-40B4-BE49-F238E27FC236}">
                <a16:creationId xmlns:a16="http://schemas.microsoft.com/office/drawing/2014/main" id="{B70946B6-321A-EDA3-D947-45D74DC8A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275" y="3994150"/>
            <a:ext cx="200025" cy="14288"/>
          </a:xfrm>
          <a:prstGeom prst="rect">
            <a:avLst/>
          </a:prstGeom>
          <a:solidFill>
            <a:srgbClr val="FF00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200" name="Rectangle 48">
            <a:extLst>
              <a:ext uri="{FF2B5EF4-FFF2-40B4-BE49-F238E27FC236}">
                <a16:creationId xmlns:a16="http://schemas.microsoft.com/office/drawing/2014/main" id="{29852334-FB9E-B356-03CB-C7FF50C68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8" y="3765550"/>
            <a:ext cx="215900" cy="14288"/>
          </a:xfrm>
          <a:prstGeom prst="rect">
            <a:avLst/>
          </a:prstGeom>
          <a:solidFill>
            <a:srgbClr val="FF00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201" name="Rectangle 49">
            <a:extLst>
              <a:ext uri="{FF2B5EF4-FFF2-40B4-BE49-F238E27FC236}">
                <a16:creationId xmlns:a16="http://schemas.microsoft.com/office/drawing/2014/main" id="{4D52060F-E029-5F90-8036-A226714C8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679825"/>
            <a:ext cx="200025" cy="14288"/>
          </a:xfrm>
          <a:prstGeom prst="rect">
            <a:avLst/>
          </a:prstGeom>
          <a:solidFill>
            <a:srgbClr val="FF00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202" name="Rectangle 50">
            <a:extLst>
              <a:ext uri="{FF2B5EF4-FFF2-40B4-BE49-F238E27FC236}">
                <a16:creationId xmlns:a16="http://schemas.microsoft.com/office/drawing/2014/main" id="{B26B49EF-BDD5-5DF9-E574-6ED059A1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3179763"/>
            <a:ext cx="214312" cy="14287"/>
          </a:xfrm>
          <a:prstGeom prst="rect">
            <a:avLst/>
          </a:prstGeom>
          <a:solidFill>
            <a:srgbClr val="FF00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203" name="Line 51">
            <a:extLst>
              <a:ext uri="{FF2B5EF4-FFF2-40B4-BE49-F238E27FC236}">
                <a16:creationId xmlns:a16="http://schemas.microsoft.com/office/drawing/2014/main" id="{73434446-6030-67B8-0408-5F84A29EE9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1347788"/>
            <a:ext cx="1588" cy="316071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04" name="Line 52">
            <a:extLst>
              <a:ext uri="{FF2B5EF4-FFF2-40B4-BE49-F238E27FC236}">
                <a16:creationId xmlns:a16="http://schemas.microsoft.com/office/drawing/2014/main" id="{4C1EC649-166C-7FFD-6E15-15BC6F7D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4508500"/>
            <a:ext cx="57150" cy="158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05" name="Line 53">
            <a:extLst>
              <a:ext uri="{FF2B5EF4-FFF2-40B4-BE49-F238E27FC236}">
                <a16:creationId xmlns:a16="http://schemas.microsoft.com/office/drawing/2014/main" id="{A1342D4C-B766-3431-3BB2-D973589BBF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41941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06" name="Line 54">
            <a:extLst>
              <a:ext uri="{FF2B5EF4-FFF2-40B4-BE49-F238E27FC236}">
                <a16:creationId xmlns:a16="http://schemas.microsoft.com/office/drawing/2014/main" id="{DADFE838-C8B4-8033-F8C3-DB209D47D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40084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07" name="Line 55">
            <a:extLst>
              <a:ext uri="{FF2B5EF4-FFF2-40B4-BE49-F238E27FC236}">
                <a16:creationId xmlns:a16="http://schemas.microsoft.com/office/drawing/2014/main" id="{D5FDF4D3-9DC8-C6FE-19C6-029AD5738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38798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08" name="Line 56">
            <a:extLst>
              <a:ext uri="{FF2B5EF4-FFF2-40B4-BE49-F238E27FC236}">
                <a16:creationId xmlns:a16="http://schemas.microsoft.com/office/drawing/2014/main" id="{5FE7033A-53BD-02CA-07CB-A02B42DEC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37798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09" name="Line 57">
            <a:extLst>
              <a:ext uri="{FF2B5EF4-FFF2-40B4-BE49-F238E27FC236}">
                <a16:creationId xmlns:a16="http://schemas.microsoft.com/office/drawing/2014/main" id="{8B0DD279-3FB5-5BE1-6CCC-881AE3B1A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36941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0" name="Line 58">
            <a:extLst>
              <a:ext uri="{FF2B5EF4-FFF2-40B4-BE49-F238E27FC236}">
                <a16:creationId xmlns:a16="http://schemas.microsoft.com/office/drawing/2014/main" id="{112E8EC5-87A0-2759-42D5-BE763248AB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36226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1" name="Line 59">
            <a:extLst>
              <a:ext uri="{FF2B5EF4-FFF2-40B4-BE49-F238E27FC236}">
                <a16:creationId xmlns:a16="http://schemas.microsoft.com/office/drawing/2014/main" id="{CA70D2DE-3BDF-5C9C-501D-8DD518992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35512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2" name="Line 60">
            <a:extLst>
              <a:ext uri="{FF2B5EF4-FFF2-40B4-BE49-F238E27FC236}">
                <a16:creationId xmlns:a16="http://schemas.microsoft.com/office/drawing/2014/main" id="{171F32E3-6FB1-ABF1-B166-8D4E4D65F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35083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3" name="Line 61">
            <a:extLst>
              <a:ext uri="{FF2B5EF4-FFF2-40B4-BE49-F238E27FC236}">
                <a16:creationId xmlns:a16="http://schemas.microsoft.com/office/drawing/2014/main" id="{13DFB566-57CF-C271-23B6-8120A3D4A2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34512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4" name="Line 62">
            <a:extLst>
              <a:ext uri="{FF2B5EF4-FFF2-40B4-BE49-F238E27FC236}">
                <a16:creationId xmlns:a16="http://schemas.microsoft.com/office/drawing/2014/main" id="{3EC616F8-0526-3148-4D17-FFC8BB762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31353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5" name="Line 63">
            <a:extLst>
              <a:ext uri="{FF2B5EF4-FFF2-40B4-BE49-F238E27FC236}">
                <a16:creationId xmlns:a16="http://schemas.microsoft.com/office/drawing/2014/main" id="{592B2059-030E-847B-1444-77E8790B7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9495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6" name="Line 64">
            <a:extLst>
              <a:ext uri="{FF2B5EF4-FFF2-40B4-BE49-F238E27FC236}">
                <a16:creationId xmlns:a16="http://schemas.microsoft.com/office/drawing/2014/main" id="{D673DA51-0CC9-0379-38FE-1FDA343F7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8209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7" name="Line 65">
            <a:extLst>
              <a:ext uri="{FF2B5EF4-FFF2-40B4-BE49-F238E27FC236}">
                <a16:creationId xmlns:a16="http://schemas.microsoft.com/office/drawing/2014/main" id="{A5469344-A241-321C-4A92-A127DAA5AF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7209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8" name="Line 66">
            <a:extLst>
              <a:ext uri="{FF2B5EF4-FFF2-40B4-BE49-F238E27FC236}">
                <a16:creationId xmlns:a16="http://schemas.microsoft.com/office/drawing/2014/main" id="{C941C93D-F683-0FBD-6F75-00649E949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6352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19" name="Line 67">
            <a:extLst>
              <a:ext uri="{FF2B5EF4-FFF2-40B4-BE49-F238E27FC236}">
                <a16:creationId xmlns:a16="http://schemas.microsoft.com/office/drawing/2014/main" id="{DDFC189F-BDAA-C8A4-67C6-2F9CA969B7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5638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0" name="Line 68">
            <a:extLst>
              <a:ext uri="{FF2B5EF4-FFF2-40B4-BE49-F238E27FC236}">
                <a16:creationId xmlns:a16="http://schemas.microsoft.com/office/drawing/2014/main" id="{D3DDC281-63AF-203F-2C8E-E4ED6F2910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5066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1" name="Line 69">
            <a:extLst>
              <a:ext uri="{FF2B5EF4-FFF2-40B4-BE49-F238E27FC236}">
                <a16:creationId xmlns:a16="http://schemas.microsoft.com/office/drawing/2014/main" id="{EA655CE8-3477-9CE1-BEA3-4D0DACFE6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4495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2" name="Line 70">
            <a:extLst>
              <a:ext uri="{FF2B5EF4-FFF2-40B4-BE49-F238E27FC236}">
                <a16:creationId xmlns:a16="http://schemas.microsoft.com/office/drawing/2014/main" id="{103D4B8A-5FDC-E6A6-8C8B-FBD5F7C9D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4066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3" name="Line 71">
            <a:extLst>
              <a:ext uri="{FF2B5EF4-FFF2-40B4-BE49-F238E27FC236}">
                <a16:creationId xmlns:a16="http://schemas.microsoft.com/office/drawing/2014/main" id="{B01D3286-6E46-D3B5-51DB-6148E9CEEE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0780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4" name="Line 72">
            <a:extLst>
              <a:ext uri="{FF2B5EF4-FFF2-40B4-BE49-F238E27FC236}">
                <a16:creationId xmlns:a16="http://schemas.microsoft.com/office/drawing/2014/main" id="{34880E3E-FFA7-D018-2D1C-3BD50E269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19065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5" name="Line 73">
            <a:extLst>
              <a:ext uri="{FF2B5EF4-FFF2-40B4-BE49-F238E27FC236}">
                <a16:creationId xmlns:a16="http://schemas.microsoft.com/office/drawing/2014/main" id="{A08C746B-4A11-2909-E11C-70761FDBC1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1763713"/>
            <a:ext cx="57150" cy="158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6" name="Line 74">
            <a:extLst>
              <a:ext uri="{FF2B5EF4-FFF2-40B4-BE49-F238E27FC236}">
                <a16:creationId xmlns:a16="http://schemas.microsoft.com/office/drawing/2014/main" id="{37B6DEAC-A8D8-1880-949C-C2AA5E04CB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1662113"/>
            <a:ext cx="57150" cy="158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7" name="Line 75">
            <a:extLst>
              <a:ext uri="{FF2B5EF4-FFF2-40B4-BE49-F238E27FC236}">
                <a16:creationId xmlns:a16="http://schemas.microsoft.com/office/drawing/2014/main" id="{E8D834DA-8A13-B252-070D-325C0F89B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1576388"/>
            <a:ext cx="57150" cy="158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8" name="Line 76">
            <a:extLst>
              <a:ext uri="{FF2B5EF4-FFF2-40B4-BE49-F238E27FC236}">
                <a16:creationId xmlns:a16="http://schemas.microsoft.com/office/drawing/2014/main" id="{99636BD2-5D39-E273-9766-B3A659F31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1504950"/>
            <a:ext cx="57150" cy="158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29" name="Line 77">
            <a:extLst>
              <a:ext uri="{FF2B5EF4-FFF2-40B4-BE49-F238E27FC236}">
                <a16:creationId xmlns:a16="http://schemas.microsoft.com/office/drawing/2014/main" id="{5F3C0953-95C6-CDD0-B0F3-0E251F5A9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14478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0" name="Line 78">
            <a:extLst>
              <a:ext uri="{FF2B5EF4-FFF2-40B4-BE49-F238E27FC236}">
                <a16:creationId xmlns:a16="http://schemas.microsoft.com/office/drawing/2014/main" id="{D76B51CB-CF21-7EBD-193C-CE6069400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13906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1" name="Line 79">
            <a:extLst>
              <a:ext uri="{FF2B5EF4-FFF2-40B4-BE49-F238E27FC236}">
                <a16:creationId xmlns:a16="http://schemas.microsoft.com/office/drawing/2014/main" id="{C5553744-B4C6-C4FB-5B3C-65FB219D6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13477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2" name="Line 80">
            <a:extLst>
              <a:ext uri="{FF2B5EF4-FFF2-40B4-BE49-F238E27FC236}">
                <a16:creationId xmlns:a16="http://schemas.microsoft.com/office/drawing/2014/main" id="{B207405B-3A51-B013-03E2-B28956E43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6613" y="3451225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3" name="Line 81">
            <a:extLst>
              <a:ext uri="{FF2B5EF4-FFF2-40B4-BE49-F238E27FC236}">
                <a16:creationId xmlns:a16="http://schemas.microsoft.com/office/drawing/2014/main" id="{4EEEEDA5-A056-7D7D-7692-3E6972FE92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6613" y="2406650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4" name="Line 82">
            <a:extLst>
              <a:ext uri="{FF2B5EF4-FFF2-40B4-BE49-F238E27FC236}">
                <a16:creationId xmlns:a16="http://schemas.microsoft.com/office/drawing/2014/main" id="{6ACD88ED-B133-6FFF-DBF6-545CEA14E3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6613" y="1347788"/>
            <a:ext cx="71437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5" name="Line 83">
            <a:extLst>
              <a:ext uri="{FF2B5EF4-FFF2-40B4-BE49-F238E27FC236}">
                <a16:creationId xmlns:a16="http://schemas.microsoft.com/office/drawing/2014/main" id="{D8C7386B-6FAF-BBD5-DAC1-4295EC015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4508500"/>
            <a:ext cx="5592763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6" name="Line 84">
            <a:extLst>
              <a:ext uri="{FF2B5EF4-FFF2-40B4-BE49-F238E27FC236}">
                <a16:creationId xmlns:a16="http://schemas.microsoft.com/office/drawing/2014/main" id="{B1663199-FAA8-E949-CB57-E48447A330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2400" y="45085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7" name="Line 85">
            <a:extLst>
              <a:ext uri="{FF2B5EF4-FFF2-40B4-BE49-F238E27FC236}">
                <a16:creationId xmlns:a16="http://schemas.microsoft.com/office/drawing/2014/main" id="{7A45DAEA-D285-57EC-4DE6-04CE259740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2463" y="45085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8" name="Line 86">
            <a:extLst>
              <a:ext uri="{FF2B5EF4-FFF2-40B4-BE49-F238E27FC236}">
                <a16:creationId xmlns:a16="http://schemas.microsoft.com/office/drawing/2014/main" id="{EBD0DB37-4210-8DCD-9D37-C0BB3E466E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45085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39" name="Line 87">
            <a:extLst>
              <a:ext uri="{FF2B5EF4-FFF2-40B4-BE49-F238E27FC236}">
                <a16:creationId xmlns:a16="http://schemas.microsoft.com/office/drawing/2014/main" id="{8F4CE078-D148-A324-CD2B-DC69685F51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8463" y="45085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40" name="Line 88">
            <a:extLst>
              <a:ext uri="{FF2B5EF4-FFF2-40B4-BE49-F238E27FC236}">
                <a16:creationId xmlns:a16="http://schemas.microsoft.com/office/drawing/2014/main" id="{49836601-01A5-70FA-66F2-E55838C48C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2813" y="45085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41" name="Line 89">
            <a:extLst>
              <a:ext uri="{FF2B5EF4-FFF2-40B4-BE49-F238E27FC236}">
                <a16:creationId xmlns:a16="http://schemas.microsoft.com/office/drawing/2014/main" id="{AA3218B5-D6D0-D962-9916-590A3746E0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4463" y="45085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42" name="Line 90">
            <a:extLst>
              <a:ext uri="{FF2B5EF4-FFF2-40B4-BE49-F238E27FC236}">
                <a16:creationId xmlns:a16="http://schemas.microsoft.com/office/drawing/2014/main" id="{9596C275-57CD-9215-36D6-A8DB164232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38813" y="45085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43" name="Line 91">
            <a:extLst>
              <a:ext uri="{FF2B5EF4-FFF2-40B4-BE49-F238E27FC236}">
                <a16:creationId xmlns:a16="http://schemas.microsoft.com/office/drawing/2014/main" id="{75CCF929-FD66-08ED-BDD8-79CC9DB1F8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0463" y="45085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44" name="Line 92">
            <a:extLst>
              <a:ext uri="{FF2B5EF4-FFF2-40B4-BE49-F238E27FC236}">
                <a16:creationId xmlns:a16="http://schemas.microsoft.com/office/drawing/2014/main" id="{22561B37-5066-A630-BC3F-6793656D4C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4813" y="45085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45" name="Line 93">
            <a:extLst>
              <a:ext uri="{FF2B5EF4-FFF2-40B4-BE49-F238E27FC236}">
                <a16:creationId xmlns:a16="http://schemas.microsoft.com/office/drawing/2014/main" id="{B39CBF4C-8C9A-1393-EE0A-4FA5F5367A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4875" y="45085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46" name="Line 94">
            <a:extLst>
              <a:ext uri="{FF2B5EF4-FFF2-40B4-BE49-F238E27FC236}">
                <a16:creationId xmlns:a16="http://schemas.microsoft.com/office/drawing/2014/main" id="{2F6C4EF7-D385-ACF0-58F5-94F1CAB307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0813" y="45085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247" name="Rectangle 95">
            <a:extLst>
              <a:ext uri="{FF2B5EF4-FFF2-40B4-BE49-F238E27FC236}">
                <a16:creationId xmlns:a16="http://schemas.microsoft.com/office/drawing/2014/main" id="{8E033285-61B7-0AE7-37EE-A29355799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825" y="1676400"/>
            <a:ext cx="279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48" name="Rectangle 96">
            <a:extLst>
              <a:ext uri="{FF2B5EF4-FFF2-40B4-BE49-F238E27FC236}">
                <a16:creationId xmlns:a16="http://schemas.microsoft.com/office/drawing/2014/main" id="{D732F144-F459-6077-7022-C4BF4C4C9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924050"/>
            <a:ext cx="1692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Pentium </a:t>
            </a:r>
            <a:r>
              <a:rPr lang="en-US" altLang="en-US" sz="1800" b="1" i="0">
                <a:solidFill>
                  <a:srgbClr val="000099"/>
                </a:solidFill>
                <a:cs typeface="Arial" panose="020B0604020202020204" pitchFamily="34" charset="0"/>
              </a:rPr>
              <a:t>® proc</a:t>
            </a:r>
          </a:p>
        </p:txBody>
      </p:sp>
      <p:sp>
        <p:nvSpPr>
          <p:cNvPr id="177249" name="Rectangle 97">
            <a:extLst>
              <a:ext uri="{FF2B5EF4-FFF2-40B4-BE49-F238E27FC236}">
                <a16:creationId xmlns:a16="http://schemas.microsoft.com/office/drawing/2014/main" id="{62D2E23B-6966-9132-B621-FB4F6899B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388" y="2506663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0" name="Rectangle 98">
            <a:extLst>
              <a:ext uri="{FF2B5EF4-FFF2-40B4-BE49-F238E27FC236}">
                <a16:creationId xmlns:a16="http://schemas.microsoft.com/office/drawing/2014/main" id="{D9BAC869-3AC4-AF14-B2F2-4E2E7F707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3" y="2878138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386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1" name="Rectangle 99">
            <a:extLst>
              <a:ext uri="{FF2B5EF4-FFF2-40B4-BE49-F238E27FC236}">
                <a16:creationId xmlns:a16="http://schemas.microsoft.com/office/drawing/2014/main" id="{90E140F5-119E-11E2-7018-182C7700F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263" y="2606675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2" name="Rectangle 100">
            <a:extLst>
              <a:ext uri="{FF2B5EF4-FFF2-40B4-BE49-F238E27FC236}">
                <a16:creationId xmlns:a16="http://schemas.microsoft.com/office/drawing/2014/main" id="{A670C67B-726D-6884-E774-66A9332BF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3" y="2706688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3" name="Rectangle 101">
            <a:extLst>
              <a:ext uri="{FF2B5EF4-FFF2-40B4-BE49-F238E27FC236}">
                <a16:creationId xmlns:a16="http://schemas.microsoft.com/office/drawing/2014/main" id="{98358D5F-87C1-66BD-8C34-CBA6BEBD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1496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8085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4" name="Rectangle 102">
            <a:extLst>
              <a:ext uri="{FF2B5EF4-FFF2-40B4-BE49-F238E27FC236}">
                <a16:creationId xmlns:a16="http://schemas.microsoft.com/office/drawing/2014/main" id="{FA861DDD-4E96-D7C9-3E17-253472D64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188" y="33512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5" name="Rectangle 103">
            <a:extLst>
              <a:ext uri="{FF2B5EF4-FFF2-40B4-BE49-F238E27FC236}">
                <a16:creationId xmlns:a16="http://schemas.microsoft.com/office/drawing/2014/main" id="{93FDF5B6-A722-7A95-059C-16B8217E3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350837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8008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6" name="Rectangle 104">
            <a:extLst>
              <a:ext uri="{FF2B5EF4-FFF2-40B4-BE49-F238E27FC236}">
                <a16:creationId xmlns:a16="http://schemas.microsoft.com/office/drawing/2014/main" id="{8B5F7842-D742-5CD2-3D7C-03A789103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913" y="37084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4004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7" name="Rectangle 105">
            <a:extLst>
              <a:ext uri="{FF2B5EF4-FFF2-40B4-BE49-F238E27FC236}">
                <a16:creationId xmlns:a16="http://schemas.microsoft.com/office/drawing/2014/main" id="{10C7B34A-F4CA-64EC-C1BD-ACA358AF0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379913"/>
            <a:ext cx="317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0.1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8" name="Rectangle 106">
            <a:extLst>
              <a:ext uri="{FF2B5EF4-FFF2-40B4-BE49-F238E27FC236}">
                <a16:creationId xmlns:a16="http://schemas.microsoft.com/office/drawing/2014/main" id="{A47283BB-AD61-1607-9711-8AA781F88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138" y="3322638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59" name="Rectangle 107">
            <a:extLst>
              <a:ext uri="{FF2B5EF4-FFF2-40B4-BE49-F238E27FC236}">
                <a16:creationId xmlns:a16="http://schemas.microsoft.com/office/drawing/2014/main" id="{8847F0C5-68DB-DAA5-6421-F8B493096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278063"/>
            <a:ext cx="25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60" name="Rectangle 108">
            <a:extLst>
              <a:ext uri="{FF2B5EF4-FFF2-40B4-BE49-F238E27FC236}">
                <a16:creationId xmlns:a16="http://schemas.microsoft.com/office/drawing/2014/main" id="{D0350B28-E254-BBC6-1E15-F6DF17F53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963" y="12192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61" name="Rectangle 109">
            <a:extLst>
              <a:ext uri="{FF2B5EF4-FFF2-40B4-BE49-F238E27FC236}">
                <a16:creationId xmlns:a16="http://schemas.microsoft.com/office/drawing/2014/main" id="{FED14302-B57D-D586-0650-CCA96DAC8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050" y="47244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62" name="Rectangle 110">
            <a:extLst>
              <a:ext uri="{FF2B5EF4-FFF2-40B4-BE49-F238E27FC236}">
                <a16:creationId xmlns:a16="http://schemas.microsoft.com/office/drawing/2014/main" id="{EDF6F3E1-BE5A-1E62-A3EB-375A09924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463" y="47244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1974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63" name="Rectangle 111">
            <a:extLst>
              <a:ext uri="{FF2B5EF4-FFF2-40B4-BE49-F238E27FC236}">
                <a16:creationId xmlns:a16="http://schemas.microsoft.com/office/drawing/2014/main" id="{BE40A403-C10B-08EC-9582-768A5DC49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3" y="47244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1978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64" name="Rectangle 112">
            <a:extLst>
              <a:ext uri="{FF2B5EF4-FFF2-40B4-BE49-F238E27FC236}">
                <a16:creationId xmlns:a16="http://schemas.microsoft.com/office/drawing/2014/main" id="{B696854B-4AF1-7512-74CD-1A9C0BC88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63" y="47244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1985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65" name="Rectangle 113">
            <a:extLst>
              <a:ext uri="{FF2B5EF4-FFF2-40B4-BE49-F238E27FC236}">
                <a16:creationId xmlns:a16="http://schemas.microsoft.com/office/drawing/2014/main" id="{D6C3B571-C4DA-E054-F5A3-00316C8D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7244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1992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66" name="Rectangle 114">
            <a:extLst>
              <a:ext uri="{FF2B5EF4-FFF2-40B4-BE49-F238E27FC236}">
                <a16:creationId xmlns:a16="http://schemas.microsoft.com/office/drawing/2014/main" id="{6D10B845-0037-3C27-6625-48E81564B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75" y="472440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67" name="Rectangle 115">
            <a:extLst>
              <a:ext uri="{FF2B5EF4-FFF2-40B4-BE49-F238E27FC236}">
                <a16:creationId xmlns:a16="http://schemas.microsoft.com/office/drawing/2014/main" id="{6659178C-F9B7-924D-5AFB-558449001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010150"/>
            <a:ext cx="495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Year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77268" name="Rectangle 116">
            <a:extLst>
              <a:ext uri="{FF2B5EF4-FFF2-40B4-BE49-F238E27FC236}">
                <a16:creationId xmlns:a16="http://schemas.microsoft.com/office/drawing/2014/main" id="{A73CB56C-C518-12B3-2B7E-974A238C89A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07244" y="2747169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Power (Watts)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grpSp>
        <p:nvGrpSpPr>
          <p:cNvPr id="177269" name="Group 117">
            <a:extLst>
              <a:ext uri="{FF2B5EF4-FFF2-40B4-BE49-F238E27FC236}">
                <a16:creationId xmlns:a16="http://schemas.microsoft.com/office/drawing/2014/main" id="{3242E7CF-3E09-4960-CEA1-66D3ABEA271F}"/>
              </a:ext>
            </a:extLst>
          </p:cNvPr>
          <p:cNvGrpSpPr>
            <a:grpSpLocks/>
          </p:cNvGrpSpPr>
          <p:nvPr/>
        </p:nvGrpSpPr>
        <p:grpSpPr bwMode="auto">
          <a:xfrm>
            <a:off x="5610225" y="1419225"/>
            <a:ext cx="1173163" cy="987425"/>
            <a:chOff x="3534" y="1170"/>
            <a:chExt cx="739" cy="622"/>
          </a:xfrm>
        </p:grpSpPr>
        <p:sp>
          <p:nvSpPr>
            <p:cNvPr id="177270" name="Freeform 118">
              <a:extLst>
                <a:ext uri="{FF2B5EF4-FFF2-40B4-BE49-F238E27FC236}">
                  <a16:creationId xmlns:a16="http://schemas.microsoft.com/office/drawing/2014/main" id="{3CA2AAC8-D279-8416-518A-A803D008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1188"/>
              <a:ext cx="721" cy="604"/>
            </a:xfrm>
            <a:custGeom>
              <a:avLst/>
              <a:gdLst>
                <a:gd name="T0" fmla="*/ 496 w 721"/>
                <a:gd name="T1" fmla="*/ 90 h 604"/>
                <a:gd name="T2" fmla="*/ 523 w 721"/>
                <a:gd name="T3" fmla="*/ 117 h 604"/>
                <a:gd name="T4" fmla="*/ 0 w 721"/>
                <a:gd name="T5" fmla="*/ 550 h 604"/>
                <a:gd name="T6" fmla="*/ 54 w 721"/>
                <a:gd name="T7" fmla="*/ 604 h 604"/>
                <a:gd name="T8" fmla="*/ 577 w 721"/>
                <a:gd name="T9" fmla="*/ 172 h 604"/>
                <a:gd name="T10" fmla="*/ 595 w 721"/>
                <a:gd name="T11" fmla="*/ 208 h 604"/>
                <a:gd name="T12" fmla="*/ 721 w 721"/>
                <a:gd name="T13" fmla="*/ 0 h 604"/>
                <a:gd name="T14" fmla="*/ 496 w 721"/>
                <a:gd name="T15" fmla="*/ 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604">
                  <a:moveTo>
                    <a:pt x="496" y="90"/>
                  </a:moveTo>
                  <a:lnTo>
                    <a:pt x="523" y="117"/>
                  </a:lnTo>
                  <a:lnTo>
                    <a:pt x="0" y="550"/>
                  </a:lnTo>
                  <a:lnTo>
                    <a:pt x="54" y="604"/>
                  </a:lnTo>
                  <a:lnTo>
                    <a:pt x="577" y="172"/>
                  </a:lnTo>
                  <a:lnTo>
                    <a:pt x="595" y="208"/>
                  </a:lnTo>
                  <a:lnTo>
                    <a:pt x="721" y="0"/>
                  </a:lnTo>
                  <a:lnTo>
                    <a:pt x="496" y="9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271" name="Freeform 119">
              <a:extLst>
                <a:ext uri="{FF2B5EF4-FFF2-40B4-BE49-F238E27FC236}">
                  <a16:creationId xmlns:a16="http://schemas.microsoft.com/office/drawing/2014/main" id="{1F582E22-9D9B-5E0E-C1E1-2F03AFA60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170"/>
              <a:ext cx="712" cy="604"/>
            </a:xfrm>
            <a:custGeom>
              <a:avLst/>
              <a:gdLst>
                <a:gd name="T0" fmla="*/ 496 w 712"/>
                <a:gd name="T1" fmla="*/ 81 h 604"/>
                <a:gd name="T2" fmla="*/ 523 w 712"/>
                <a:gd name="T3" fmla="*/ 108 h 604"/>
                <a:gd name="T4" fmla="*/ 0 w 712"/>
                <a:gd name="T5" fmla="*/ 541 h 604"/>
                <a:gd name="T6" fmla="*/ 45 w 712"/>
                <a:gd name="T7" fmla="*/ 604 h 604"/>
                <a:gd name="T8" fmla="*/ 568 w 712"/>
                <a:gd name="T9" fmla="*/ 172 h 604"/>
                <a:gd name="T10" fmla="*/ 595 w 712"/>
                <a:gd name="T11" fmla="*/ 199 h 604"/>
                <a:gd name="T12" fmla="*/ 712 w 712"/>
                <a:gd name="T13" fmla="*/ 0 h 604"/>
                <a:gd name="T14" fmla="*/ 496 w 712"/>
                <a:gd name="T15" fmla="*/ 8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2" h="604">
                  <a:moveTo>
                    <a:pt x="496" y="81"/>
                  </a:moveTo>
                  <a:lnTo>
                    <a:pt x="523" y="108"/>
                  </a:lnTo>
                  <a:lnTo>
                    <a:pt x="0" y="541"/>
                  </a:lnTo>
                  <a:lnTo>
                    <a:pt x="45" y="604"/>
                  </a:lnTo>
                  <a:lnTo>
                    <a:pt x="568" y="172"/>
                  </a:lnTo>
                  <a:lnTo>
                    <a:pt x="595" y="199"/>
                  </a:lnTo>
                  <a:lnTo>
                    <a:pt x="712" y="0"/>
                  </a:lnTo>
                  <a:lnTo>
                    <a:pt x="496" y="81"/>
                  </a:lnTo>
                  <a:close/>
                </a:path>
              </a:pathLst>
            </a:custGeom>
            <a:solidFill>
              <a:srgbClr val="FFCC99"/>
            </a:solidFill>
            <a:ln w="14288">
              <a:solidFill>
                <a:srgbClr val="FF99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7272" name="Group 120">
            <a:extLst>
              <a:ext uri="{FF2B5EF4-FFF2-40B4-BE49-F238E27FC236}">
                <a16:creationId xmlns:a16="http://schemas.microsoft.com/office/drawing/2014/main" id="{46601A69-104D-4ACC-A2CB-B3548B47ABEB}"/>
              </a:ext>
            </a:extLst>
          </p:cNvPr>
          <p:cNvGrpSpPr>
            <a:grpSpLocks/>
          </p:cNvGrpSpPr>
          <p:nvPr/>
        </p:nvGrpSpPr>
        <p:grpSpPr bwMode="auto">
          <a:xfrm>
            <a:off x="4279900" y="2135188"/>
            <a:ext cx="1216025" cy="385762"/>
            <a:chOff x="2696" y="1621"/>
            <a:chExt cx="766" cy="243"/>
          </a:xfrm>
        </p:grpSpPr>
        <p:sp>
          <p:nvSpPr>
            <p:cNvPr id="177273" name="Freeform 121">
              <a:extLst>
                <a:ext uri="{FF2B5EF4-FFF2-40B4-BE49-F238E27FC236}">
                  <a16:creationId xmlns:a16="http://schemas.microsoft.com/office/drawing/2014/main" id="{DF6FDA54-AEFF-44A8-DE3B-8E891F180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648"/>
              <a:ext cx="739" cy="216"/>
            </a:xfrm>
            <a:custGeom>
              <a:avLst/>
              <a:gdLst>
                <a:gd name="T0" fmla="*/ 0 w 739"/>
                <a:gd name="T1" fmla="*/ 216 h 216"/>
                <a:gd name="T2" fmla="*/ 9 w 739"/>
                <a:gd name="T3" fmla="*/ 171 h 216"/>
                <a:gd name="T4" fmla="*/ 18 w 739"/>
                <a:gd name="T5" fmla="*/ 126 h 216"/>
                <a:gd name="T6" fmla="*/ 81 w 739"/>
                <a:gd name="T7" fmla="*/ 63 h 216"/>
                <a:gd name="T8" fmla="*/ 162 w 739"/>
                <a:gd name="T9" fmla="*/ 18 h 216"/>
                <a:gd name="T10" fmla="*/ 261 w 739"/>
                <a:gd name="T11" fmla="*/ 0 h 216"/>
                <a:gd name="T12" fmla="*/ 415 w 739"/>
                <a:gd name="T13" fmla="*/ 0 h 216"/>
                <a:gd name="T14" fmla="*/ 496 w 739"/>
                <a:gd name="T15" fmla="*/ 9 h 216"/>
                <a:gd name="T16" fmla="*/ 568 w 739"/>
                <a:gd name="T17" fmla="*/ 36 h 216"/>
                <a:gd name="T18" fmla="*/ 622 w 739"/>
                <a:gd name="T19" fmla="*/ 81 h 216"/>
                <a:gd name="T20" fmla="*/ 667 w 739"/>
                <a:gd name="T21" fmla="*/ 144 h 216"/>
                <a:gd name="T22" fmla="*/ 739 w 739"/>
                <a:gd name="T23" fmla="*/ 144 h 216"/>
                <a:gd name="T24" fmla="*/ 604 w 739"/>
                <a:gd name="T25" fmla="*/ 216 h 216"/>
                <a:gd name="T26" fmla="*/ 433 w 739"/>
                <a:gd name="T27" fmla="*/ 144 h 216"/>
                <a:gd name="T28" fmla="*/ 514 w 739"/>
                <a:gd name="T29" fmla="*/ 144 h 216"/>
                <a:gd name="T30" fmla="*/ 487 w 739"/>
                <a:gd name="T31" fmla="*/ 99 h 216"/>
                <a:gd name="T32" fmla="*/ 442 w 739"/>
                <a:gd name="T33" fmla="*/ 54 h 216"/>
                <a:gd name="T34" fmla="*/ 397 w 739"/>
                <a:gd name="T35" fmla="*/ 27 h 216"/>
                <a:gd name="T36" fmla="*/ 334 w 739"/>
                <a:gd name="T37" fmla="*/ 9 h 216"/>
                <a:gd name="T38" fmla="*/ 334 w 739"/>
                <a:gd name="T39" fmla="*/ 9 h 216"/>
                <a:gd name="T40" fmla="*/ 261 w 739"/>
                <a:gd name="T41" fmla="*/ 36 h 216"/>
                <a:gd name="T42" fmla="*/ 198 w 739"/>
                <a:gd name="T43" fmla="*/ 90 h 216"/>
                <a:gd name="T44" fmla="*/ 162 w 739"/>
                <a:gd name="T45" fmla="*/ 144 h 216"/>
                <a:gd name="T46" fmla="*/ 144 w 739"/>
                <a:gd name="T47" fmla="*/ 216 h 216"/>
                <a:gd name="T48" fmla="*/ 0 w 739"/>
                <a:gd name="T4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9" h="216">
                  <a:moveTo>
                    <a:pt x="0" y="216"/>
                  </a:moveTo>
                  <a:lnTo>
                    <a:pt x="9" y="171"/>
                  </a:lnTo>
                  <a:lnTo>
                    <a:pt x="18" y="126"/>
                  </a:lnTo>
                  <a:lnTo>
                    <a:pt x="81" y="63"/>
                  </a:lnTo>
                  <a:lnTo>
                    <a:pt x="162" y="18"/>
                  </a:lnTo>
                  <a:lnTo>
                    <a:pt x="261" y="0"/>
                  </a:lnTo>
                  <a:lnTo>
                    <a:pt x="415" y="0"/>
                  </a:lnTo>
                  <a:lnTo>
                    <a:pt x="496" y="9"/>
                  </a:lnTo>
                  <a:lnTo>
                    <a:pt x="568" y="36"/>
                  </a:lnTo>
                  <a:lnTo>
                    <a:pt x="622" y="81"/>
                  </a:lnTo>
                  <a:lnTo>
                    <a:pt x="667" y="144"/>
                  </a:lnTo>
                  <a:lnTo>
                    <a:pt x="739" y="144"/>
                  </a:lnTo>
                  <a:lnTo>
                    <a:pt x="604" y="216"/>
                  </a:lnTo>
                  <a:lnTo>
                    <a:pt x="433" y="144"/>
                  </a:lnTo>
                  <a:lnTo>
                    <a:pt x="514" y="144"/>
                  </a:lnTo>
                  <a:lnTo>
                    <a:pt x="487" y="99"/>
                  </a:lnTo>
                  <a:lnTo>
                    <a:pt x="442" y="54"/>
                  </a:lnTo>
                  <a:lnTo>
                    <a:pt x="397" y="27"/>
                  </a:lnTo>
                  <a:lnTo>
                    <a:pt x="334" y="9"/>
                  </a:lnTo>
                  <a:lnTo>
                    <a:pt x="334" y="9"/>
                  </a:lnTo>
                  <a:lnTo>
                    <a:pt x="261" y="36"/>
                  </a:lnTo>
                  <a:lnTo>
                    <a:pt x="198" y="90"/>
                  </a:lnTo>
                  <a:lnTo>
                    <a:pt x="162" y="144"/>
                  </a:lnTo>
                  <a:lnTo>
                    <a:pt x="144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274" name="Freeform 122">
              <a:extLst>
                <a:ext uri="{FF2B5EF4-FFF2-40B4-BE49-F238E27FC236}">
                  <a16:creationId xmlns:a16="http://schemas.microsoft.com/office/drawing/2014/main" id="{0C77D8ED-4C4F-6267-ED6C-B0B1E7608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1621"/>
              <a:ext cx="739" cy="216"/>
            </a:xfrm>
            <a:custGeom>
              <a:avLst/>
              <a:gdLst>
                <a:gd name="T0" fmla="*/ 0 w 739"/>
                <a:gd name="T1" fmla="*/ 216 h 216"/>
                <a:gd name="T2" fmla="*/ 9 w 739"/>
                <a:gd name="T3" fmla="*/ 171 h 216"/>
                <a:gd name="T4" fmla="*/ 18 w 739"/>
                <a:gd name="T5" fmla="*/ 135 h 216"/>
                <a:gd name="T6" fmla="*/ 81 w 739"/>
                <a:gd name="T7" fmla="*/ 63 h 216"/>
                <a:gd name="T8" fmla="*/ 162 w 739"/>
                <a:gd name="T9" fmla="*/ 18 h 216"/>
                <a:gd name="T10" fmla="*/ 207 w 739"/>
                <a:gd name="T11" fmla="*/ 9 h 216"/>
                <a:gd name="T12" fmla="*/ 261 w 739"/>
                <a:gd name="T13" fmla="*/ 0 h 216"/>
                <a:gd name="T14" fmla="*/ 415 w 739"/>
                <a:gd name="T15" fmla="*/ 0 h 216"/>
                <a:gd name="T16" fmla="*/ 496 w 739"/>
                <a:gd name="T17" fmla="*/ 9 h 216"/>
                <a:gd name="T18" fmla="*/ 568 w 739"/>
                <a:gd name="T19" fmla="*/ 36 h 216"/>
                <a:gd name="T20" fmla="*/ 631 w 739"/>
                <a:gd name="T21" fmla="*/ 81 h 216"/>
                <a:gd name="T22" fmla="*/ 667 w 739"/>
                <a:gd name="T23" fmla="*/ 144 h 216"/>
                <a:gd name="T24" fmla="*/ 739 w 739"/>
                <a:gd name="T25" fmla="*/ 144 h 216"/>
                <a:gd name="T26" fmla="*/ 604 w 739"/>
                <a:gd name="T27" fmla="*/ 216 h 216"/>
                <a:gd name="T28" fmla="*/ 442 w 739"/>
                <a:gd name="T29" fmla="*/ 144 h 216"/>
                <a:gd name="T30" fmla="*/ 514 w 739"/>
                <a:gd name="T31" fmla="*/ 144 h 216"/>
                <a:gd name="T32" fmla="*/ 487 w 739"/>
                <a:gd name="T33" fmla="*/ 99 h 216"/>
                <a:gd name="T34" fmla="*/ 451 w 739"/>
                <a:gd name="T35" fmla="*/ 63 h 216"/>
                <a:gd name="T36" fmla="*/ 397 w 739"/>
                <a:gd name="T37" fmla="*/ 27 h 216"/>
                <a:gd name="T38" fmla="*/ 343 w 739"/>
                <a:gd name="T39" fmla="*/ 9 h 216"/>
                <a:gd name="T40" fmla="*/ 343 w 739"/>
                <a:gd name="T41" fmla="*/ 9 h 216"/>
                <a:gd name="T42" fmla="*/ 261 w 739"/>
                <a:gd name="T43" fmla="*/ 36 h 216"/>
                <a:gd name="T44" fmla="*/ 207 w 739"/>
                <a:gd name="T45" fmla="*/ 90 h 216"/>
                <a:gd name="T46" fmla="*/ 162 w 739"/>
                <a:gd name="T47" fmla="*/ 144 h 216"/>
                <a:gd name="T48" fmla="*/ 153 w 739"/>
                <a:gd name="T49" fmla="*/ 216 h 216"/>
                <a:gd name="T50" fmla="*/ 0 w 739"/>
                <a:gd name="T5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9" h="216">
                  <a:moveTo>
                    <a:pt x="0" y="216"/>
                  </a:moveTo>
                  <a:lnTo>
                    <a:pt x="9" y="171"/>
                  </a:lnTo>
                  <a:lnTo>
                    <a:pt x="18" y="135"/>
                  </a:lnTo>
                  <a:lnTo>
                    <a:pt x="81" y="63"/>
                  </a:lnTo>
                  <a:lnTo>
                    <a:pt x="162" y="18"/>
                  </a:lnTo>
                  <a:lnTo>
                    <a:pt x="207" y="9"/>
                  </a:lnTo>
                  <a:lnTo>
                    <a:pt x="261" y="0"/>
                  </a:lnTo>
                  <a:lnTo>
                    <a:pt x="415" y="0"/>
                  </a:lnTo>
                  <a:lnTo>
                    <a:pt x="496" y="9"/>
                  </a:lnTo>
                  <a:lnTo>
                    <a:pt x="568" y="36"/>
                  </a:lnTo>
                  <a:lnTo>
                    <a:pt x="631" y="81"/>
                  </a:lnTo>
                  <a:lnTo>
                    <a:pt x="667" y="144"/>
                  </a:lnTo>
                  <a:lnTo>
                    <a:pt x="739" y="144"/>
                  </a:lnTo>
                  <a:lnTo>
                    <a:pt x="604" y="216"/>
                  </a:lnTo>
                  <a:lnTo>
                    <a:pt x="442" y="144"/>
                  </a:lnTo>
                  <a:lnTo>
                    <a:pt x="514" y="144"/>
                  </a:lnTo>
                  <a:lnTo>
                    <a:pt x="487" y="99"/>
                  </a:lnTo>
                  <a:lnTo>
                    <a:pt x="451" y="63"/>
                  </a:lnTo>
                  <a:lnTo>
                    <a:pt x="397" y="27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261" y="36"/>
                  </a:lnTo>
                  <a:lnTo>
                    <a:pt x="207" y="90"/>
                  </a:lnTo>
                  <a:lnTo>
                    <a:pt x="162" y="144"/>
                  </a:lnTo>
                  <a:lnTo>
                    <a:pt x="153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275" name="Freeform 123">
              <a:extLst>
                <a:ext uri="{FF2B5EF4-FFF2-40B4-BE49-F238E27FC236}">
                  <a16:creationId xmlns:a16="http://schemas.microsoft.com/office/drawing/2014/main" id="{E530892B-DE29-0D7E-E42A-2E9EF2912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1621"/>
              <a:ext cx="343" cy="216"/>
            </a:xfrm>
            <a:custGeom>
              <a:avLst/>
              <a:gdLst>
                <a:gd name="T0" fmla="*/ 0 w 343"/>
                <a:gd name="T1" fmla="*/ 216 h 216"/>
                <a:gd name="T2" fmla="*/ 9 w 343"/>
                <a:gd name="T3" fmla="*/ 171 h 216"/>
                <a:gd name="T4" fmla="*/ 18 w 343"/>
                <a:gd name="T5" fmla="*/ 135 h 216"/>
                <a:gd name="T6" fmla="*/ 81 w 343"/>
                <a:gd name="T7" fmla="*/ 63 h 216"/>
                <a:gd name="T8" fmla="*/ 162 w 343"/>
                <a:gd name="T9" fmla="*/ 18 h 216"/>
                <a:gd name="T10" fmla="*/ 207 w 343"/>
                <a:gd name="T11" fmla="*/ 9 h 216"/>
                <a:gd name="T12" fmla="*/ 261 w 343"/>
                <a:gd name="T13" fmla="*/ 0 h 216"/>
                <a:gd name="T14" fmla="*/ 307 w 343"/>
                <a:gd name="T15" fmla="*/ 0 h 216"/>
                <a:gd name="T16" fmla="*/ 343 w 343"/>
                <a:gd name="T17" fmla="*/ 9 h 216"/>
                <a:gd name="T18" fmla="*/ 343 w 343"/>
                <a:gd name="T19" fmla="*/ 9 h 216"/>
                <a:gd name="T20" fmla="*/ 261 w 343"/>
                <a:gd name="T21" fmla="*/ 36 h 216"/>
                <a:gd name="T22" fmla="*/ 207 w 343"/>
                <a:gd name="T23" fmla="*/ 90 h 216"/>
                <a:gd name="T24" fmla="*/ 162 w 343"/>
                <a:gd name="T25" fmla="*/ 144 h 216"/>
                <a:gd name="T26" fmla="*/ 153 w 343"/>
                <a:gd name="T27" fmla="*/ 216 h 216"/>
                <a:gd name="T28" fmla="*/ 0 w 343"/>
                <a:gd name="T2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216">
                  <a:moveTo>
                    <a:pt x="0" y="216"/>
                  </a:moveTo>
                  <a:lnTo>
                    <a:pt x="9" y="171"/>
                  </a:lnTo>
                  <a:lnTo>
                    <a:pt x="18" y="135"/>
                  </a:lnTo>
                  <a:lnTo>
                    <a:pt x="81" y="63"/>
                  </a:lnTo>
                  <a:lnTo>
                    <a:pt x="162" y="18"/>
                  </a:lnTo>
                  <a:lnTo>
                    <a:pt x="207" y="9"/>
                  </a:lnTo>
                  <a:lnTo>
                    <a:pt x="261" y="0"/>
                  </a:lnTo>
                  <a:lnTo>
                    <a:pt x="307" y="0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261" y="36"/>
                  </a:lnTo>
                  <a:lnTo>
                    <a:pt x="207" y="90"/>
                  </a:lnTo>
                  <a:lnTo>
                    <a:pt x="162" y="144"/>
                  </a:lnTo>
                  <a:lnTo>
                    <a:pt x="153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CDA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276" name="Freeform 124">
              <a:extLst>
                <a:ext uri="{FF2B5EF4-FFF2-40B4-BE49-F238E27FC236}">
                  <a16:creationId xmlns:a16="http://schemas.microsoft.com/office/drawing/2014/main" id="{79119B2E-1CDC-E3E7-5B0A-C42F351E5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1621"/>
              <a:ext cx="739" cy="216"/>
            </a:xfrm>
            <a:custGeom>
              <a:avLst/>
              <a:gdLst>
                <a:gd name="T0" fmla="*/ 0 w 739"/>
                <a:gd name="T1" fmla="*/ 216 h 216"/>
                <a:gd name="T2" fmla="*/ 9 w 739"/>
                <a:gd name="T3" fmla="*/ 171 h 216"/>
                <a:gd name="T4" fmla="*/ 18 w 739"/>
                <a:gd name="T5" fmla="*/ 135 h 216"/>
                <a:gd name="T6" fmla="*/ 81 w 739"/>
                <a:gd name="T7" fmla="*/ 63 h 216"/>
                <a:gd name="T8" fmla="*/ 162 w 739"/>
                <a:gd name="T9" fmla="*/ 18 h 216"/>
                <a:gd name="T10" fmla="*/ 207 w 739"/>
                <a:gd name="T11" fmla="*/ 9 h 216"/>
                <a:gd name="T12" fmla="*/ 261 w 739"/>
                <a:gd name="T13" fmla="*/ 0 h 216"/>
                <a:gd name="T14" fmla="*/ 415 w 739"/>
                <a:gd name="T15" fmla="*/ 0 h 216"/>
                <a:gd name="T16" fmla="*/ 496 w 739"/>
                <a:gd name="T17" fmla="*/ 9 h 216"/>
                <a:gd name="T18" fmla="*/ 568 w 739"/>
                <a:gd name="T19" fmla="*/ 36 h 216"/>
                <a:gd name="T20" fmla="*/ 631 w 739"/>
                <a:gd name="T21" fmla="*/ 81 h 216"/>
                <a:gd name="T22" fmla="*/ 667 w 739"/>
                <a:gd name="T23" fmla="*/ 144 h 216"/>
                <a:gd name="T24" fmla="*/ 739 w 739"/>
                <a:gd name="T25" fmla="*/ 144 h 216"/>
                <a:gd name="T26" fmla="*/ 604 w 739"/>
                <a:gd name="T27" fmla="*/ 216 h 216"/>
                <a:gd name="T28" fmla="*/ 442 w 739"/>
                <a:gd name="T29" fmla="*/ 144 h 216"/>
                <a:gd name="T30" fmla="*/ 514 w 739"/>
                <a:gd name="T31" fmla="*/ 144 h 216"/>
                <a:gd name="T32" fmla="*/ 487 w 739"/>
                <a:gd name="T33" fmla="*/ 99 h 216"/>
                <a:gd name="T34" fmla="*/ 451 w 739"/>
                <a:gd name="T35" fmla="*/ 63 h 216"/>
                <a:gd name="T36" fmla="*/ 397 w 739"/>
                <a:gd name="T37" fmla="*/ 27 h 216"/>
                <a:gd name="T38" fmla="*/ 343 w 739"/>
                <a:gd name="T39" fmla="*/ 9 h 216"/>
                <a:gd name="T40" fmla="*/ 343 w 739"/>
                <a:gd name="T41" fmla="*/ 9 h 216"/>
                <a:gd name="T42" fmla="*/ 261 w 739"/>
                <a:gd name="T43" fmla="*/ 36 h 216"/>
                <a:gd name="T44" fmla="*/ 207 w 739"/>
                <a:gd name="T45" fmla="*/ 90 h 216"/>
                <a:gd name="T46" fmla="*/ 162 w 739"/>
                <a:gd name="T47" fmla="*/ 144 h 216"/>
                <a:gd name="T48" fmla="*/ 153 w 739"/>
                <a:gd name="T49" fmla="*/ 216 h 216"/>
                <a:gd name="T50" fmla="*/ 0 w 739"/>
                <a:gd name="T5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9" h="216">
                  <a:moveTo>
                    <a:pt x="0" y="216"/>
                  </a:moveTo>
                  <a:lnTo>
                    <a:pt x="9" y="171"/>
                  </a:lnTo>
                  <a:lnTo>
                    <a:pt x="18" y="135"/>
                  </a:lnTo>
                  <a:lnTo>
                    <a:pt x="81" y="63"/>
                  </a:lnTo>
                  <a:lnTo>
                    <a:pt x="162" y="18"/>
                  </a:lnTo>
                  <a:lnTo>
                    <a:pt x="207" y="9"/>
                  </a:lnTo>
                  <a:lnTo>
                    <a:pt x="261" y="0"/>
                  </a:lnTo>
                  <a:lnTo>
                    <a:pt x="415" y="0"/>
                  </a:lnTo>
                  <a:lnTo>
                    <a:pt x="496" y="9"/>
                  </a:lnTo>
                  <a:lnTo>
                    <a:pt x="568" y="36"/>
                  </a:lnTo>
                  <a:lnTo>
                    <a:pt x="631" y="81"/>
                  </a:lnTo>
                  <a:lnTo>
                    <a:pt x="667" y="144"/>
                  </a:lnTo>
                  <a:lnTo>
                    <a:pt x="739" y="144"/>
                  </a:lnTo>
                  <a:lnTo>
                    <a:pt x="604" y="216"/>
                  </a:lnTo>
                  <a:lnTo>
                    <a:pt x="442" y="144"/>
                  </a:lnTo>
                  <a:lnTo>
                    <a:pt x="514" y="144"/>
                  </a:lnTo>
                  <a:lnTo>
                    <a:pt x="487" y="99"/>
                  </a:lnTo>
                  <a:lnTo>
                    <a:pt x="451" y="63"/>
                  </a:lnTo>
                  <a:lnTo>
                    <a:pt x="397" y="27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261" y="36"/>
                  </a:lnTo>
                  <a:lnTo>
                    <a:pt x="207" y="90"/>
                  </a:lnTo>
                  <a:lnTo>
                    <a:pt x="162" y="144"/>
                  </a:lnTo>
                  <a:lnTo>
                    <a:pt x="153" y="216"/>
                  </a:lnTo>
                  <a:lnTo>
                    <a:pt x="0" y="216"/>
                  </a:lnTo>
                  <a:close/>
                </a:path>
              </a:pathLst>
            </a:custGeom>
            <a:noFill/>
            <a:ln w="14288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277" name="Freeform 125">
              <a:extLst>
                <a:ext uri="{FF2B5EF4-FFF2-40B4-BE49-F238E27FC236}">
                  <a16:creationId xmlns:a16="http://schemas.microsoft.com/office/drawing/2014/main" id="{0E54D132-4458-BFCD-89CD-9603390CE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" y="1621"/>
              <a:ext cx="82" cy="9"/>
            </a:xfrm>
            <a:custGeom>
              <a:avLst/>
              <a:gdLst>
                <a:gd name="T0" fmla="*/ 0 w 82"/>
                <a:gd name="T1" fmla="*/ 0 h 9"/>
                <a:gd name="T2" fmla="*/ 46 w 82"/>
                <a:gd name="T3" fmla="*/ 0 h 9"/>
                <a:gd name="T4" fmla="*/ 82 w 8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9">
                  <a:moveTo>
                    <a:pt x="0" y="0"/>
                  </a:moveTo>
                  <a:lnTo>
                    <a:pt x="46" y="0"/>
                  </a:lnTo>
                  <a:lnTo>
                    <a:pt x="82" y="9"/>
                  </a:lnTo>
                </a:path>
              </a:pathLst>
            </a:custGeom>
            <a:noFill/>
            <a:ln w="14288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7278" name="Group 126">
            <a:extLst>
              <a:ext uri="{FF2B5EF4-FFF2-40B4-BE49-F238E27FC236}">
                <a16:creationId xmlns:a16="http://schemas.microsoft.com/office/drawing/2014/main" id="{BE4D7BD0-9D33-C9DD-9A5A-4192B169485F}"/>
              </a:ext>
            </a:extLst>
          </p:cNvPr>
          <p:cNvGrpSpPr>
            <a:grpSpLocks/>
          </p:cNvGrpSpPr>
          <p:nvPr/>
        </p:nvGrpSpPr>
        <p:grpSpPr bwMode="auto">
          <a:xfrm>
            <a:off x="2178050" y="2921000"/>
            <a:ext cx="1416050" cy="487363"/>
            <a:chOff x="1372" y="2116"/>
            <a:chExt cx="892" cy="307"/>
          </a:xfrm>
        </p:grpSpPr>
        <p:sp>
          <p:nvSpPr>
            <p:cNvPr id="177279" name="Freeform 127">
              <a:extLst>
                <a:ext uri="{FF2B5EF4-FFF2-40B4-BE49-F238E27FC236}">
                  <a16:creationId xmlns:a16="http://schemas.microsoft.com/office/drawing/2014/main" id="{ED6D1B6A-2978-4D39-3E0B-358C03624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" y="2134"/>
              <a:ext cx="874" cy="289"/>
            </a:xfrm>
            <a:custGeom>
              <a:avLst/>
              <a:gdLst>
                <a:gd name="T0" fmla="*/ 639 w 874"/>
                <a:gd name="T1" fmla="*/ 0 h 289"/>
                <a:gd name="T2" fmla="*/ 648 w 874"/>
                <a:gd name="T3" fmla="*/ 45 h 289"/>
                <a:gd name="T4" fmla="*/ 0 w 874"/>
                <a:gd name="T5" fmla="*/ 217 h 289"/>
                <a:gd name="T6" fmla="*/ 27 w 874"/>
                <a:gd name="T7" fmla="*/ 289 h 289"/>
                <a:gd name="T8" fmla="*/ 666 w 874"/>
                <a:gd name="T9" fmla="*/ 117 h 289"/>
                <a:gd name="T10" fmla="*/ 675 w 874"/>
                <a:gd name="T11" fmla="*/ 154 h 289"/>
                <a:gd name="T12" fmla="*/ 874 w 874"/>
                <a:gd name="T13" fmla="*/ 18 h 289"/>
                <a:gd name="T14" fmla="*/ 639 w 874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4" h="289">
                  <a:moveTo>
                    <a:pt x="639" y="0"/>
                  </a:moveTo>
                  <a:lnTo>
                    <a:pt x="648" y="45"/>
                  </a:lnTo>
                  <a:lnTo>
                    <a:pt x="0" y="217"/>
                  </a:lnTo>
                  <a:lnTo>
                    <a:pt x="27" y="289"/>
                  </a:lnTo>
                  <a:lnTo>
                    <a:pt x="666" y="117"/>
                  </a:lnTo>
                  <a:lnTo>
                    <a:pt x="675" y="154"/>
                  </a:lnTo>
                  <a:lnTo>
                    <a:pt x="874" y="18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280" name="Freeform 128">
              <a:extLst>
                <a:ext uri="{FF2B5EF4-FFF2-40B4-BE49-F238E27FC236}">
                  <a16:creationId xmlns:a16="http://schemas.microsoft.com/office/drawing/2014/main" id="{090B1419-3554-1E6A-F3D5-B18EC914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" y="2116"/>
              <a:ext cx="865" cy="289"/>
            </a:xfrm>
            <a:custGeom>
              <a:avLst/>
              <a:gdLst>
                <a:gd name="T0" fmla="*/ 630 w 865"/>
                <a:gd name="T1" fmla="*/ 0 h 289"/>
                <a:gd name="T2" fmla="*/ 639 w 865"/>
                <a:gd name="T3" fmla="*/ 36 h 289"/>
                <a:gd name="T4" fmla="*/ 0 w 865"/>
                <a:gd name="T5" fmla="*/ 208 h 289"/>
                <a:gd name="T6" fmla="*/ 18 w 865"/>
                <a:gd name="T7" fmla="*/ 289 h 289"/>
                <a:gd name="T8" fmla="*/ 657 w 865"/>
                <a:gd name="T9" fmla="*/ 108 h 289"/>
                <a:gd name="T10" fmla="*/ 675 w 865"/>
                <a:gd name="T11" fmla="*/ 144 h 289"/>
                <a:gd name="T12" fmla="*/ 865 w 865"/>
                <a:gd name="T13" fmla="*/ 18 h 289"/>
                <a:gd name="T14" fmla="*/ 630 w 865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5" h="289">
                  <a:moveTo>
                    <a:pt x="630" y="0"/>
                  </a:moveTo>
                  <a:lnTo>
                    <a:pt x="639" y="36"/>
                  </a:lnTo>
                  <a:lnTo>
                    <a:pt x="0" y="208"/>
                  </a:lnTo>
                  <a:lnTo>
                    <a:pt x="18" y="289"/>
                  </a:lnTo>
                  <a:lnTo>
                    <a:pt x="657" y="108"/>
                  </a:lnTo>
                  <a:lnTo>
                    <a:pt x="675" y="144"/>
                  </a:lnTo>
                  <a:lnTo>
                    <a:pt x="865" y="18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FCC99"/>
            </a:solidFill>
            <a:ln w="14288">
              <a:solidFill>
                <a:srgbClr val="FF99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7281" name="Rectangle 129">
            <a:extLst>
              <a:ext uri="{FF2B5EF4-FFF2-40B4-BE49-F238E27FC236}">
                <a16:creationId xmlns:a16="http://schemas.microsoft.com/office/drawing/2014/main" id="{EBD6A6A7-9BE7-0661-146E-A71DB73EF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429250"/>
            <a:ext cx="7010400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/>
            <a:r>
              <a:rPr lang="en-US" altLang="en-US" sz="2000" b="1" i="0">
                <a:solidFill>
                  <a:srgbClr val="000099"/>
                </a:solidFill>
              </a:rPr>
              <a:t>Lead Microprocessors power continues to increase</a:t>
            </a:r>
          </a:p>
        </p:txBody>
      </p:sp>
      <p:sp>
        <p:nvSpPr>
          <p:cNvPr id="177282" name="Line 130">
            <a:extLst>
              <a:ext uri="{FF2B5EF4-FFF2-40B4-BE49-F238E27FC236}">
                <a16:creationId xmlns:a16="http://schemas.microsoft.com/office/drawing/2014/main" id="{3B744D00-7B5A-282F-9E2D-77221E0A88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1543050"/>
            <a:ext cx="5638800" cy="2743200"/>
          </a:xfrm>
          <a:prstGeom prst="line">
            <a:avLst/>
          </a:prstGeom>
          <a:noFill/>
          <a:ln w="38100">
            <a:solidFill>
              <a:srgbClr val="FC0128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284" name="Text Box 132">
            <a:extLst>
              <a:ext uri="{FF2B5EF4-FFF2-40B4-BE49-F238E27FC236}">
                <a16:creationId xmlns:a16="http://schemas.microsoft.com/office/drawing/2014/main" id="{67CEE209-4A5A-8D23-846F-729EB16A2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49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Courtesy, Intel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7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1C3FBB0-C176-F0D9-2599-A332C13D6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9327C-A2F7-4245-BFD2-D7846E3B61E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77E68BE-A850-DF15-C9F1-48027E684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altLang="en-US"/>
              <a:t>Power will be a major problem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0AEE55D4-4110-7CBA-43E0-3A3A545ED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271588"/>
            <a:ext cx="5218113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0" name="Rectangle 4">
            <a:extLst>
              <a:ext uri="{FF2B5EF4-FFF2-40B4-BE49-F238E27FC236}">
                <a16:creationId xmlns:a16="http://schemas.microsoft.com/office/drawing/2014/main" id="{17C0E401-F5E2-5021-52FA-0E11BBCFB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271588"/>
            <a:ext cx="5218113" cy="3173412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1" name="Rectangle 5">
            <a:extLst>
              <a:ext uri="{FF2B5EF4-FFF2-40B4-BE49-F238E27FC236}">
                <a16:creationId xmlns:a16="http://schemas.microsoft.com/office/drawing/2014/main" id="{17D649BC-DDE4-CE43-F3A0-4CC1D3F84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4302125"/>
            <a:ext cx="57150" cy="2000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2" name="Rectangle 6">
            <a:extLst>
              <a:ext uri="{FF2B5EF4-FFF2-40B4-BE49-F238E27FC236}">
                <a16:creationId xmlns:a16="http://schemas.microsoft.com/office/drawing/2014/main" id="{5DB7AA9B-3B1A-8D23-96F2-0604EDA36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725" y="4445000"/>
            <a:ext cx="185738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3" name="Rectangle 7">
            <a:extLst>
              <a:ext uri="{FF2B5EF4-FFF2-40B4-BE49-F238E27FC236}">
                <a16:creationId xmlns:a16="http://schemas.microsoft.com/office/drawing/2014/main" id="{C9DB417B-606D-0BAC-B882-2F95041F2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088" y="4202113"/>
            <a:ext cx="57150" cy="3000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4" name="Rectangle 8">
            <a:extLst>
              <a:ext uri="{FF2B5EF4-FFF2-40B4-BE49-F238E27FC236}">
                <a16:creationId xmlns:a16="http://schemas.microsoft.com/office/drawing/2014/main" id="{DC0FAD8A-3D3D-032A-570F-AD66A9010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4445000"/>
            <a:ext cx="20002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5" name="Rectangle 9">
            <a:extLst>
              <a:ext uri="{FF2B5EF4-FFF2-40B4-BE49-F238E27FC236}">
                <a16:creationId xmlns:a16="http://schemas.microsoft.com/office/drawing/2014/main" id="{882D20EC-7A7B-BABB-86B8-C072A57AB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4087813"/>
            <a:ext cx="57150" cy="4143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6" name="Rectangle 10">
            <a:extLst>
              <a:ext uri="{FF2B5EF4-FFF2-40B4-BE49-F238E27FC236}">
                <a16:creationId xmlns:a16="http://schemas.microsoft.com/office/drawing/2014/main" id="{5E65AF40-2C74-1E25-ECA5-1B5A96DE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4445000"/>
            <a:ext cx="185738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7" name="Rectangle 11">
            <a:extLst>
              <a:ext uri="{FF2B5EF4-FFF2-40B4-BE49-F238E27FC236}">
                <a16:creationId xmlns:a16="http://schemas.microsoft.com/office/drawing/2014/main" id="{55C41518-0449-3179-206C-625A02990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888" y="4044950"/>
            <a:ext cx="57150" cy="4572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8" name="Rectangle 12">
            <a:extLst>
              <a:ext uri="{FF2B5EF4-FFF2-40B4-BE49-F238E27FC236}">
                <a16:creationId xmlns:a16="http://schemas.microsoft.com/office/drawing/2014/main" id="{335005AB-6D57-38B4-D5CA-8603C6E18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445000"/>
            <a:ext cx="185738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09" name="Rectangle 13">
            <a:extLst>
              <a:ext uri="{FF2B5EF4-FFF2-40B4-BE49-F238E27FC236}">
                <a16:creationId xmlns:a16="http://schemas.microsoft.com/office/drawing/2014/main" id="{E2FF5BCC-3D85-FEBF-B51C-DB9E3B1BD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075" y="3716338"/>
            <a:ext cx="57150" cy="7858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0" name="Rectangle 14">
            <a:extLst>
              <a:ext uri="{FF2B5EF4-FFF2-40B4-BE49-F238E27FC236}">
                <a16:creationId xmlns:a16="http://schemas.microsoft.com/office/drawing/2014/main" id="{1193B1A3-8405-112F-8220-8E5A29C7A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4445000"/>
            <a:ext cx="20002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1" name="Rectangle 15">
            <a:extLst>
              <a:ext uri="{FF2B5EF4-FFF2-40B4-BE49-F238E27FC236}">
                <a16:creationId xmlns:a16="http://schemas.microsoft.com/office/drawing/2014/main" id="{1CED6559-850D-2426-0D9D-69EE760FC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3673475"/>
            <a:ext cx="57150" cy="8286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2" name="Rectangle 16">
            <a:extLst>
              <a:ext uri="{FF2B5EF4-FFF2-40B4-BE49-F238E27FC236}">
                <a16:creationId xmlns:a16="http://schemas.microsoft.com/office/drawing/2014/main" id="{8B41B520-7F92-29B2-633C-882EA308B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4445000"/>
            <a:ext cx="185737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3" name="Rectangle 17">
            <a:extLst>
              <a:ext uri="{FF2B5EF4-FFF2-40B4-BE49-F238E27FC236}">
                <a16:creationId xmlns:a16="http://schemas.microsoft.com/office/drawing/2014/main" id="{7BAF4001-16E5-F8F7-8400-AD14626E2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75" y="3802063"/>
            <a:ext cx="57150" cy="7000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4" name="Rectangle 18">
            <a:extLst>
              <a:ext uri="{FF2B5EF4-FFF2-40B4-BE49-F238E27FC236}">
                <a16:creationId xmlns:a16="http://schemas.microsoft.com/office/drawing/2014/main" id="{924B120F-D991-9E94-8C55-C702C9F65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4445000"/>
            <a:ext cx="185737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5" name="Rectangle 19">
            <a:extLst>
              <a:ext uri="{FF2B5EF4-FFF2-40B4-BE49-F238E27FC236}">
                <a16:creationId xmlns:a16="http://schemas.microsoft.com/office/drawing/2014/main" id="{5783EE9A-2B03-41B1-DFE7-FFA6D53DE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3" y="3659188"/>
            <a:ext cx="57150" cy="8429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6" name="Rectangle 20">
            <a:extLst>
              <a:ext uri="{FF2B5EF4-FFF2-40B4-BE49-F238E27FC236}">
                <a16:creationId xmlns:a16="http://schemas.microsoft.com/office/drawing/2014/main" id="{5A3DC251-BFD4-1DA6-D05D-9423084ED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445000"/>
            <a:ext cx="20002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7" name="Rectangle 21">
            <a:extLst>
              <a:ext uri="{FF2B5EF4-FFF2-40B4-BE49-F238E27FC236}">
                <a16:creationId xmlns:a16="http://schemas.microsoft.com/office/drawing/2014/main" id="{68BCE401-6068-1284-F899-AFCC8324C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963" y="3316288"/>
            <a:ext cx="57150" cy="11858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8" name="Rectangle 22">
            <a:extLst>
              <a:ext uri="{FF2B5EF4-FFF2-40B4-BE49-F238E27FC236}">
                <a16:creationId xmlns:a16="http://schemas.microsoft.com/office/drawing/2014/main" id="{49B8A971-BB3C-D507-B994-FF7A0491C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4445000"/>
            <a:ext cx="185738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19" name="Rectangle 23">
            <a:extLst>
              <a:ext uri="{FF2B5EF4-FFF2-40B4-BE49-F238E27FC236}">
                <a16:creationId xmlns:a16="http://schemas.microsoft.com/office/drawing/2014/main" id="{BCA0960A-ACB9-FC91-E95C-EE31AF811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863" y="3187700"/>
            <a:ext cx="57150" cy="13144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20" name="Rectangle 24">
            <a:extLst>
              <a:ext uri="{FF2B5EF4-FFF2-40B4-BE49-F238E27FC236}">
                <a16:creationId xmlns:a16="http://schemas.microsoft.com/office/drawing/2014/main" id="{0732A0CD-0BF4-D360-C394-8A99211CA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2275" y="4445000"/>
            <a:ext cx="185738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1" name="Rectangle 25">
            <a:extLst>
              <a:ext uri="{FF2B5EF4-FFF2-40B4-BE49-F238E27FC236}">
                <a16:creationId xmlns:a16="http://schemas.microsoft.com/office/drawing/2014/main" id="{28752611-1CD7-F629-3CDA-12FDED808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0" y="2928938"/>
            <a:ext cx="57150" cy="15732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22" name="Rectangle 26">
            <a:extLst>
              <a:ext uri="{FF2B5EF4-FFF2-40B4-BE49-F238E27FC236}">
                <a16:creationId xmlns:a16="http://schemas.microsoft.com/office/drawing/2014/main" id="{5859285B-823F-6C3F-D456-575B0DE36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4445000"/>
            <a:ext cx="20002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3" name="Rectangle 27">
            <a:extLst>
              <a:ext uri="{FF2B5EF4-FFF2-40B4-BE49-F238E27FC236}">
                <a16:creationId xmlns:a16="http://schemas.microsoft.com/office/drawing/2014/main" id="{39AFB1F2-830B-2661-DB97-5AFDE7F63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538" y="2557463"/>
            <a:ext cx="57150" cy="19446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24" name="Rectangle 28">
            <a:extLst>
              <a:ext uri="{FF2B5EF4-FFF2-40B4-BE49-F238E27FC236}">
                <a16:creationId xmlns:a16="http://schemas.microsoft.com/office/drawing/2014/main" id="{43B3AAB1-EAED-331F-D551-EF0DAA65A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4445000"/>
            <a:ext cx="18732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5" name="Rectangle 29">
            <a:extLst>
              <a:ext uri="{FF2B5EF4-FFF2-40B4-BE49-F238E27FC236}">
                <a16:creationId xmlns:a16="http://schemas.microsoft.com/office/drawing/2014/main" id="{0483501F-0B06-CCCE-E417-C998A75E9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2314575"/>
            <a:ext cx="57150" cy="2187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26" name="Rectangle 30">
            <a:extLst>
              <a:ext uri="{FF2B5EF4-FFF2-40B4-BE49-F238E27FC236}">
                <a16:creationId xmlns:a16="http://schemas.microsoft.com/office/drawing/2014/main" id="{F92CB4E7-3233-D019-07FD-7DBD8D89A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4445000"/>
            <a:ext cx="185738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7" name="Rectangle 31">
            <a:extLst>
              <a:ext uri="{FF2B5EF4-FFF2-40B4-BE49-F238E27FC236}">
                <a16:creationId xmlns:a16="http://schemas.microsoft.com/office/drawing/2014/main" id="{360D9DED-A319-BC5C-8049-F6B1755D5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2085975"/>
            <a:ext cx="57150" cy="24161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28" name="Rectangle 32">
            <a:extLst>
              <a:ext uri="{FF2B5EF4-FFF2-40B4-BE49-F238E27FC236}">
                <a16:creationId xmlns:a16="http://schemas.microsoft.com/office/drawing/2014/main" id="{3EB87BA3-FB19-509E-3C52-207CBBEC5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0" y="4445000"/>
            <a:ext cx="200025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29" name="Rectangle 33">
            <a:extLst>
              <a:ext uri="{FF2B5EF4-FFF2-40B4-BE49-F238E27FC236}">
                <a16:creationId xmlns:a16="http://schemas.microsoft.com/office/drawing/2014/main" id="{046FA20A-8E65-49F3-58EB-BBD9CCBAE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525" y="1828800"/>
            <a:ext cx="57150" cy="2673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30" name="Rectangle 34">
            <a:extLst>
              <a:ext uri="{FF2B5EF4-FFF2-40B4-BE49-F238E27FC236}">
                <a16:creationId xmlns:a16="http://schemas.microsoft.com/office/drawing/2014/main" id="{D04B02DA-6D11-3EBA-D0C1-0C9CF98D7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5000"/>
            <a:ext cx="185737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31" name="Rectangle 35">
            <a:extLst>
              <a:ext uri="{FF2B5EF4-FFF2-40B4-BE49-F238E27FC236}">
                <a16:creationId xmlns:a16="http://schemas.microsoft.com/office/drawing/2014/main" id="{DF8CF3FB-47AB-E7C8-6EB9-9D0B0F22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4287838"/>
            <a:ext cx="57150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32" name="Rectangle 36">
            <a:extLst>
              <a:ext uri="{FF2B5EF4-FFF2-40B4-BE49-F238E27FC236}">
                <a16:creationId xmlns:a16="http://schemas.microsoft.com/office/drawing/2014/main" id="{512A046E-80D5-D021-9892-5C24490C4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725" y="4287838"/>
            <a:ext cx="185738" cy="571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33" name="Rectangle 37">
            <a:extLst>
              <a:ext uri="{FF2B5EF4-FFF2-40B4-BE49-F238E27FC236}">
                <a16:creationId xmlns:a16="http://schemas.microsoft.com/office/drawing/2014/main" id="{D2E250A2-8AF6-233B-35D1-4BAAFC3CF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75" y="3787775"/>
            <a:ext cx="57150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34" name="Rectangle 38">
            <a:extLst>
              <a:ext uri="{FF2B5EF4-FFF2-40B4-BE49-F238E27FC236}">
                <a16:creationId xmlns:a16="http://schemas.microsoft.com/office/drawing/2014/main" id="{89021B37-C76E-B668-4CE8-31D1827E8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3787775"/>
            <a:ext cx="185737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35" name="Rectangle 39">
            <a:extLst>
              <a:ext uri="{FF2B5EF4-FFF2-40B4-BE49-F238E27FC236}">
                <a16:creationId xmlns:a16="http://schemas.microsoft.com/office/drawing/2014/main" id="{E80E5FDF-6916-D7E2-3066-4F241D064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0" y="2900363"/>
            <a:ext cx="57150" cy="714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36" name="Rectangle 40">
            <a:extLst>
              <a:ext uri="{FF2B5EF4-FFF2-40B4-BE49-F238E27FC236}">
                <a16:creationId xmlns:a16="http://schemas.microsoft.com/office/drawing/2014/main" id="{E2EA8E27-9F01-0F92-7D18-38180C1C9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2914650"/>
            <a:ext cx="200025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37" name="Rectangle 41">
            <a:extLst>
              <a:ext uri="{FF2B5EF4-FFF2-40B4-BE49-F238E27FC236}">
                <a16:creationId xmlns:a16="http://schemas.microsoft.com/office/drawing/2014/main" id="{1E0CA9EB-AC1F-E023-91EF-E814F76EE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538" y="2500313"/>
            <a:ext cx="57150" cy="1000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38" name="Rectangle 42">
            <a:extLst>
              <a:ext uri="{FF2B5EF4-FFF2-40B4-BE49-F238E27FC236}">
                <a16:creationId xmlns:a16="http://schemas.microsoft.com/office/drawing/2014/main" id="{B2E48E4E-DB48-495F-96EC-477CCB53B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2543175"/>
            <a:ext cx="187325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39" name="Rectangle 43">
            <a:extLst>
              <a:ext uri="{FF2B5EF4-FFF2-40B4-BE49-F238E27FC236}">
                <a16:creationId xmlns:a16="http://schemas.microsoft.com/office/drawing/2014/main" id="{74F264A4-C464-5B5B-B51E-F0181845A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2257425"/>
            <a:ext cx="57150" cy="1000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40" name="Rectangle 44">
            <a:extLst>
              <a:ext uri="{FF2B5EF4-FFF2-40B4-BE49-F238E27FC236}">
                <a16:creationId xmlns:a16="http://schemas.microsoft.com/office/drawing/2014/main" id="{95C628F9-2131-097B-C2C9-C80CD1FDA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850" y="2300288"/>
            <a:ext cx="185738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41" name="Rectangle 45">
            <a:extLst>
              <a:ext uri="{FF2B5EF4-FFF2-40B4-BE49-F238E27FC236}">
                <a16:creationId xmlns:a16="http://schemas.microsoft.com/office/drawing/2014/main" id="{9DF3A6F4-9F15-37B7-EFFD-6E6911102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1985963"/>
            <a:ext cx="57150" cy="1428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42" name="Rectangle 46">
            <a:extLst>
              <a:ext uri="{FF2B5EF4-FFF2-40B4-BE49-F238E27FC236}">
                <a16:creationId xmlns:a16="http://schemas.microsoft.com/office/drawing/2014/main" id="{4F96C807-B8E0-EE06-505B-141E9503D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0" y="2071688"/>
            <a:ext cx="200025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43" name="Rectangle 47">
            <a:extLst>
              <a:ext uri="{FF2B5EF4-FFF2-40B4-BE49-F238E27FC236}">
                <a16:creationId xmlns:a16="http://schemas.microsoft.com/office/drawing/2014/main" id="{DC90A3F2-99DB-29B6-96C6-91991B750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525" y="1685925"/>
            <a:ext cx="57150" cy="1857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44" name="Rectangle 48">
            <a:extLst>
              <a:ext uri="{FF2B5EF4-FFF2-40B4-BE49-F238E27FC236}">
                <a16:creationId xmlns:a16="http://schemas.microsoft.com/office/drawing/2014/main" id="{2B71B359-CE66-FFAA-9573-BC8DF1114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1814513"/>
            <a:ext cx="185737" cy="571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45" name="Rectangle 49">
            <a:extLst>
              <a:ext uri="{FF2B5EF4-FFF2-40B4-BE49-F238E27FC236}">
                <a16:creationId xmlns:a16="http://schemas.microsoft.com/office/drawing/2014/main" id="{076641F4-339B-7B4C-27CD-D12F6D51E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438" y="4287838"/>
            <a:ext cx="142875" cy="157162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46" name="Rectangle 50">
            <a:extLst>
              <a:ext uri="{FF2B5EF4-FFF2-40B4-BE49-F238E27FC236}">
                <a16:creationId xmlns:a16="http://schemas.microsoft.com/office/drawing/2014/main" id="{5C34FD45-17E8-A81B-B69E-EA9D88FCE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925" y="4187825"/>
            <a:ext cx="157163" cy="257175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47" name="Rectangle 51">
            <a:extLst>
              <a:ext uri="{FF2B5EF4-FFF2-40B4-BE49-F238E27FC236}">
                <a16:creationId xmlns:a16="http://schemas.microsoft.com/office/drawing/2014/main" id="{9C19424B-6C91-D9A2-6A3E-D8BD660D3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073525"/>
            <a:ext cx="142875" cy="371475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48" name="Rectangle 52">
            <a:extLst>
              <a:ext uri="{FF2B5EF4-FFF2-40B4-BE49-F238E27FC236}">
                <a16:creationId xmlns:a16="http://schemas.microsoft.com/office/drawing/2014/main" id="{C65A087C-1BCB-83DB-9101-3FA3B8258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3" y="4030663"/>
            <a:ext cx="142875" cy="414337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49" name="Rectangle 53">
            <a:extLst>
              <a:ext uri="{FF2B5EF4-FFF2-40B4-BE49-F238E27FC236}">
                <a16:creationId xmlns:a16="http://schemas.microsoft.com/office/drawing/2014/main" id="{DE0DE761-0330-3736-C54C-DE9320ED1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4913" y="3702050"/>
            <a:ext cx="157162" cy="742950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0" name="Rectangle 54">
            <a:extLst>
              <a:ext uri="{FF2B5EF4-FFF2-40B4-BE49-F238E27FC236}">
                <a16:creationId xmlns:a16="http://schemas.microsoft.com/office/drawing/2014/main" id="{3670EE79-DD10-D56A-3560-A037B57D0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3659188"/>
            <a:ext cx="142875" cy="785812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1" name="Rectangle 55">
            <a:extLst>
              <a:ext uri="{FF2B5EF4-FFF2-40B4-BE49-F238E27FC236}">
                <a16:creationId xmlns:a16="http://schemas.microsoft.com/office/drawing/2014/main" id="{102E9872-744D-A390-82B2-24B08A460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3787775"/>
            <a:ext cx="142875" cy="657225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2" name="Rectangle 56">
            <a:extLst>
              <a:ext uri="{FF2B5EF4-FFF2-40B4-BE49-F238E27FC236}">
                <a16:creationId xmlns:a16="http://schemas.microsoft.com/office/drawing/2014/main" id="{CF896F1C-B884-8A3F-0F7F-DCEA68260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644900"/>
            <a:ext cx="157163" cy="800100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3" name="Rectangle 57">
            <a:extLst>
              <a:ext uri="{FF2B5EF4-FFF2-40B4-BE49-F238E27FC236}">
                <a16:creationId xmlns:a16="http://schemas.microsoft.com/office/drawing/2014/main" id="{90F42462-F8D1-F4EB-E1E9-AC7869F39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088" y="3302000"/>
            <a:ext cx="142875" cy="1143000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4" name="Rectangle 58">
            <a:extLst>
              <a:ext uri="{FF2B5EF4-FFF2-40B4-BE49-F238E27FC236}">
                <a16:creationId xmlns:a16="http://schemas.microsoft.com/office/drawing/2014/main" id="{5D2A5C5D-0BCF-7A48-2517-F32589DD0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3173413"/>
            <a:ext cx="142875" cy="1271587"/>
          </a:xfrm>
          <a:prstGeom prst="rect">
            <a:avLst/>
          </a:prstGeom>
          <a:solidFill>
            <a:srgbClr val="99CC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5" name="Rectangle 59">
            <a:extLst>
              <a:ext uri="{FF2B5EF4-FFF2-40B4-BE49-F238E27FC236}">
                <a16:creationId xmlns:a16="http://schemas.microsoft.com/office/drawing/2014/main" id="{000EF6E3-6BF9-42A9-F92E-DCBD008DF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888" y="2914650"/>
            <a:ext cx="157162" cy="1530350"/>
          </a:xfrm>
          <a:prstGeom prst="rect">
            <a:avLst/>
          </a:prstGeom>
          <a:solidFill>
            <a:schemeClr val="tx2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6" name="Rectangle 60">
            <a:extLst>
              <a:ext uri="{FF2B5EF4-FFF2-40B4-BE49-F238E27FC236}">
                <a16:creationId xmlns:a16="http://schemas.microsoft.com/office/drawing/2014/main" id="{59AE0513-AAB9-A1F5-4AB8-FE843956A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075" y="2543175"/>
            <a:ext cx="144463" cy="1901825"/>
          </a:xfrm>
          <a:prstGeom prst="rect">
            <a:avLst/>
          </a:prstGeom>
          <a:solidFill>
            <a:srgbClr val="FFFF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7" name="Rectangle 61">
            <a:extLst>
              <a:ext uri="{FF2B5EF4-FFF2-40B4-BE49-F238E27FC236}">
                <a16:creationId xmlns:a16="http://schemas.microsoft.com/office/drawing/2014/main" id="{89B060A3-120B-6F73-60A1-AE8A212C4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2300288"/>
            <a:ext cx="142875" cy="2144712"/>
          </a:xfrm>
          <a:prstGeom prst="rect">
            <a:avLst/>
          </a:prstGeom>
          <a:solidFill>
            <a:srgbClr val="FFFF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8" name="Rectangle 62">
            <a:extLst>
              <a:ext uri="{FF2B5EF4-FFF2-40B4-BE49-F238E27FC236}">
                <a16:creationId xmlns:a16="http://schemas.microsoft.com/office/drawing/2014/main" id="{1FAF3635-B9D4-61DA-0F8E-61195E4EA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463" y="2071688"/>
            <a:ext cx="157162" cy="2373312"/>
          </a:xfrm>
          <a:prstGeom prst="rect">
            <a:avLst/>
          </a:prstGeom>
          <a:solidFill>
            <a:srgbClr val="FFFF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59" name="Rectangle 63">
            <a:extLst>
              <a:ext uri="{FF2B5EF4-FFF2-40B4-BE49-F238E27FC236}">
                <a16:creationId xmlns:a16="http://schemas.microsoft.com/office/drawing/2014/main" id="{649D2F12-F179-B756-5C98-4B276384E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1814513"/>
            <a:ext cx="142875" cy="2630487"/>
          </a:xfrm>
          <a:prstGeom prst="rect">
            <a:avLst/>
          </a:prstGeom>
          <a:solidFill>
            <a:srgbClr val="FFFF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60" name="Rectangle 64">
            <a:extLst>
              <a:ext uri="{FF2B5EF4-FFF2-40B4-BE49-F238E27FC236}">
                <a16:creationId xmlns:a16="http://schemas.microsoft.com/office/drawing/2014/main" id="{B94DDF1A-C956-1063-1710-2716BAD6D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438" y="4273550"/>
            <a:ext cx="142875" cy="14288"/>
          </a:xfrm>
          <a:prstGeom prst="rect">
            <a:avLst/>
          </a:prstGeom>
          <a:solidFill>
            <a:srgbClr val="FF00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61" name="Rectangle 65">
            <a:extLst>
              <a:ext uri="{FF2B5EF4-FFF2-40B4-BE49-F238E27FC236}">
                <a16:creationId xmlns:a16="http://schemas.microsoft.com/office/drawing/2014/main" id="{7C105AF1-F0FA-50E1-6465-6D32C88B4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3773488"/>
            <a:ext cx="142875" cy="14287"/>
          </a:xfrm>
          <a:prstGeom prst="rect">
            <a:avLst/>
          </a:prstGeom>
          <a:solidFill>
            <a:srgbClr val="FF00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62" name="Rectangle 66">
            <a:extLst>
              <a:ext uri="{FF2B5EF4-FFF2-40B4-BE49-F238E27FC236}">
                <a16:creationId xmlns:a16="http://schemas.microsoft.com/office/drawing/2014/main" id="{9F2D2C14-4F01-F75D-EDDD-50943CDBA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888" y="2886075"/>
            <a:ext cx="157162" cy="28575"/>
          </a:xfrm>
          <a:prstGeom prst="rect">
            <a:avLst/>
          </a:prstGeom>
          <a:solidFill>
            <a:srgbClr val="FF00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63" name="Rectangle 67">
            <a:extLst>
              <a:ext uri="{FF2B5EF4-FFF2-40B4-BE49-F238E27FC236}">
                <a16:creationId xmlns:a16="http://schemas.microsoft.com/office/drawing/2014/main" id="{9F14870D-9035-1F77-B669-7781D6553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075" y="2486025"/>
            <a:ext cx="144463" cy="57150"/>
          </a:xfrm>
          <a:prstGeom prst="rect">
            <a:avLst/>
          </a:prstGeom>
          <a:solidFill>
            <a:srgbClr val="FF00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64" name="Rectangle 68">
            <a:extLst>
              <a:ext uri="{FF2B5EF4-FFF2-40B4-BE49-F238E27FC236}">
                <a16:creationId xmlns:a16="http://schemas.microsoft.com/office/drawing/2014/main" id="{EABF434C-75FB-BF32-972B-D3934BE17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2243138"/>
            <a:ext cx="142875" cy="57150"/>
          </a:xfrm>
          <a:prstGeom prst="rect">
            <a:avLst/>
          </a:prstGeom>
          <a:solidFill>
            <a:srgbClr val="FF00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65" name="Rectangle 69">
            <a:extLst>
              <a:ext uri="{FF2B5EF4-FFF2-40B4-BE49-F238E27FC236}">
                <a16:creationId xmlns:a16="http://schemas.microsoft.com/office/drawing/2014/main" id="{FB1760BC-F6BD-260E-46CD-8161CEBA4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463" y="1971675"/>
            <a:ext cx="157162" cy="100013"/>
          </a:xfrm>
          <a:prstGeom prst="rect">
            <a:avLst/>
          </a:prstGeom>
          <a:solidFill>
            <a:srgbClr val="FF00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66" name="Rectangle 70">
            <a:extLst>
              <a:ext uri="{FF2B5EF4-FFF2-40B4-BE49-F238E27FC236}">
                <a16:creationId xmlns:a16="http://schemas.microsoft.com/office/drawing/2014/main" id="{1F839F56-9445-C13D-36D6-5A7FEEC5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1671638"/>
            <a:ext cx="142875" cy="142875"/>
          </a:xfrm>
          <a:prstGeom prst="rect">
            <a:avLst/>
          </a:prstGeom>
          <a:solidFill>
            <a:srgbClr val="FF0000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367" name="Line 71">
            <a:extLst>
              <a:ext uri="{FF2B5EF4-FFF2-40B4-BE49-F238E27FC236}">
                <a16:creationId xmlns:a16="http://schemas.microsoft.com/office/drawing/2014/main" id="{206A1D49-60C2-F19F-28A2-4B26AC572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271588"/>
            <a:ext cx="1588" cy="317341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68" name="Line 72">
            <a:extLst>
              <a:ext uri="{FF2B5EF4-FFF2-40B4-BE49-F238E27FC236}">
                <a16:creationId xmlns:a16="http://schemas.microsoft.com/office/drawing/2014/main" id="{80C95DC4-6424-53AA-BA7D-EBC5F8439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4445000"/>
            <a:ext cx="57150" cy="158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69" name="Line 73">
            <a:extLst>
              <a:ext uri="{FF2B5EF4-FFF2-40B4-BE49-F238E27FC236}">
                <a16:creationId xmlns:a16="http://schemas.microsoft.com/office/drawing/2014/main" id="{7A368208-7B4E-FB2C-14EC-E1B23207CF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4287838"/>
            <a:ext cx="57150" cy="158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0" name="Line 74">
            <a:extLst>
              <a:ext uri="{FF2B5EF4-FFF2-40B4-BE49-F238E27FC236}">
                <a16:creationId xmlns:a16="http://schemas.microsoft.com/office/drawing/2014/main" id="{0D0C1453-18F7-7F87-7BF5-DC0E9E966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41878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1" name="Line 75">
            <a:extLst>
              <a:ext uri="{FF2B5EF4-FFF2-40B4-BE49-F238E27FC236}">
                <a16:creationId xmlns:a16="http://schemas.microsoft.com/office/drawing/2014/main" id="{C70502B2-B37E-A4EE-BBAE-D359D40F2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41306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2" name="Line 76">
            <a:extLst>
              <a:ext uri="{FF2B5EF4-FFF2-40B4-BE49-F238E27FC236}">
                <a16:creationId xmlns:a16="http://schemas.microsoft.com/office/drawing/2014/main" id="{0B8AA412-2DA1-0543-19D8-83E9FE8F61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40735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3" name="Line 77">
            <a:extLst>
              <a:ext uri="{FF2B5EF4-FFF2-40B4-BE49-F238E27FC236}">
                <a16:creationId xmlns:a16="http://schemas.microsoft.com/office/drawing/2014/main" id="{5F053F9C-375F-C861-F02C-F1168A70C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40306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4" name="Line 78">
            <a:extLst>
              <a:ext uri="{FF2B5EF4-FFF2-40B4-BE49-F238E27FC236}">
                <a16:creationId xmlns:a16="http://schemas.microsoft.com/office/drawing/2014/main" id="{9D767910-0830-5AAE-E0CF-41A5787A4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40020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5" name="Line 79">
            <a:extLst>
              <a:ext uri="{FF2B5EF4-FFF2-40B4-BE49-F238E27FC236}">
                <a16:creationId xmlns:a16="http://schemas.microsoft.com/office/drawing/2014/main" id="{CAB8C41B-E172-0C84-20CA-3AA1E19CB9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9735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6" name="Line 80">
            <a:extLst>
              <a:ext uri="{FF2B5EF4-FFF2-40B4-BE49-F238E27FC236}">
                <a16:creationId xmlns:a16="http://schemas.microsoft.com/office/drawing/2014/main" id="{F1C4BED1-AA66-E610-2C60-3D0960C30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9449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7" name="Line 81">
            <a:extLst>
              <a:ext uri="{FF2B5EF4-FFF2-40B4-BE49-F238E27FC236}">
                <a16:creationId xmlns:a16="http://schemas.microsoft.com/office/drawing/2014/main" id="{DDEDC893-FFA5-FBEB-DF33-9A53D6BA36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9163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8" name="Line 82">
            <a:extLst>
              <a:ext uri="{FF2B5EF4-FFF2-40B4-BE49-F238E27FC236}">
                <a16:creationId xmlns:a16="http://schemas.microsoft.com/office/drawing/2014/main" id="{B44E5EF2-346B-0FF4-B1C2-E0AE833FC5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7592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79" name="Line 83">
            <a:extLst>
              <a:ext uri="{FF2B5EF4-FFF2-40B4-BE49-F238E27FC236}">
                <a16:creationId xmlns:a16="http://schemas.microsoft.com/office/drawing/2014/main" id="{26D34A57-6DAF-F6A1-5674-F7F6E1DDE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6591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0" name="Line 84">
            <a:extLst>
              <a:ext uri="{FF2B5EF4-FFF2-40B4-BE49-F238E27FC236}">
                <a16:creationId xmlns:a16="http://schemas.microsoft.com/office/drawing/2014/main" id="{DF355371-14C4-4603-09EB-8866EB0128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6020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1" name="Line 85">
            <a:extLst>
              <a:ext uri="{FF2B5EF4-FFF2-40B4-BE49-F238E27FC236}">
                <a16:creationId xmlns:a16="http://schemas.microsoft.com/office/drawing/2014/main" id="{63A86A94-7054-5E9F-CB54-D4ED4A6C2F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5448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2" name="Line 86">
            <a:extLst>
              <a:ext uri="{FF2B5EF4-FFF2-40B4-BE49-F238E27FC236}">
                <a16:creationId xmlns:a16="http://schemas.microsoft.com/office/drawing/2014/main" id="{6ED7AE27-9910-BE71-72AC-A8A5C7679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5020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3" name="Line 87">
            <a:extLst>
              <a:ext uri="{FF2B5EF4-FFF2-40B4-BE49-F238E27FC236}">
                <a16:creationId xmlns:a16="http://schemas.microsoft.com/office/drawing/2014/main" id="{F4113DFD-52FE-B855-B575-49FDE77447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4734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4" name="Line 88">
            <a:extLst>
              <a:ext uri="{FF2B5EF4-FFF2-40B4-BE49-F238E27FC236}">
                <a16:creationId xmlns:a16="http://schemas.microsoft.com/office/drawing/2014/main" id="{A6947846-0558-E428-79B3-C1EE570C8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4448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5" name="Line 89">
            <a:extLst>
              <a:ext uri="{FF2B5EF4-FFF2-40B4-BE49-F238E27FC236}">
                <a16:creationId xmlns:a16="http://schemas.microsoft.com/office/drawing/2014/main" id="{AC58397E-0C8E-D7C6-5C69-74E74B812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4163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6" name="Line 90">
            <a:extLst>
              <a:ext uri="{FF2B5EF4-FFF2-40B4-BE49-F238E27FC236}">
                <a16:creationId xmlns:a16="http://schemas.microsoft.com/office/drawing/2014/main" id="{E49E461B-517D-1FFF-B7E7-BB9365664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3877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7" name="Line 91">
            <a:extLst>
              <a:ext uri="{FF2B5EF4-FFF2-40B4-BE49-F238E27FC236}">
                <a16:creationId xmlns:a16="http://schemas.microsoft.com/office/drawing/2014/main" id="{8B59E365-4FAB-C367-9AF8-483C2C230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2305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8" name="Line 92">
            <a:extLst>
              <a:ext uri="{FF2B5EF4-FFF2-40B4-BE49-F238E27FC236}">
                <a16:creationId xmlns:a16="http://schemas.microsoft.com/office/drawing/2014/main" id="{6DE7CA0B-87A9-988B-CE74-584667AE8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1305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89" name="Line 93">
            <a:extLst>
              <a:ext uri="{FF2B5EF4-FFF2-40B4-BE49-F238E27FC236}">
                <a16:creationId xmlns:a16="http://schemas.microsoft.com/office/drawing/2014/main" id="{5FE75059-9392-D25F-F3E2-1343DEF54E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0718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0" name="Line 94">
            <a:extLst>
              <a:ext uri="{FF2B5EF4-FFF2-40B4-BE49-F238E27FC236}">
                <a16:creationId xmlns:a16="http://schemas.microsoft.com/office/drawing/2014/main" id="{E13860B0-37FE-0595-4A51-C015F0F187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30146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1" name="Line 95">
            <a:extLst>
              <a:ext uri="{FF2B5EF4-FFF2-40B4-BE49-F238E27FC236}">
                <a16:creationId xmlns:a16="http://schemas.microsoft.com/office/drawing/2014/main" id="{F16A2852-4FA2-8305-8488-165113857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9718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2" name="Line 96">
            <a:extLst>
              <a:ext uri="{FF2B5EF4-FFF2-40B4-BE49-F238E27FC236}">
                <a16:creationId xmlns:a16="http://schemas.microsoft.com/office/drawing/2014/main" id="{A2A29D12-E959-409D-2AB3-DE97B733E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9432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3" name="Line 97">
            <a:extLst>
              <a:ext uri="{FF2B5EF4-FFF2-40B4-BE49-F238E27FC236}">
                <a16:creationId xmlns:a16="http://schemas.microsoft.com/office/drawing/2014/main" id="{4A5E4CEF-1C17-C0F2-95AF-5452EDD81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9146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4" name="Line 98">
            <a:extLst>
              <a:ext uri="{FF2B5EF4-FFF2-40B4-BE49-F238E27FC236}">
                <a16:creationId xmlns:a16="http://schemas.microsoft.com/office/drawing/2014/main" id="{F05231C0-F61B-51D2-D15C-F8E4DDE72C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8860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5" name="Line 99">
            <a:extLst>
              <a:ext uri="{FF2B5EF4-FFF2-40B4-BE49-F238E27FC236}">
                <a16:creationId xmlns:a16="http://schemas.microsoft.com/office/drawing/2014/main" id="{A974C65A-2E1C-E149-981B-E1EB401032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8575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6" name="Line 100">
            <a:extLst>
              <a:ext uri="{FF2B5EF4-FFF2-40B4-BE49-F238E27FC236}">
                <a16:creationId xmlns:a16="http://schemas.microsoft.com/office/drawing/2014/main" id="{96EF384B-CC9E-CA9B-2D77-FF98B71C3B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7003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7" name="Line 101">
            <a:extLst>
              <a:ext uri="{FF2B5EF4-FFF2-40B4-BE49-F238E27FC236}">
                <a16:creationId xmlns:a16="http://schemas.microsoft.com/office/drawing/2014/main" id="{DCF13EE3-44A5-955E-4678-9BD2B03E88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6003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8" name="Line 102">
            <a:extLst>
              <a:ext uri="{FF2B5EF4-FFF2-40B4-BE49-F238E27FC236}">
                <a16:creationId xmlns:a16="http://schemas.microsoft.com/office/drawing/2014/main" id="{AF9EC816-D1CD-CF6B-0587-8BC8DA1F1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5431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99" name="Line 103">
            <a:extLst>
              <a:ext uri="{FF2B5EF4-FFF2-40B4-BE49-F238E27FC236}">
                <a16:creationId xmlns:a16="http://schemas.microsoft.com/office/drawing/2014/main" id="{7BFD4050-67D7-4BD9-E013-42E0DAF6F0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4860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0" name="Line 104">
            <a:extLst>
              <a:ext uri="{FF2B5EF4-FFF2-40B4-BE49-F238E27FC236}">
                <a16:creationId xmlns:a16="http://schemas.microsoft.com/office/drawing/2014/main" id="{46CCB0F3-A81F-9FB7-6F05-DD43F9488F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4431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1" name="Line 105">
            <a:extLst>
              <a:ext uri="{FF2B5EF4-FFF2-40B4-BE49-F238E27FC236}">
                <a16:creationId xmlns:a16="http://schemas.microsoft.com/office/drawing/2014/main" id="{EB39B014-BFCB-F1E3-8DB8-19E825B59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4145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2" name="Line 106">
            <a:extLst>
              <a:ext uri="{FF2B5EF4-FFF2-40B4-BE49-F238E27FC236}">
                <a16:creationId xmlns:a16="http://schemas.microsoft.com/office/drawing/2014/main" id="{A29F2E4C-1DE2-556D-1332-B5CB04EACB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3860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3" name="Line 107">
            <a:extLst>
              <a:ext uri="{FF2B5EF4-FFF2-40B4-BE49-F238E27FC236}">
                <a16:creationId xmlns:a16="http://schemas.microsoft.com/office/drawing/2014/main" id="{09935DDC-FB49-B179-599E-690B42A64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3574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4" name="Line 108">
            <a:extLst>
              <a:ext uri="{FF2B5EF4-FFF2-40B4-BE49-F238E27FC236}">
                <a16:creationId xmlns:a16="http://schemas.microsoft.com/office/drawing/2014/main" id="{8174B17F-919E-9963-40FA-650CB801F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3288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5" name="Line 109">
            <a:extLst>
              <a:ext uri="{FF2B5EF4-FFF2-40B4-BE49-F238E27FC236}">
                <a16:creationId xmlns:a16="http://schemas.microsoft.com/office/drawing/2014/main" id="{043DBB4C-25AA-B954-12A2-88D0D0ED7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1717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6" name="Line 110">
            <a:extLst>
              <a:ext uri="{FF2B5EF4-FFF2-40B4-BE49-F238E27FC236}">
                <a16:creationId xmlns:a16="http://schemas.microsoft.com/office/drawing/2014/main" id="{109C96F9-08FC-D5C8-805B-5E56E4348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0716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7" name="Line 111">
            <a:extLst>
              <a:ext uri="{FF2B5EF4-FFF2-40B4-BE49-F238E27FC236}">
                <a16:creationId xmlns:a16="http://schemas.microsoft.com/office/drawing/2014/main" id="{8CDA5A1A-0CCC-7BB5-0D55-AFFECED29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20145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8" name="Line 112">
            <a:extLst>
              <a:ext uri="{FF2B5EF4-FFF2-40B4-BE49-F238E27FC236}">
                <a16:creationId xmlns:a16="http://schemas.microsoft.com/office/drawing/2014/main" id="{68095B33-8C30-7BA3-7DEA-2E45E2E16A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9573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09" name="Line 113">
            <a:extLst>
              <a:ext uri="{FF2B5EF4-FFF2-40B4-BE49-F238E27FC236}">
                <a16:creationId xmlns:a16="http://schemas.microsoft.com/office/drawing/2014/main" id="{4C13D2B6-A087-BF8C-E887-0E90E0EDC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9145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0" name="Line 114">
            <a:extLst>
              <a:ext uri="{FF2B5EF4-FFF2-40B4-BE49-F238E27FC236}">
                <a16:creationId xmlns:a16="http://schemas.microsoft.com/office/drawing/2014/main" id="{1BA15476-3D78-CF01-1641-914EB75E9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8859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1" name="Line 115">
            <a:extLst>
              <a:ext uri="{FF2B5EF4-FFF2-40B4-BE49-F238E27FC236}">
                <a16:creationId xmlns:a16="http://schemas.microsoft.com/office/drawing/2014/main" id="{4E58C3D8-7300-ED9E-AF90-76169C17A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85737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2" name="Line 116">
            <a:extLst>
              <a:ext uri="{FF2B5EF4-FFF2-40B4-BE49-F238E27FC236}">
                <a16:creationId xmlns:a16="http://schemas.microsoft.com/office/drawing/2014/main" id="{2EF836D4-1ABB-A2A2-78EB-3BEF7622C0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8288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3" name="Line 117">
            <a:extLst>
              <a:ext uri="{FF2B5EF4-FFF2-40B4-BE49-F238E27FC236}">
                <a16:creationId xmlns:a16="http://schemas.microsoft.com/office/drawing/2014/main" id="{8A1F0681-EFF3-9D79-7EE3-4E64B357B5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800225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4" name="Line 118">
            <a:extLst>
              <a:ext uri="{FF2B5EF4-FFF2-40B4-BE49-F238E27FC236}">
                <a16:creationId xmlns:a16="http://schemas.microsoft.com/office/drawing/2014/main" id="{29CD0BBC-E254-61DF-F120-BD40176AEF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6430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5" name="Line 119">
            <a:extLst>
              <a:ext uri="{FF2B5EF4-FFF2-40B4-BE49-F238E27FC236}">
                <a16:creationId xmlns:a16="http://schemas.microsoft.com/office/drawing/2014/main" id="{B8F4094F-FA40-EAFA-6C22-855E7DE78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5430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6" name="Line 120">
            <a:extLst>
              <a:ext uri="{FF2B5EF4-FFF2-40B4-BE49-F238E27FC236}">
                <a16:creationId xmlns:a16="http://schemas.microsoft.com/office/drawing/2014/main" id="{3BA8AE2B-E8A6-C654-7D83-ACAB25584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48590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7" name="Line 121">
            <a:extLst>
              <a:ext uri="{FF2B5EF4-FFF2-40B4-BE49-F238E27FC236}">
                <a16:creationId xmlns:a16="http://schemas.microsoft.com/office/drawing/2014/main" id="{952D9174-B855-7FA1-1B08-FE294EB13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428750"/>
            <a:ext cx="57150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8" name="Line 122">
            <a:extLst>
              <a:ext uri="{FF2B5EF4-FFF2-40B4-BE49-F238E27FC236}">
                <a16:creationId xmlns:a16="http://schemas.microsoft.com/office/drawing/2014/main" id="{788418A5-E052-3865-DA4A-9E563234D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3858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19" name="Line 123">
            <a:extLst>
              <a:ext uri="{FF2B5EF4-FFF2-40B4-BE49-F238E27FC236}">
                <a16:creationId xmlns:a16="http://schemas.microsoft.com/office/drawing/2014/main" id="{A595E1CF-EC6B-8DB1-E562-3BA3911026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35731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0" name="Line 124">
            <a:extLst>
              <a:ext uri="{FF2B5EF4-FFF2-40B4-BE49-F238E27FC236}">
                <a16:creationId xmlns:a16="http://schemas.microsoft.com/office/drawing/2014/main" id="{595B6C31-F7D2-0EF5-E500-612C8CD03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32873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1" name="Line 125">
            <a:extLst>
              <a:ext uri="{FF2B5EF4-FFF2-40B4-BE49-F238E27FC236}">
                <a16:creationId xmlns:a16="http://schemas.microsoft.com/office/drawing/2014/main" id="{079DD060-A8F4-8FCD-CC9E-08A6B0D6C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300163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2" name="Line 126">
            <a:extLst>
              <a:ext uri="{FF2B5EF4-FFF2-40B4-BE49-F238E27FC236}">
                <a16:creationId xmlns:a16="http://schemas.microsoft.com/office/drawing/2014/main" id="{7DC910AF-1C60-5942-14B5-D1C54F2FFA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1271588"/>
            <a:ext cx="5715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3" name="Line 127">
            <a:extLst>
              <a:ext uri="{FF2B5EF4-FFF2-40B4-BE49-F238E27FC236}">
                <a16:creationId xmlns:a16="http://schemas.microsoft.com/office/drawing/2014/main" id="{D1EB091B-C408-BC65-EBF9-1A53AA432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5988" y="4445000"/>
            <a:ext cx="71437" cy="158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4" name="Line 128">
            <a:extLst>
              <a:ext uri="{FF2B5EF4-FFF2-40B4-BE49-F238E27FC236}">
                <a16:creationId xmlns:a16="http://schemas.microsoft.com/office/drawing/2014/main" id="{B2B9196E-CC1B-FF56-067E-9761AA722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5988" y="3916363"/>
            <a:ext cx="71437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5" name="Line 129">
            <a:extLst>
              <a:ext uri="{FF2B5EF4-FFF2-40B4-BE49-F238E27FC236}">
                <a16:creationId xmlns:a16="http://schemas.microsoft.com/office/drawing/2014/main" id="{7822A2ED-37D1-F295-4B8E-CAF962DD2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5988" y="3387725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6" name="Line 130">
            <a:extLst>
              <a:ext uri="{FF2B5EF4-FFF2-40B4-BE49-F238E27FC236}">
                <a16:creationId xmlns:a16="http://schemas.microsoft.com/office/drawing/2014/main" id="{89BF283B-4506-2E0C-692C-47012099CF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5988" y="2857500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7" name="Line 131">
            <a:extLst>
              <a:ext uri="{FF2B5EF4-FFF2-40B4-BE49-F238E27FC236}">
                <a16:creationId xmlns:a16="http://schemas.microsoft.com/office/drawing/2014/main" id="{5D4B6FB6-CAB8-737B-DAA2-A46D74E9B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5988" y="2328863"/>
            <a:ext cx="71437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8" name="Line 132">
            <a:extLst>
              <a:ext uri="{FF2B5EF4-FFF2-40B4-BE49-F238E27FC236}">
                <a16:creationId xmlns:a16="http://schemas.microsoft.com/office/drawing/2014/main" id="{32038E44-C2F3-DB7C-A772-D29DEB5F7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5988" y="1800225"/>
            <a:ext cx="71437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29" name="Line 133">
            <a:extLst>
              <a:ext uri="{FF2B5EF4-FFF2-40B4-BE49-F238E27FC236}">
                <a16:creationId xmlns:a16="http://schemas.microsoft.com/office/drawing/2014/main" id="{90ACE915-7404-DE00-669F-E99A59394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5988" y="1271588"/>
            <a:ext cx="71437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0" name="Line 134">
            <a:extLst>
              <a:ext uri="{FF2B5EF4-FFF2-40B4-BE49-F238E27FC236}">
                <a16:creationId xmlns:a16="http://schemas.microsoft.com/office/drawing/2014/main" id="{589809AC-6B08-808E-D106-42F2267D8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7425" y="4445000"/>
            <a:ext cx="5218113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1" name="Line 135">
            <a:extLst>
              <a:ext uri="{FF2B5EF4-FFF2-40B4-BE49-F238E27FC236}">
                <a16:creationId xmlns:a16="http://schemas.microsoft.com/office/drawing/2014/main" id="{9A36914B-7067-E154-9A88-70B8BD0651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7425" y="4445000"/>
            <a:ext cx="1588" cy="7143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2" name="Line 136">
            <a:extLst>
              <a:ext uri="{FF2B5EF4-FFF2-40B4-BE49-F238E27FC236}">
                <a16:creationId xmlns:a16="http://schemas.microsoft.com/office/drawing/2014/main" id="{6A3232CA-38FF-05F5-8788-E0C570BFF5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00325" y="44450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3" name="Line 137">
            <a:extLst>
              <a:ext uri="{FF2B5EF4-FFF2-40B4-BE49-F238E27FC236}">
                <a16:creationId xmlns:a16="http://schemas.microsoft.com/office/drawing/2014/main" id="{F5701B9E-DE98-9F86-B0E6-EEAD6A7C67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9100" y="44450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4" name="Line 138">
            <a:extLst>
              <a:ext uri="{FF2B5EF4-FFF2-40B4-BE49-F238E27FC236}">
                <a16:creationId xmlns:a16="http://schemas.microsoft.com/office/drawing/2014/main" id="{CB2B37FF-16DD-B214-B81B-E6D842539F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02000" y="44450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5" name="Line 139">
            <a:extLst>
              <a:ext uri="{FF2B5EF4-FFF2-40B4-BE49-F238E27FC236}">
                <a16:creationId xmlns:a16="http://schemas.microsoft.com/office/drawing/2014/main" id="{37C1916E-D822-17BF-16F8-46A9637C29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4900" y="44450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6" name="Line 140">
            <a:extLst>
              <a:ext uri="{FF2B5EF4-FFF2-40B4-BE49-F238E27FC236}">
                <a16:creationId xmlns:a16="http://schemas.microsoft.com/office/drawing/2014/main" id="{8BB99C66-EAB7-6759-46F6-3DC9CB0D58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2088" y="44450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7" name="Line 141">
            <a:extLst>
              <a:ext uri="{FF2B5EF4-FFF2-40B4-BE49-F238E27FC236}">
                <a16:creationId xmlns:a16="http://schemas.microsoft.com/office/drawing/2014/main" id="{3C5C5C6A-AB0E-203A-0780-89B4AA133F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4988" y="44450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8" name="Line 142">
            <a:extLst>
              <a:ext uri="{FF2B5EF4-FFF2-40B4-BE49-F238E27FC236}">
                <a16:creationId xmlns:a16="http://schemas.microsoft.com/office/drawing/2014/main" id="{2A81B164-42D5-9258-DBE9-7639B079A8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7888" y="44450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39" name="Line 143">
            <a:extLst>
              <a:ext uri="{FF2B5EF4-FFF2-40B4-BE49-F238E27FC236}">
                <a16:creationId xmlns:a16="http://schemas.microsoft.com/office/drawing/2014/main" id="{50232963-67E6-70EE-BAF0-9A6603239D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5075" y="44450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40" name="Line 144">
            <a:extLst>
              <a:ext uri="{FF2B5EF4-FFF2-40B4-BE49-F238E27FC236}">
                <a16:creationId xmlns:a16="http://schemas.microsoft.com/office/drawing/2014/main" id="{21BE8038-681C-D21B-23D3-2B0CFDDAFA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7975" y="44450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41" name="Line 145">
            <a:extLst>
              <a:ext uri="{FF2B5EF4-FFF2-40B4-BE49-F238E27FC236}">
                <a16:creationId xmlns:a16="http://schemas.microsoft.com/office/drawing/2014/main" id="{2DBAF662-627A-BA48-F55E-422488A365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30875" y="44450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42" name="Line 146">
            <a:extLst>
              <a:ext uri="{FF2B5EF4-FFF2-40B4-BE49-F238E27FC236}">
                <a16:creationId xmlns:a16="http://schemas.microsoft.com/office/drawing/2014/main" id="{A17528B0-380E-8B82-7982-D7B7BCDB4D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88063" y="44450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43" name="Line 147">
            <a:extLst>
              <a:ext uri="{FF2B5EF4-FFF2-40B4-BE49-F238E27FC236}">
                <a16:creationId xmlns:a16="http://schemas.microsoft.com/office/drawing/2014/main" id="{7E726683-9CAC-BF56-E2B7-C31F408832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2550" y="44450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44" name="Line 148">
            <a:extLst>
              <a:ext uri="{FF2B5EF4-FFF2-40B4-BE49-F238E27FC236}">
                <a16:creationId xmlns:a16="http://schemas.microsoft.com/office/drawing/2014/main" id="{07876A9F-A2D3-57E8-943B-DFAD0E7EAF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5450" y="4445000"/>
            <a:ext cx="1588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45" name="Line 149">
            <a:extLst>
              <a:ext uri="{FF2B5EF4-FFF2-40B4-BE49-F238E27FC236}">
                <a16:creationId xmlns:a16="http://schemas.microsoft.com/office/drawing/2014/main" id="{39C91B85-2CC4-CED1-A0E1-923E9797EB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32638" y="44450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46" name="Line 150">
            <a:extLst>
              <a:ext uri="{FF2B5EF4-FFF2-40B4-BE49-F238E27FC236}">
                <a16:creationId xmlns:a16="http://schemas.microsoft.com/office/drawing/2014/main" id="{161EBAA1-12AA-0361-5BD0-D533A6DFD5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5538" y="4445000"/>
            <a:ext cx="1587" cy="714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447" name="Rectangle 151">
            <a:extLst>
              <a:ext uri="{FF2B5EF4-FFF2-40B4-BE49-F238E27FC236}">
                <a16:creationId xmlns:a16="http://schemas.microsoft.com/office/drawing/2014/main" id="{0139A4BC-0F82-39C3-7894-4C837DC2D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1571625"/>
            <a:ext cx="571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5KW 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48" name="Rectangle 152">
            <a:extLst>
              <a:ext uri="{FF2B5EF4-FFF2-40B4-BE49-F238E27FC236}">
                <a16:creationId xmlns:a16="http://schemas.microsoft.com/office/drawing/2014/main" id="{F3903C62-C1ED-F65B-B4BF-8FC94578C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463" y="1343025"/>
            <a:ext cx="698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18KW 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49" name="Rectangle 153">
            <a:extLst>
              <a:ext uri="{FF2B5EF4-FFF2-40B4-BE49-F238E27FC236}">
                <a16:creationId xmlns:a16="http://schemas.microsoft.com/office/drawing/2014/main" id="{0CED6386-AB4A-FCDC-BA12-9B0321BFC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3" y="1843088"/>
            <a:ext cx="762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1.5KW 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0" name="Rectangle 154">
            <a:extLst>
              <a:ext uri="{FF2B5EF4-FFF2-40B4-BE49-F238E27FC236}">
                <a16:creationId xmlns:a16="http://schemas.microsoft.com/office/drawing/2014/main" id="{BAC6CA7B-F2CA-0D82-12E4-0D5A30A7C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0" y="2157413"/>
            <a:ext cx="660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500W 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1" name="Rectangle 155">
            <a:extLst>
              <a:ext uri="{FF2B5EF4-FFF2-40B4-BE49-F238E27FC236}">
                <a16:creationId xmlns:a16="http://schemas.microsoft.com/office/drawing/2014/main" id="{AE6DAF42-A097-FB62-D574-534A6A173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275" y="38592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4004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2" name="Rectangle 156">
            <a:extLst>
              <a:ext uri="{FF2B5EF4-FFF2-40B4-BE49-F238E27FC236}">
                <a16:creationId xmlns:a16="http://schemas.microsoft.com/office/drawing/2014/main" id="{0922A321-282C-FB3B-60EB-AFF23ACC7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025" y="367347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8008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3" name="Rectangle 157">
            <a:extLst>
              <a:ext uri="{FF2B5EF4-FFF2-40B4-BE49-F238E27FC236}">
                <a16:creationId xmlns:a16="http://schemas.microsoft.com/office/drawing/2014/main" id="{68767F5B-00BE-C871-C6E3-FC86FE6E0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35163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4" name="Rectangle 158">
            <a:extLst>
              <a:ext uri="{FF2B5EF4-FFF2-40B4-BE49-F238E27FC236}">
                <a16:creationId xmlns:a16="http://schemas.microsoft.com/office/drawing/2014/main" id="{A33F96CB-0F67-39D2-3593-9B192A0E5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8" y="335915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8085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5" name="Rectangle 159">
            <a:extLst>
              <a:ext uri="{FF2B5EF4-FFF2-40B4-BE49-F238E27FC236}">
                <a16:creationId xmlns:a16="http://schemas.microsoft.com/office/drawing/2014/main" id="{E31CF243-92AD-F5E7-82DD-56941E307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25" y="31734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6" name="Rectangle 160">
            <a:extLst>
              <a:ext uri="{FF2B5EF4-FFF2-40B4-BE49-F238E27FC236}">
                <a16:creationId xmlns:a16="http://schemas.microsoft.com/office/drawing/2014/main" id="{2C191F36-609E-723A-5C21-40B339399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0" y="2986088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7" name="Rectangle 161">
            <a:extLst>
              <a:ext uri="{FF2B5EF4-FFF2-40B4-BE49-F238E27FC236}">
                <a16:creationId xmlns:a16="http://schemas.microsoft.com/office/drawing/2014/main" id="{7B32806F-5AB2-C396-7F2E-8309E3282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8" y="3273425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386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8" name="Rectangle 162">
            <a:extLst>
              <a:ext uri="{FF2B5EF4-FFF2-40B4-BE49-F238E27FC236}">
                <a16:creationId xmlns:a16="http://schemas.microsoft.com/office/drawing/2014/main" id="{F4B91FE6-568C-0428-11C7-7E601EA06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025" y="3057525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59" name="Rectangle 163">
            <a:extLst>
              <a:ext uri="{FF2B5EF4-FFF2-40B4-BE49-F238E27FC236}">
                <a16:creationId xmlns:a16="http://schemas.microsoft.com/office/drawing/2014/main" id="{D0594090-31DE-72DE-20EB-2B697D784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533650"/>
            <a:ext cx="16287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Pentium</a:t>
            </a:r>
            <a:r>
              <a:rPr lang="en-US" altLang="en-US" sz="1800" b="1" i="0">
                <a:solidFill>
                  <a:srgbClr val="000099"/>
                </a:solidFill>
                <a:cs typeface="Arial" panose="020B0604020202020204" pitchFamily="34" charset="0"/>
              </a:rPr>
              <a:t>®</a:t>
            </a:r>
            <a:r>
              <a:rPr lang="en-US" altLang="en-US" sz="1800" b="1" i="0">
                <a:solidFill>
                  <a:srgbClr val="000099"/>
                </a:solidFill>
              </a:rPr>
              <a:t> proc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0" name="Rectangle 164">
            <a:extLst>
              <a:ext uri="{FF2B5EF4-FFF2-40B4-BE49-F238E27FC236}">
                <a16:creationId xmlns:a16="http://schemas.microsoft.com/office/drawing/2014/main" id="{0C7FE9FD-A9A3-AA91-6B2F-B971A3661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363" y="4316413"/>
            <a:ext cx="317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0.1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1" name="Rectangle 165">
            <a:extLst>
              <a:ext uri="{FF2B5EF4-FFF2-40B4-BE49-F238E27FC236}">
                <a16:creationId xmlns:a16="http://schemas.microsoft.com/office/drawing/2014/main" id="{15DDB290-DC2A-B000-7F65-5182F8093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100" y="3787775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2" name="Rectangle 166">
            <a:extLst>
              <a:ext uri="{FF2B5EF4-FFF2-40B4-BE49-F238E27FC236}">
                <a16:creationId xmlns:a16="http://schemas.microsoft.com/office/drawing/2014/main" id="{F676E936-A20F-F715-F9B4-3E353DAA4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513" y="3259138"/>
            <a:ext cx="25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3" name="Rectangle 167">
            <a:extLst>
              <a:ext uri="{FF2B5EF4-FFF2-40B4-BE49-F238E27FC236}">
                <a16:creationId xmlns:a16="http://schemas.microsoft.com/office/drawing/2014/main" id="{CAE18E9B-64EF-3EA4-1E3E-EF8A5359E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2728913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4" name="Rectangle 168">
            <a:extLst>
              <a:ext uri="{FF2B5EF4-FFF2-40B4-BE49-F238E27FC236}">
                <a16:creationId xmlns:a16="http://schemas.microsoft.com/office/drawing/2014/main" id="{BD9FC190-08D8-9629-5E6A-8824BDAFB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220027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5" name="Rectangle 169">
            <a:extLst>
              <a:ext uri="{FF2B5EF4-FFF2-40B4-BE49-F238E27FC236}">
                <a16:creationId xmlns:a16="http://schemas.microsoft.com/office/drawing/2014/main" id="{7EF19343-8FE8-9EA2-C0E3-5A58E259C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1671638"/>
            <a:ext cx="635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6" name="Rectangle 170">
            <a:extLst>
              <a:ext uri="{FF2B5EF4-FFF2-40B4-BE49-F238E27FC236}">
                <a16:creationId xmlns:a16="http://schemas.microsoft.com/office/drawing/2014/main" id="{185CAA93-77B4-9A01-5B92-7DA0E8F33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3" y="1143000"/>
            <a:ext cx="762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7" name="Rectangle 171">
            <a:extLst>
              <a:ext uri="{FF2B5EF4-FFF2-40B4-BE49-F238E27FC236}">
                <a16:creationId xmlns:a16="http://schemas.microsoft.com/office/drawing/2014/main" id="{3F7DB978-B93F-B3BB-2C6C-DA274E21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46593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8" name="Rectangle 172">
            <a:extLst>
              <a:ext uri="{FF2B5EF4-FFF2-40B4-BE49-F238E27FC236}">
                <a16:creationId xmlns:a16="http://schemas.microsoft.com/office/drawing/2014/main" id="{33B2FFD9-F146-CA0A-11AA-3F5E883F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75" y="46593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1974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69" name="Rectangle 173">
            <a:extLst>
              <a:ext uri="{FF2B5EF4-FFF2-40B4-BE49-F238E27FC236}">
                <a16:creationId xmlns:a16="http://schemas.microsoft.com/office/drawing/2014/main" id="{0EC5C5AA-B7A7-2CF5-491F-94007608F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463" y="46593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1978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70" name="Rectangle 174">
            <a:extLst>
              <a:ext uri="{FF2B5EF4-FFF2-40B4-BE49-F238E27FC236}">
                <a16:creationId xmlns:a16="http://schemas.microsoft.com/office/drawing/2014/main" id="{FE4CC7A9-D374-968E-61E1-9756223EA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9263" y="46593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1985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71" name="Rectangle 175">
            <a:extLst>
              <a:ext uri="{FF2B5EF4-FFF2-40B4-BE49-F238E27FC236}">
                <a16:creationId xmlns:a16="http://schemas.microsoft.com/office/drawing/2014/main" id="{7F3B6AE0-80DD-969B-101F-E66C75AC7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46593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1992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72" name="Rectangle 176">
            <a:extLst>
              <a:ext uri="{FF2B5EF4-FFF2-40B4-BE49-F238E27FC236}">
                <a16:creationId xmlns:a16="http://schemas.microsoft.com/office/drawing/2014/main" id="{FA8600DD-2E20-789E-2835-105A252F4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438" y="46593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73" name="Rectangle 177">
            <a:extLst>
              <a:ext uri="{FF2B5EF4-FFF2-40B4-BE49-F238E27FC236}">
                <a16:creationId xmlns:a16="http://schemas.microsoft.com/office/drawing/2014/main" id="{6F26926F-3A03-620C-4907-CB00F2291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825" y="46593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2004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74" name="Rectangle 178">
            <a:extLst>
              <a:ext uri="{FF2B5EF4-FFF2-40B4-BE49-F238E27FC236}">
                <a16:creationId xmlns:a16="http://schemas.microsoft.com/office/drawing/2014/main" id="{7902C226-E924-1077-10BF-E4AEB1B24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913" y="46593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2008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75" name="Rectangle 179">
            <a:extLst>
              <a:ext uri="{FF2B5EF4-FFF2-40B4-BE49-F238E27FC236}">
                <a16:creationId xmlns:a16="http://schemas.microsoft.com/office/drawing/2014/main" id="{0965ACD1-02F3-7CBD-0FB5-333C0F7B5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450" y="4945063"/>
            <a:ext cx="495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Year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76" name="Rectangle 180">
            <a:extLst>
              <a:ext uri="{FF2B5EF4-FFF2-40B4-BE49-F238E27FC236}">
                <a16:creationId xmlns:a16="http://schemas.microsoft.com/office/drawing/2014/main" id="{713743A3-8F01-8334-EDAB-F52D2530875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2444" y="2685256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Power (Watts)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3477" name="Line 181">
            <a:extLst>
              <a:ext uri="{FF2B5EF4-FFF2-40B4-BE49-F238E27FC236}">
                <a16:creationId xmlns:a16="http://schemas.microsoft.com/office/drawing/2014/main" id="{BA756083-0E22-1594-3066-53EDB9CA79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2200" y="2609850"/>
            <a:ext cx="5029200" cy="1752600"/>
          </a:xfrm>
          <a:prstGeom prst="line">
            <a:avLst/>
          </a:prstGeom>
          <a:noFill/>
          <a:ln w="28575">
            <a:solidFill>
              <a:srgbClr val="FC0128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478" name="Rectangle 182">
            <a:extLst>
              <a:ext uri="{FF2B5EF4-FFF2-40B4-BE49-F238E27FC236}">
                <a16:creationId xmlns:a16="http://schemas.microsoft.com/office/drawing/2014/main" id="{D4621BB7-A2C7-B210-719F-06C8A3270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276850"/>
            <a:ext cx="6096000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/>
            <a:r>
              <a:rPr lang="en-US" altLang="en-US" sz="2000" b="1" i="0">
                <a:solidFill>
                  <a:srgbClr val="000099"/>
                </a:solidFill>
              </a:rPr>
              <a:t>Power delivery and dissipation will be prohibitive</a:t>
            </a:r>
          </a:p>
        </p:txBody>
      </p:sp>
      <p:sp>
        <p:nvSpPr>
          <p:cNvPr id="183480" name="Text Box 184">
            <a:extLst>
              <a:ext uri="{FF2B5EF4-FFF2-40B4-BE49-F238E27FC236}">
                <a16:creationId xmlns:a16="http://schemas.microsoft.com/office/drawing/2014/main" id="{FDB701EE-7593-7565-A2F2-76BECB0E5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49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Courtesy, Intel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B089FFB-ECCC-35F6-953B-77E2F02D7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63A71-AA61-7D44-A40E-9AF166DD3F62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A90AF031-6976-3407-F97F-82840A5884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this book all about?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6EB4ECF7-F130-0099-44A6-4696D36925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/>
              <a:t>Introduction to digital integrated circuits.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CMOS devices and manufacturing technology. CMOS inverters and gates. Propagation delay, noise margins, and power dissipation. Sequential circuits. Arithmetic, interconnect, and memories. Programmable logic arrays. Design methodologies.</a:t>
            </a:r>
          </a:p>
          <a:p>
            <a:pPr>
              <a:lnSpc>
                <a:spcPct val="90000"/>
              </a:lnSpc>
            </a:pPr>
            <a:r>
              <a:rPr lang="en-US" altLang="en-US" sz="2800" b="1"/>
              <a:t>What will you learn?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Understanding, designing, and optimizing digital circuits with respect to different quality metrics: cost, speed, power dissipation, and reliability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EEF6E8B-48EB-2B32-D806-6CD5B1E7D8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77C20-223E-F443-A877-C72C9FB7779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84322" name="Rectangle 2">
            <a:extLst>
              <a:ext uri="{FF2B5EF4-FFF2-40B4-BE49-F238E27FC236}">
                <a16:creationId xmlns:a16="http://schemas.microsoft.com/office/drawing/2014/main" id="{F0CF7F0E-70BF-2B7F-6FD8-F9DCC4406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altLang="en-US"/>
              <a:t>Power density</a:t>
            </a:r>
          </a:p>
        </p:txBody>
      </p:sp>
      <p:sp>
        <p:nvSpPr>
          <p:cNvPr id="184323" name="Line 3">
            <a:extLst>
              <a:ext uri="{FF2B5EF4-FFF2-40B4-BE49-F238E27FC236}">
                <a16:creationId xmlns:a16="http://schemas.microsoft.com/office/drawing/2014/main" id="{F1D3DA6F-9066-4383-ABB0-3D3409E408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9475" y="2000250"/>
            <a:ext cx="1143000" cy="14478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24" name="Freeform 4">
            <a:extLst>
              <a:ext uri="{FF2B5EF4-FFF2-40B4-BE49-F238E27FC236}">
                <a16:creationId xmlns:a16="http://schemas.microsoft.com/office/drawing/2014/main" id="{44BC29AB-297A-30E8-5B96-ED6459B377E4}"/>
              </a:ext>
            </a:extLst>
          </p:cNvPr>
          <p:cNvSpPr>
            <a:spLocks/>
          </p:cNvSpPr>
          <p:nvPr/>
        </p:nvSpPr>
        <p:spPr bwMode="auto">
          <a:xfrm>
            <a:off x="6122988" y="2994025"/>
            <a:ext cx="201612" cy="200025"/>
          </a:xfrm>
          <a:custGeom>
            <a:avLst/>
            <a:gdLst>
              <a:gd name="T0" fmla="*/ 63 w 127"/>
              <a:gd name="T1" fmla="*/ 0 h 126"/>
              <a:gd name="T2" fmla="*/ 127 w 127"/>
              <a:gd name="T3" fmla="*/ 63 h 126"/>
              <a:gd name="T4" fmla="*/ 63 w 127"/>
              <a:gd name="T5" fmla="*/ 126 h 126"/>
              <a:gd name="T6" fmla="*/ 0 w 127"/>
              <a:gd name="T7" fmla="*/ 63 h 126"/>
              <a:gd name="T8" fmla="*/ 63 w 127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126">
                <a:moveTo>
                  <a:pt x="63" y="0"/>
                </a:moveTo>
                <a:lnTo>
                  <a:pt x="127" y="63"/>
                </a:lnTo>
                <a:lnTo>
                  <a:pt x="63" y="126"/>
                </a:lnTo>
                <a:lnTo>
                  <a:pt x="0" y="63"/>
                </a:lnTo>
                <a:lnTo>
                  <a:pt x="63" y="0"/>
                </a:lnTo>
                <a:close/>
              </a:path>
            </a:pathLst>
          </a:custGeom>
          <a:solidFill>
            <a:srgbClr val="FF3300"/>
          </a:solidFill>
          <a:ln w="14288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25" name="Freeform 5">
            <a:extLst>
              <a:ext uri="{FF2B5EF4-FFF2-40B4-BE49-F238E27FC236}">
                <a16:creationId xmlns:a16="http://schemas.microsoft.com/office/drawing/2014/main" id="{D6B7D510-F102-CAA4-A9EB-5E886D253E30}"/>
              </a:ext>
            </a:extLst>
          </p:cNvPr>
          <p:cNvSpPr>
            <a:spLocks/>
          </p:cNvSpPr>
          <p:nvPr/>
        </p:nvSpPr>
        <p:spPr bwMode="auto">
          <a:xfrm>
            <a:off x="6381750" y="2708275"/>
            <a:ext cx="200025" cy="200025"/>
          </a:xfrm>
          <a:custGeom>
            <a:avLst/>
            <a:gdLst>
              <a:gd name="T0" fmla="*/ 63 w 126"/>
              <a:gd name="T1" fmla="*/ 0 h 126"/>
              <a:gd name="T2" fmla="*/ 126 w 126"/>
              <a:gd name="T3" fmla="*/ 63 h 126"/>
              <a:gd name="T4" fmla="*/ 63 w 126"/>
              <a:gd name="T5" fmla="*/ 126 h 126"/>
              <a:gd name="T6" fmla="*/ 0 w 126"/>
              <a:gd name="T7" fmla="*/ 63 h 126"/>
              <a:gd name="T8" fmla="*/ 63 w 126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126">
                <a:moveTo>
                  <a:pt x="63" y="0"/>
                </a:moveTo>
                <a:lnTo>
                  <a:pt x="126" y="63"/>
                </a:lnTo>
                <a:lnTo>
                  <a:pt x="63" y="126"/>
                </a:lnTo>
                <a:lnTo>
                  <a:pt x="0" y="63"/>
                </a:lnTo>
                <a:lnTo>
                  <a:pt x="63" y="0"/>
                </a:lnTo>
                <a:close/>
              </a:path>
            </a:pathLst>
          </a:custGeom>
          <a:solidFill>
            <a:srgbClr val="FF3300"/>
          </a:solidFill>
          <a:ln w="14288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26" name="Freeform 6">
            <a:extLst>
              <a:ext uri="{FF2B5EF4-FFF2-40B4-BE49-F238E27FC236}">
                <a16:creationId xmlns:a16="http://schemas.microsoft.com/office/drawing/2014/main" id="{030402DB-A8E1-2759-AA64-A92872F85948}"/>
              </a:ext>
            </a:extLst>
          </p:cNvPr>
          <p:cNvSpPr>
            <a:spLocks/>
          </p:cNvSpPr>
          <p:nvPr/>
        </p:nvSpPr>
        <p:spPr bwMode="auto">
          <a:xfrm>
            <a:off x="6624638" y="2392363"/>
            <a:ext cx="200025" cy="200025"/>
          </a:xfrm>
          <a:custGeom>
            <a:avLst/>
            <a:gdLst>
              <a:gd name="T0" fmla="*/ 63 w 126"/>
              <a:gd name="T1" fmla="*/ 0 h 126"/>
              <a:gd name="T2" fmla="*/ 126 w 126"/>
              <a:gd name="T3" fmla="*/ 63 h 126"/>
              <a:gd name="T4" fmla="*/ 63 w 126"/>
              <a:gd name="T5" fmla="*/ 126 h 126"/>
              <a:gd name="T6" fmla="*/ 0 w 126"/>
              <a:gd name="T7" fmla="*/ 63 h 126"/>
              <a:gd name="T8" fmla="*/ 63 w 126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126">
                <a:moveTo>
                  <a:pt x="63" y="0"/>
                </a:moveTo>
                <a:lnTo>
                  <a:pt x="126" y="63"/>
                </a:lnTo>
                <a:lnTo>
                  <a:pt x="63" y="126"/>
                </a:lnTo>
                <a:lnTo>
                  <a:pt x="0" y="63"/>
                </a:lnTo>
                <a:lnTo>
                  <a:pt x="63" y="0"/>
                </a:lnTo>
                <a:close/>
              </a:path>
            </a:pathLst>
          </a:custGeom>
          <a:solidFill>
            <a:srgbClr val="FF3300"/>
          </a:solidFill>
          <a:ln w="14288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27" name="Freeform 7">
            <a:extLst>
              <a:ext uri="{FF2B5EF4-FFF2-40B4-BE49-F238E27FC236}">
                <a16:creationId xmlns:a16="http://schemas.microsoft.com/office/drawing/2014/main" id="{8226E5C8-36C5-3802-F031-E924F7CCA057}"/>
              </a:ext>
            </a:extLst>
          </p:cNvPr>
          <p:cNvSpPr>
            <a:spLocks/>
          </p:cNvSpPr>
          <p:nvPr/>
        </p:nvSpPr>
        <p:spPr bwMode="auto">
          <a:xfrm>
            <a:off x="6881813" y="2035175"/>
            <a:ext cx="200025" cy="200025"/>
          </a:xfrm>
          <a:custGeom>
            <a:avLst/>
            <a:gdLst>
              <a:gd name="T0" fmla="*/ 63 w 126"/>
              <a:gd name="T1" fmla="*/ 0 h 126"/>
              <a:gd name="T2" fmla="*/ 126 w 126"/>
              <a:gd name="T3" fmla="*/ 63 h 126"/>
              <a:gd name="T4" fmla="*/ 63 w 126"/>
              <a:gd name="T5" fmla="*/ 126 h 126"/>
              <a:gd name="T6" fmla="*/ 0 w 126"/>
              <a:gd name="T7" fmla="*/ 63 h 126"/>
              <a:gd name="T8" fmla="*/ 63 w 126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126">
                <a:moveTo>
                  <a:pt x="63" y="0"/>
                </a:moveTo>
                <a:lnTo>
                  <a:pt x="126" y="63"/>
                </a:lnTo>
                <a:lnTo>
                  <a:pt x="63" y="126"/>
                </a:lnTo>
                <a:lnTo>
                  <a:pt x="0" y="63"/>
                </a:lnTo>
                <a:lnTo>
                  <a:pt x="63" y="0"/>
                </a:lnTo>
                <a:close/>
              </a:path>
            </a:pathLst>
          </a:custGeom>
          <a:solidFill>
            <a:srgbClr val="FF3300"/>
          </a:solidFill>
          <a:ln w="14288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28" name="Rectangle 8">
            <a:extLst>
              <a:ext uri="{FF2B5EF4-FFF2-40B4-BE49-F238E27FC236}">
                <a16:creationId xmlns:a16="http://schemas.microsoft.com/office/drawing/2014/main" id="{70443DB6-846A-CB5A-AB54-F53C9B55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300" y="1347788"/>
            <a:ext cx="50927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29" name="Line 9">
            <a:extLst>
              <a:ext uri="{FF2B5EF4-FFF2-40B4-BE49-F238E27FC236}">
                <a16:creationId xmlns:a16="http://schemas.microsoft.com/office/drawing/2014/main" id="{5BF337F5-C872-FA62-AEDF-3AC0BB457E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3736975"/>
            <a:ext cx="5092700" cy="1588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0" name="Line 10">
            <a:extLst>
              <a:ext uri="{FF2B5EF4-FFF2-40B4-BE49-F238E27FC236}">
                <a16:creationId xmlns:a16="http://schemas.microsoft.com/office/drawing/2014/main" id="{841741B3-B752-D484-5507-FB2667F5D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2951163"/>
            <a:ext cx="5092700" cy="1587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1" name="Line 11">
            <a:extLst>
              <a:ext uri="{FF2B5EF4-FFF2-40B4-BE49-F238E27FC236}">
                <a16:creationId xmlns:a16="http://schemas.microsoft.com/office/drawing/2014/main" id="{0B6E0A73-163D-5D41-3370-7A1FC213A2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2149475"/>
            <a:ext cx="5092700" cy="1588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2" name="Line 12">
            <a:extLst>
              <a:ext uri="{FF2B5EF4-FFF2-40B4-BE49-F238E27FC236}">
                <a16:creationId xmlns:a16="http://schemas.microsoft.com/office/drawing/2014/main" id="{6F644B58-588D-05DA-C5E8-93EF4B8677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1347788"/>
            <a:ext cx="5092700" cy="1587"/>
          </a:xfrm>
          <a:prstGeom prst="line">
            <a:avLst/>
          </a:prstGeom>
          <a:noFill/>
          <a:ln w="0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3" name="Rectangle 13">
            <a:extLst>
              <a:ext uri="{FF2B5EF4-FFF2-40B4-BE49-F238E27FC236}">
                <a16:creationId xmlns:a16="http://schemas.microsoft.com/office/drawing/2014/main" id="{F0557B28-4E55-F49E-8606-331528CFC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300" y="1347788"/>
            <a:ext cx="5092700" cy="3190875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4" name="Line 14">
            <a:extLst>
              <a:ext uri="{FF2B5EF4-FFF2-40B4-BE49-F238E27FC236}">
                <a16:creationId xmlns:a16="http://schemas.microsoft.com/office/drawing/2014/main" id="{61FD65E0-5702-0689-C6A1-3684BCE7A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1347788"/>
            <a:ext cx="1588" cy="3190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5" name="Line 15">
            <a:extLst>
              <a:ext uri="{FF2B5EF4-FFF2-40B4-BE49-F238E27FC236}">
                <a16:creationId xmlns:a16="http://schemas.microsoft.com/office/drawing/2014/main" id="{67D02757-F84E-C94A-2AC2-B650D9062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4538663"/>
            <a:ext cx="71438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6" name="Line 16">
            <a:extLst>
              <a:ext uri="{FF2B5EF4-FFF2-40B4-BE49-F238E27FC236}">
                <a16:creationId xmlns:a16="http://schemas.microsoft.com/office/drawing/2014/main" id="{6C8B8ACF-9F43-25D0-2E7C-068B194CF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3736975"/>
            <a:ext cx="71438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7" name="Line 17">
            <a:extLst>
              <a:ext uri="{FF2B5EF4-FFF2-40B4-BE49-F238E27FC236}">
                <a16:creationId xmlns:a16="http://schemas.microsoft.com/office/drawing/2014/main" id="{2221B606-ED80-FB6A-E9BA-6E589C16B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2951163"/>
            <a:ext cx="71438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8" name="Line 18">
            <a:extLst>
              <a:ext uri="{FF2B5EF4-FFF2-40B4-BE49-F238E27FC236}">
                <a16:creationId xmlns:a16="http://schemas.microsoft.com/office/drawing/2014/main" id="{32991404-7912-E5C5-84A5-ADE17BC89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2149475"/>
            <a:ext cx="71438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39" name="Line 19">
            <a:extLst>
              <a:ext uri="{FF2B5EF4-FFF2-40B4-BE49-F238E27FC236}">
                <a16:creationId xmlns:a16="http://schemas.microsoft.com/office/drawing/2014/main" id="{CAC4C7E1-4E36-6F48-EEB0-F998B1C0F4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1347788"/>
            <a:ext cx="71438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0" name="Line 20">
            <a:extLst>
              <a:ext uri="{FF2B5EF4-FFF2-40B4-BE49-F238E27FC236}">
                <a16:creationId xmlns:a16="http://schemas.microsoft.com/office/drawing/2014/main" id="{7A6D178F-D049-B8D8-ED63-A8BC1D4943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4538663"/>
            <a:ext cx="5092700" cy="158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1" name="Line 21">
            <a:extLst>
              <a:ext uri="{FF2B5EF4-FFF2-40B4-BE49-F238E27FC236}">
                <a16:creationId xmlns:a16="http://schemas.microsoft.com/office/drawing/2014/main" id="{7BDC679D-CCBA-5EA6-B79F-5A75B33058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630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2" name="Line 22">
            <a:extLst>
              <a:ext uri="{FF2B5EF4-FFF2-40B4-BE49-F238E27FC236}">
                <a16:creationId xmlns:a16="http://schemas.microsoft.com/office/drawing/2014/main" id="{F5D014F4-3A58-CFFB-DBD2-6B5EC58708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3475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3" name="Line 23">
            <a:extLst>
              <a:ext uri="{FF2B5EF4-FFF2-40B4-BE49-F238E27FC236}">
                <a16:creationId xmlns:a16="http://schemas.microsoft.com/office/drawing/2014/main" id="{42A5D096-3473-4A0E-3A93-6286DB8651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065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4" name="Line 24">
            <a:extLst>
              <a:ext uri="{FF2B5EF4-FFF2-40B4-BE49-F238E27FC236}">
                <a16:creationId xmlns:a16="http://schemas.microsoft.com/office/drawing/2014/main" id="{2B5B0949-F68D-A547-5AC4-BD097E0C65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5125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5" name="Line 25">
            <a:extLst>
              <a:ext uri="{FF2B5EF4-FFF2-40B4-BE49-F238E27FC236}">
                <a16:creationId xmlns:a16="http://schemas.microsoft.com/office/drawing/2014/main" id="{02F1F45F-D892-68F6-A171-FA5D530E2D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6" name="Line 26">
            <a:extLst>
              <a:ext uri="{FF2B5EF4-FFF2-40B4-BE49-F238E27FC236}">
                <a16:creationId xmlns:a16="http://schemas.microsoft.com/office/drawing/2014/main" id="{457A5042-B784-2759-FAB1-4F3A1C0890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475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7" name="Line 27">
            <a:extLst>
              <a:ext uri="{FF2B5EF4-FFF2-40B4-BE49-F238E27FC236}">
                <a16:creationId xmlns:a16="http://schemas.microsoft.com/office/drawing/2014/main" id="{4DA782B7-C315-B3A3-7594-0246A17D2F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665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8" name="Line 28">
            <a:extLst>
              <a:ext uri="{FF2B5EF4-FFF2-40B4-BE49-F238E27FC236}">
                <a16:creationId xmlns:a16="http://schemas.microsoft.com/office/drawing/2014/main" id="{CA6455F7-DC8B-BE66-545A-39B5E15C0C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35413" y="4481513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49" name="Line 29">
            <a:extLst>
              <a:ext uri="{FF2B5EF4-FFF2-40B4-BE49-F238E27FC236}">
                <a16:creationId xmlns:a16="http://schemas.microsoft.com/office/drawing/2014/main" id="{96E98177-5B5C-A9AA-EF5D-288983F0F0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830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0" name="Line 30">
            <a:extLst>
              <a:ext uri="{FF2B5EF4-FFF2-40B4-BE49-F238E27FC236}">
                <a16:creationId xmlns:a16="http://schemas.microsoft.com/office/drawing/2014/main" id="{4AB8B308-9AE2-34A5-F1D6-9B54A91EE9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35475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1" name="Line 31">
            <a:extLst>
              <a:ext uri="{FF2B5EF4-FFF2-40B4-BE49-F238E27FC236}">
                <a16:creationId xmlns:a16="http://schemas.microsoft.com/office/drawing/2014/main" id="{224493AD-36FE-5DF6-9DAE-D5A2A30854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265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2" name="Line 32">
            <a:extLst>
              <a:ext uri="{FF2B5EF4-FFF2-40B4-BE49-F238E27FC236}">
                <a16:creationId xmlns:a16="http://schemas.microsoft.com/office/drawing/2014/main" id="{F08413A3-4FB1-7DCE-C03B-A63EBE12B2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9825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3" name="Line 33">
            <a:extLst>
              <a:ext uri="{FF2B5EF4-FFF2-40B4-BE49-F238E27FC236}">
                <a16:creationId xmlns:a16="http://schemas.microsoft.com/office/drawing/2014/main" id="{CA642EF0-F871-4EE5-BAF0-AED45B4E24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08588" y="4481513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4" name="Line 34">
            <a:extLst>
              <a:ext uri="{FF2B5EF4-FFF2-40B4-BE49-F238E27FC236}">
                <a16:creationId xmlns:a16="http://schemas.microsoft.com/office/drawing/2014/main" id="{E3857388-DB98-D9AF-8432-0BF6E76447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51475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5" name="Line 35">
            <a:extLst>
              <a:ext uri="{FF2B5EF4-FFF2-40B4-BE49-F238E27FC236}">
                <a16:creationId xmlns:a16="http://schemas.microsoft.com/office/drawing/2014/main" id="{F510439C-A198-07E6-D8FC-C2CDCFF28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865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6" name="Line 36">
            <a:extLst>
              <a:ext uri="{FF2B5EF4-FFF2-40B4-BE49-F238E27FC236}">
                <a16:creationId xmlns:a16="http://schemas.microsoft.com/office/drawing/2014/main" id="{E232BC38-F7C3-2A88-6A77-AE16D2416A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5825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7" name="Line 37">
            <a:extLst>
              <a:ext uri="{FF2B5EF4-FFF2-40B4-BE49-F238E27FC236}">
                <a16:creationId xmlns:a16="http://schemas.microsoft.com/office/drawing/2014/main" id="{1A71EB2D-3E0E-95CD-7FAD-B0904ECBD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300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8" name="Line 38">
            <a:extLst>
              <a:ext uri="{FF2B5EF4-FFF2-40B4-BE49-F238E27FC236}">
                <a16:creationId xmlns:a16="http://schemas.microsoft.com/office/drawing/2014/main" id="{1B1A757D-FBCE-5A4C-4893-1FEBD9DA2D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1763" y="4481513"/>
            <a:ext cx="1587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59" name="Line 39">
            <a:extLst>
              <a:ext uri="{FF2B5EF4-FFF2-40B4-BE49-F238E27FC236}">
                <a16:creationId xmlns:a16="http://schemas.microsoft.com/office/drawing/2014/main" id="{F1A89BFF-DAA5-2D69-3D23-A0D162622E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2465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0" name="Line 40">
            <a:extLst>
              <a:ext uri="{FF2B5EF4-FFF2-40B4-BE49-F238E27FC236}">
                <a16:creationId xmlns:a16="http://schemas.microsoft.com/office/drawing/2014/main" id="{4C3DCEC4-8047-7A79-4323-A15E8ED862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81825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1" name="Line 41">
            <a:extLst>
              <a:ext uri="{FF2B5EF4-FFF2-40B4-BE49-F238E27FC236}">
                <a16:creationId xmlns:a16="http://schemas.microsoft.com/office/drawing/2014/main" id="{7B1EA187-6755-38B1-CF21-F06DFE43C7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9000" y="4481513"/>
            <a:ext cx="1588" cy="571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2" name="Line 42">
            <a:extLst>
              <a:ext uri="{FF2B5EF4-FFF2-40B4-BE49-F238E27FC236}">
                <a16:creationId xmlns:a16="http://schemas.microsoft.com/office/drawing/2014/main" id="{7E299094-95B1-F2C9-7787-DD1267C1E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6300" y="4467225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3" name="Line 43">
            <a:extLst>
              <a:ext uri="{FF2B5EF4-FFF2-40B4-BE49-F238E27FC236}">
                <a16:creationId xmlns:a16="http://schemas.microsoft.com/office/drawing/2014/main" id="{781D4FA7-0C9C-AF6E-EDCD-FD97740E89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475" y="4467225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4" name="Line 44">
            <a:extLst>
              <a:ext uri="{FF2B5EF4-FFF2-40B4-BE49-F238E27FC236}">
                <a16:creationId xmlns:a16="http://schemas.microsoft.com/office/drawing/2014/main" id="{F80867FB-9257-1F86-0709-DDB8B28F18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2650" y="4467225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5" name="Line 45">
            <a:extLst>
              <a:ext uri="{FF2B5EF4-FFF2-40B4-BE49-F238E27FC236}">
                <a16:creationId xmlns:a16="http://schemas.microsoft.com/office/drawing/2014/main" id="{9C9A38F4-1757-A59D-AAFB-7C26D8B672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5825" y="4467225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6" name="Line 46">
            <a:extLst>
              <a:ext uri="{FF2B5EF4-FFF2-40B4-BE49-F238E27FC236}">
                <a16:creationId xmlns:a16="http://schemas.microsoft.com/office/drawing/2014/main" id="{4332A0D1-CDAF-3E09-4140-BD31DA54D7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9000" y="4467225"/>
            <a:ext cx="1588" cy="1428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7" name="Freeform 47">
            <a:extLst>
              <a:ext uri="{FF2B5EF4-FFF2-40B4-BE49-F238E27FC236}">
                <a16:creationId xmlns:a16="http://schemas.microsoft.com/office/drawing/2014/main" id="{2C9AE755-EF64-0A17-CD75-86F247A891CE}"/>
              </a:ext>
            </a:extLst>
          </p:cNvPr>
          <p:cNvSpPr>
            <a:spLocks/>
          </p:cNvSpPr>
          <p:nvPr/>
        </p:nvSpPr>
        <p:spPr bwMode="auto">
          <a:xfrm>
            <a:off x="2232025" y="419576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68" name="Freeform 48">
            <a:extLst>
              <a:ext uri="{FF2B5EF4-FFF2-40B4-BE49-F238E27FC236}">
                <a16:creationId xmlns:a16="http://schemas.microsoft.com/office/drawing/2014/main" id="{CF3369D4-3060-A5C9-2E8A-989248E46B06}"/>
              </a:ext>
            </a:extLst>
          </p:cNvPr>
          <p:cNvSpPr>
            <a:spLocks/>
          </p:cNvSpPr>
          <p:nvPr/>
        </p:nvSpPr>
        <p:spPr bwMode="auto">
          <a:xfrm>
            <a:off x="2360613" y="41814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69" name="Freeform 49">
            <a:extLst>
              <a:ext uri="{FF2B5EF4-FFF2-40B4-BE49-F238E27FC236}">
                <a16:creationId xmlns:a16="http://schemas.microsoft.com/office/drawing/2014/main" id="{509D0CC4-D16C-6E7F-73D4-1B418643E924}"/>
              </a:ext>
            </a:extLst>
          </p:cNvPr>
          <p:cNvSpPr>
            <a:spLocks/>
          </p:cNvSpPr>
          <p:nvPr/>
        </p:nvSpPr>
        <p:spPr bwMode="auto">
          <a:xfrm>
            <a:off x="2617788" y="4181475"/>
            <a:ext cx="144462" cy="142875"/>
          </a:xfrm>
          <a:custGeom>
            <a:avLst/>
            <a:gdLst>
              <a:gd name="T0" fmla="*/ 45 w 91"/>
              <a:gd name="T1" fmla="*/ 0 h 90"/>
              <a:gd name="T2" fmla="*/ 91 w 91"/>
              <a:gd name="T3" fmla="*/ 45 h 90"/>
              <a:gd name="T4" fmla="*/ 45 w 91"/>
              <a:gd name="T5" fmla="*/ 90 h 90"/>
              <a:gd name="T6" fmla="*/ 0 w 91"/>
              <a:gd name="T7" fmla="*/ 45 h 90"/>
              <a:gd name="T8" fmla="*/ 45 w 91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90">
                <a:moveTo>
                  <a:pt x="45" y="0"/>
                </a:moveTo>
                <a:lnTo>
                  <a:pt x="91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0" name="Freeform 50">
            <a:extLst>
              <a:ext uri="{FF2B5EF4-FFF2-40B4-BE49-F238E27FC236}">
                <a16:creationId xmlns:a16="http://schemas.microsoft.com/office/drawing/2014/main" id="{33E8D980-936E-76F3-5F44-F4DD45D779AD}"/>
              </a:ext>
            </a:extLst>
          </p:cNvPr>
          <p:cNvSpPr>
            <a:spLocks/>
          </p:cNvSpPr>
          <p:nvPr/>
        </p:nvSpPr>
        <p:spPr bwMode="auto">
          <a:xfrm>
            <a:off x="2862263" y="41814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1" name="Freeform 51">
            <a:extLst>
              <a:ext uri="{FF2B5EF4-FFF2-40B4-BE49-F238E27FC236}">
                <a16:creationId xmlns:a16="http://schemas.microsoft.com/office/drawing/2014/main" id="{1495D147-E6FB-6C3C-5A1E-3F9EA776869B}"/>
              </a:ext>
            </a:extLst>
          </p:cNvPr>
          <p:cNvSpPr>
            <a:spLocks/>
          </p:cNvSpPr>
          <p:nvPr/>
        </p:nvSpPr>
        <p:spPr bwMode="auto">
          <a:xfrm>
            <a:off x="3119438" y="38242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2" name="Freeform 52">
            <a:extLst>
              <a:ext uri="{FF2B5EF4-FFF2-40B4-BE49-F238E27FC236}">
                <a16:creationId xmlns:a16="http://schemas.microsoft.com/office/drawing/2014/main" id="{3DBCD7CF-7358-7379-3E2B-15ADEB418041}"/>
              </a:ext>
            </a:extLst>
          </p:cNvPr>
          <p:cNvSpPr>
            <a:spLocks/>
          </p:cNvSpPr>
          <p:nvPr/>
        </p:nvSpPr>
        <p:spPr bwMode="auto">
          <a:xfrm>
            <a:off x="3633788" y="396716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3" name="Freeform 53">
            <a:extLst>
              <a:ext uri="{FF2B5EF4-FFF2-40B4-BE49-F238E27FC236}">
                <a16:creationId xmlns:a16="http://schemas.microsoft.com/office/drawing/2014/main" id="{B3571E3C-D124-5CDA-EF2D-BE3146C498CD}"/>
              </a:ext>
            </a:extLst>
          </p:cNvPr>
          <p:cNvSpPr>
            <a:spLocks/>
          </p:cNvSpPr>
          <p:nvPr/>
        </p:nvSpPr>
        <p:spPr bwMode="auto">
          <a:xfrm>
            <a:off x="4021138" y="42957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4" name="Freeform 54">
            <a:extLst>
              <a:ext uri="{FF2B5EF4-FFF2-40B4-BE49-F238E27FC236}">
                <a16:creationId xmlns:a16="http://schemas.microsoft.com/office/drawing/2014/main" id="{5C920685-05A7-753E-E264-6B17053143B4}"/>
              </a:ext>
            </a:extLst>
          </p:cNvPr>
          <p:cNvSpPr>
            <a:spLocks/>
          </p:cNvSpPr>
          <p:nvPr/>
        </p:nvSpPr>
        <p:spPr bwMode="auto">
          <a:xfrm>
            <a:off x="4521200" y="418147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5" name="Freeform 55">
            <a:extLst>
              <a:ext uri="{FF2B5EF4-FFF2-40B4-BE49-F238E27FC236}">
                <a16:creationId xmlns:a16="http://schemas.microsoft.com/office/drawing/2014/main" id="{9B1CC5A3-27F8-3078-FAE5-7D24FC16D73E}"/>
              </a:ext>
            </a:extLst>
          </p:cNvPr>
          <p:cNvSpPr>
            <a:spLocks/>
          </p:cNvSpPr>
          <p:nvPr/>
        </p:nvSpPr>
        <p:spPr bwMode="auto">
          <a:xfrm>
            <a:off x="4906963" y="39243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6" name="Freeform 56">
            <a:extLst>
              <a:ext uri="{FF2B5EF4-FFF2-40B4-BE49-F238E27FC236}">
                <a16:creationId xmlns:a16="http://schemas.microsoft.com/office/drawing/2014/main" id="{1A9A643E-BF2E-74EE-E6BC-36F301F6BE72}"/>
              </a:ext>
            </a:extLst>
          </p:cNvPr>
          <p:cNvSpPr>
            <a:spLocks/>
          </p:cNvSpPr>
          <p:nvPr/>
        </p:nvSpPr>
        <p:spPr bwMode="auto">
          <a:xfrm>
            <a:off x="5294313" y="376713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7" name="Freeform 57">
            <a:extLst>
              <a:ext uri="{FF2B5EF4-FFF2-40B4-BE49-F238E27FC236}">
                <a16:creationId xmlns:a16="http://schemas.microsoft.com/office/drawing/2014/main" id="{F119C0F5-B447-E2F4-BEDE-2AAB8F29025C}"/>
              </a:ext>
            </a:extLst>
          </p:cNvPr>
          <p:cNvSpPr>
            <a:spLocks/>
          </p:cNvSpPr>
          <p:nvPr/>
        </p:nvSpPr>
        <p:spPr bwMode="auto">
          <a:xfrm>
            <a:off x="5922963" y="340836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000000"/>
          </a:solidFill>
          <a:ln w="142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8" name="Line 58">
            <a:extLst>
              <a:ext uri="{FF2B5EF4-FFF2-40B4-BE49-F238E27FC236}">
                <a16:creationId xmlns:a16="http://schemas.microsoft.com/office/drawing/2014/main" id="{48DB50CB-8245-C186-3971-42DFFEBC3C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74888" y="4224338"/>
            <a:ext cx="128587" cy="14287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9" name="Line 59">
            <a:extLst>
              <a:ext uri="{FF2B5EF4-FFF2-40B4-BE49-F238E27FC236}">
                <a16:creationId xmlns:a16="http://schemas.microsoft.com/office/drawing/2014/main" id="{4324DC28-4AE2-8219-E883-E7D302A512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3475" y="4224338"/>
            <a:ext cx="257175" cy="1587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0" name="Line 60">
            <a:extLst>
              <a:ext uri="{FF2B5EF4-FFF2-40B4-BE49-F238E27FC236}">
                <a16:creationId xmlns:a16="http://schemas.microsoft.com/office/drawing/2014/main" id="{25F13068-0B50-B6D2-35D2-4B7BA6FD3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50" y="4224338"/>
            <a:ext cx="244475" cy="1587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1" name="Line 61">
            <a:extLst>
              <a:ext uri="{FF2B5EF4-FFF2-40B4-BE49-F238E27FC236}">
                <a16:creationId xmlns:a16="http://schemas.microsoft.com/office/drawing/2014/main" id="{07CAFF09-523B-4F4B-E1D4-FEA1DECECD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5125" y="3867150"/>
            <a:ext cx="257175" cy="357188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2" name="Line 62">
            <a:extLst>
              <a:ext uri="{FF2B5EF4-FFF2-40B4-BE49-F238E27FC236}">
                <a16:creationId xmlns:a16="http://schemas.microsoft.com/office/drawing/2014/main" id="{1BAB69AE-B85F-60F5-79B9-8EEE78F62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2300" y="3867150"/>
            <a:ext cx="514350" cy="142875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3" name="Line 63">
            <a:extLst>
              <a:ext uri="{FF2B5EF4-FFF2-40B4-BE49-F238E27FC236}">
                <a16:creationId xmlns:a16="http://schemas.microsoft.com/office/drawing/2014/main" id="{7122F0A3-4428-0DEA-73EE-0ECD06255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6650" y="4010025"/>
            <a:ext cx="387350" cy="328613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4" name="Line 64">
            <a:extLst>
              <a:ext uri="{FF2B5EF4-FFF2-40B4-BE49-F238E27FC236}">
                <a16:creationId xmlns:a16="http://schemas.microsoft.com/office/drawing/2014/main" id="{259BDC51-B90D-DEE5-8373-A7C8518D13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64000" y="4224338"/>
            <a:ext cx="500063" cy="1143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5" name="Line 65">
            <a:extLst>
              <a:ext uri="{FF2B5EF4-FFF2-40B4-BE49-F238E27FC236}">
                <a16:creationId xmlns:a16="http://schemas.microsoft.com/office/drawing/2014/main" id="{85B0F4BF-E8ED-603C-A45F-BB60682B0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4063" y="3967163"/>
            <a:ext cx="385762" cy="257175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6" name="Line 66">
            <a:extLst>
              <a:ext uri="{FF2B5EF4-FFF2-40B4-BE49-F238E27FC236}">
                <a16:creationId xmlns:a16="http://schemas.microsoft.com/office/drawing/2014/main" id="{FDCAF461-3FFD-A03A-F4B8-5541DD54FD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9825" y="3810000"/>
            <a:ext cx="387350" cy="157163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7" name="Line 67">
            <a:extLst>
              <a:ext uri="{FF2B5EF4-FFF2-40B4-BE49-F238E27FC236}">
                <a16:creationId xmlns:a16="http://schemas.microsoft.com/office/drawing/2014/main" id="{EA7629B0-1966-5A91-08CE-05C03DE595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7175" y="3451225"/>
            <a:ext cx="628650" cy="358775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8" name="Freeform 68">
            <a:extLst>
              <a:ext uri="{FF2B5EF4-FFF2-40B4-BE49-F238E27FC236}">
                <a16:creationId xmlns:a16="http://schemas.microsoft.com/office/drawing/2014/main" id="{9EA89D01-80EA-0C89-155D-3B5C52C40B63}"/>
              </a:ext>
            </a:extLst>
          </p:cNvPr>
          <p:cNvSpPr>
            <a:spLocks/>
          </p:cNvSpPr>
          <p:nvPr/>
        </p:nvSpPr>
        <p:spPr bwMode="auto">
          <a:xfrm>
            <a:off x="2203450" y="41671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9" name="Freeform 69">
            <a:extLst>
              <a:ext uri="{FF2B5EF4-FFF2-40B4-BE49-F238E27FC236}">
                <a16:creationId xmlns:a16="http://schemas.microsoft.com/office/drawing/2014/main" id="{0E208446-1096-74FF-738D-40953B5C4047}"/>
              </a:ext>
            </a:extLst>
          </p:cNvPr>
          <p:cNvSpPr>
            <a:spLocks/>
          </p:cNvSpPr>
          <p:nvPr/>
        </p:nvSpPr>
        <p:spPr bwMode="auto">
          <a:xfrm>
            <a:off x="2332038" y="41529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0" name="Freeform 70">
            <a:extLst>
              <a:ext uri="{FF2B5EF4-FFF2-40B4-BE49-F238E27FC236}">
                <a16:creationId xmlns:a16="http://schemas.microsoft.com/office/drawing/2014/main" id="{C81CAE02-983C-896C-9486-B9A0CD419150}"/>
              </a:ext>
            </a:extLst>
          </p:cNvPr>
          <p:cNvSpPr>
            <a:spLocks/>
          </p:cNvSpPr>
          <p:nvPr/>
        </p:nvSpPr>
        <p:spPr bwMode="auto">
          <a:xfrm>
            <a:off x="2589213" y="4152900"/>
            <a:ext cx="144462" cy="142875"/>
          </a:xfrm>
          <a:custGeom>
            <a:avLst/>
            <a:gdLst>
              <a:gd name="T0" fmla="*/ 45 w 91"/>
              <a:gd name="T1" fmla="*/ 0 h 90"/>
              <a:gd name="T2" fmla="*/ 91 w 91"/>
              <a:gd name="T3" fmla="*/ 45 h 90"/>
              <a:gd name="T4" fmla="*/ 45 w 91"/>
              <a:gd name="T5" fmla="*/ 90 h 90"/>
              <a:gd name="T6" fmla="*/ 0 w 91"/>
              <a:gd name="T7" fmla="*/ 45 h 90"/>
              <a:gd name="T8" fmla="*/ 45 w 91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90">
                <a:moveTo>
                  <a:pt x="45" y="0"/>
                </a:moveTo>
                <a:lnTo>
                  <a:pt x="91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1" name="Freeform 71">
            <a:extLst>
              <a:ext uri="{FF2B5EF4-FFF2-40B4-BE49-F238E27FC236}">
                <a16:creationId xmlns:a16="http://schemas.microsoft.com/office/drawing/2014/main" id="{2AEE9137-D62C-A1CD-CB1F-9B778D20B710}"/>
              </a:ext>
            </a:extLst>
          </p:cNvPr>
          <p:cNvSpPr>
            <a:spLocks/>
          </p:cNvSpPr>
          <p:nvPr/>
        </p:nvSpPr>
        <p:spPr bwMode="auto">
          <a:xfrm>
            <a:off x="2833688" y="41529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2" name="Freeform 72">
            <a:extLst>
              <a:ext uri="{FF2B5EF4-FFF2-40B4-BE49-F238E27FC236}">
                <a16:creationId xmlns:a16="http://schemas.microsoft.com/office/drawing/2014/main" id="{EF9A0AC4-8E8D-AB82-50A1-D147653FAA62}"/>
              </a:ext>
            </a:extLst>
          </p:cNvPr>
          <p:cNvSpPr>
            <a:spLocks/>
          </p:cNvSpPr>
          <p:nvPr/>
        </p:nvSpPr>
        <p:spPr bwMode="auto">
          <a:xfrm>
            <a:off x="3090863" y="3795713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3" name="Freeform 73">
            <a:extLst>
              <a:ext uri="{FF2B5EF4-FFF2-40B4-BE49-F238E27FC236}">
                <a16:creationId xmlns:a16="http://schemas.microsoft.com/office/drawing/2014/main" id="{E432C0A6-5A40-B4B9-347D-B31459444FF9}"/>
              </a:ext>
            </a:extLst>
          </p:cNvPr>
          <p:cNvSpPr>
            <a:spLocks/>
          </p:cNvSpPr>
          <p:nvPr/>
        </p:nvSpPr>
        <p:spPr bwMode="auto">
          <a:xfrm>
            <a:off x="3605213" y="39385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4" name="Freeform 74">
            <a:extLst>
              <a:ext uri="{FF2B5EF4-FFF2-40B4-BE49-F238E27FC236}">
                <a16:creationId xmlns:a16="http://schemas.microsoft.com/office/drawing/2014/main" id="{36B555DA-4E5B-8A8E-A2D9-C28D60CCD3F4}"/>
              </a:ext>
            </a:extLst>
          </p:cNvPr>
          <p:cNvSpPr>
            <a:spLocks/>
          </p:cNvSpPr>
          <p:nvPr/>
        </p:nvSpPr>
        <p:spPr bwMode="auto">
          <a:xfrm>
            <a:off x="3992563" y="42672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5" name="Freeform 75">
            <a:extLst>
              <a:ext uri="{FF2B5EF4-FFF2-40B4-BE49-F238E27FC236}">
                <a16:creationId xmlns:a16="http://schemas.microsoft.com/office/drawing/2014/main" id="{29206E48-EF93-7683-FB4D-BA60FF0CF46B}"/>
              </a:ext>
            </a:extLst>
          </p:cNvPr>
          <p:cNvSpPr>
            <a:spLocks/>
          </p:cNvSpPr>
          <p:nvPr/>
        </p:nvSpPr>
        <p:spPr bwMode="auto">
          <a:xfrm>
            <a:off x="4492625" y="4152900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6" name="Freeform 76">
            <a:extLst>
              <a:ext uri="{FF2B5EF4-FFF2-40B4-BE49-F238E27FC236}">
                <a16:creationId xmlns:a16="http://schemas.microsoft.com/office/drawing/2014/main" id="{F64C15CB-7AAD-DB17-6500-55769BE30B38}"/>
              </a:ext>
            </a:extLst>
          </p:cNvPr>
          <p:cNvSpPr>
            <a:spLocks/>
          </p:cNvSpPr>
          <p:nvPr/>
        </p:nvSpPr>
        <p:spPr bwMode="auto">
          <a:xfrm>
            <a:off x="4878388" y="3895725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7" name="Freeform 77">
            <a:extLst>
              <a:ext uri="{FF2B5EF4-FFF2-40B4-BE49-F238E27FC236}">
                <a16:creationId xmlns:a16="http://schemas.microsoft.com/office/drawing/2014/main" id="{BA76816B-B641-EC8E-DEBA-9DABAE748371}"/>
              </a:ext>
            </a:extLst>
          </p:cNvPr>
          <p:cNvSpPr>
            <a:spLocks/>
          </p:cNvSpPr>
          <p:nvPr/>
        </p:nvSpPr>
        <p:spPr bwMode="auto">
          <a:xfrm>
            <a:off x="5265738" y="3736975"/>
            <a:ext cx="142875" cy="144463"/>
          </a:xfrm>
          <a:custGeom>
            <a:avLst/>
            <a:gdLst>
              <a:gd name="T0" fmla="*/ 45 w 90"/>
              <a:gd name="T1" fmla="*/ 0 h 91"/>
              <a:gd name="T2" fmla="*/ 90 w 90"/>
              <a:gd name="T3" fmla="*/ 46 h 91"/>
              <a:gd name="T4" fmla="*/ 45 w 90"/>
              <a:gd name="T5" fmla="*/ 91 h 91"/>
              <a:gd name="T6" fmla="*/ 0 w 90"/>
              <a:gd name="T7" fmla="*/ 46 h 91"/>
              <a:gd name="T8" fmla="*/ 45 w 90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1">
                <a:moveTo>
                  <a:pt x="45" y="0"/>
                </a:moveTo>
                <a:lnTo>
                  <a:pt x="90" y="46"/>
                </a:lnTo>
                <a:lnTo>
                  <a:pt x="45" y="91"/>
                </a:lnTo>
                <a:lnTo>
                  <a:pt x="0" y="46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8" name="Freeform 78">
            <a:extLst>
              <a:ext uri="{FF2B5EF4-FFF2-40B4-BE49-F238E27FC236}">
                <a16:creationId xmlns:a16="http://schemas.microsoft.com/office/drawing/2014/main" id="{B9A487FE-3FD9-9690-FDFB-30B5CBA3FA82}"/>
              </a:ext>
            </a:extLst>
          </p:cNvPr>
          <p:cNvSpPr>
            <a:spLocks/>
          </p:cNvSpPr>
          <p:nvPr/>
        </p:nvSpPr>
        <p:spPr bwMode="auto">
          <a:xfrm>
            <a:off x="5894388" y="3379788"/>
            <a:ext cx="142875" cy="142875"/>
          </a:xfrm>
          <a:custGeom>
            <a:avLst/>
            <a:gdLst>
              <a:gd name="T0" fmla="*/ 45 w 90"/>
              <a:gd name="T1" fmla="*/ 0 h 90"/>
              <a:gd name="T2" fmla="*/ 90 w 90"/>
              <a:gd name="T3" fmla="*/ 45 h 90"/>
              <a:gd name="T4" fmla="*/ 45 w 90"/>
              <a:gd name="T5" fmla="*/ 90 h 90"/>
              <a:gd name="T6" fmla="*/ 0 w 90"/>
              <a:gd name="T7" fmla="*/ 45 h 90"/>
              <a:gd name="T8" fmla="*/ 45 w 90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90">
                <a:moveTo>
                  <a:pt x="45" y="0"/>
                </a:moveTo>
                <a:lnTo>
                  <a:pt x="90" y="45"/>
                </a:lnTo>
                <a:lnTo>
                  <a:pt x="45" y="90"/>
                </a:lnTo>
                <a:lnTo>
                  <a:pt x="0" y="45"/>
                </a:lnTo>
                <a:lnTo>
                  <a:pt x="45" y="0"/>
                </a:lnTo>
                <a:close/>
              </a:path>
            </a:pathLst>
          </a:custGeom>
          <a:solidFill>
            <a:srgbClr val="FFCC00"/>
          </a:solidFill>
          <a:ln w="14288">
            <a:solidFill>
              <a:srgbClr val="FF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9" name="Rectangle 79">
            <a:extLst>
              <a:ext uri="{FF2B5EF4-FFF2-40B4-BE49-F238E27FC236}">
                <a16:creationId xmlns:a16="http://schemas.microsoft.com/office/drawing/2014/main" id="{AE0497E9-451B-3549-873A-B412041D8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365125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4004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0" name="Rectangle 80">
            <a:extLst>
              <a:ext uri="{FF2B5EF4-FFF2-40B4-BE49-F238E27FC236}">
                <a16:creationId xmlns:a16="http://schemas.microsoft.com/office/drawing/2014/main" id="{D5EB0545-D851-263C-542B-79491B0DE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3910013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8008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1" name="Rectangle 81">
            <a:extLst>
              <a:ext uri="{FF2B5EF4-FFF2-40B4-BE49-F238E27FC236}">
                <a16:creationId xmlns:a16="http://schemas.microsoft.com/office/drawing/2014/main" id="{487C6B50-BECE-F894-3C45-D87CE22E7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0" y="4210050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2" name="Rectangle 82">
            <a:extLst>
              <a:ext uri="{FF2B5EF4-FFF2-40B4-BE49-F238E27FC236}">
                <a16:creationId xmlns:a16="http://schemas.microsoft.com/office/drawing/2014/main" id="{AB2759A3-0915-1A9C-954A-A37E1F1A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838" y="3938588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8085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3" name="Rectangle 83">
            <a:extLst>
              <a:ext uri="{FF2B5EF4-FFF2-40B4-BE49-F238E27FC236}">
                <a16:creationId xmlns:a16="http://schemas.microsoft.com/office/drawing/2014/main" id="{13A9002A-8E9B-3F2E-425C-E8E3A1C65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8" y="3436938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8086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4" name="Rectangle 84">
            <a:extLst>
              <a:ext uri="{FF2B5EF4-FFF2-40B4-BE49-F238E27FC236}">
                <a16:creationId xmlns:a16="http://schemas.microsoft.com/office/drawing/2014/main" id="{8D05BBAA-0AC6-0074-5008-4B0EB6FC6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409575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5" name="Rectangle 85">
            <a:extLst>
              <a:ext uri="{FF2B5EF4-FFF2-40B4-BE49-F238E27FC236}">
                <a16:creationId xmlns:a16="http://schemas.microsoft.com/office/drawing/2014/main" id="{A1A703D9-8CC1-BF94-0CA8-75F603129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3967163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386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6" name="Rectangle 86">
            <a:extLst>
              <a:ext uri="{FF2B5EF4-FFF2-40B4-BE49-F238E27FC236}">
                <a16:creationId xmlns:a16="http://schemas.microsoft.com/office/drawing/2014/main" id="{855E77ED-333C-B79D-BC14-5D0DF7CF5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4138613"/>
            <a:ext cx="38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486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7" name="Rectangle 87">
            <a:extLst>
              <a:ext uri="{FF2B5EF4-FFF2-40B4-BE49-F238E27FC236}">
                <a16:creationId xmlns:a16="http://schemas.microsoft.com/office/drawing/2014/main" id="{6B519B19-99E1-6FE7-4BFE-DA88B3972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438" y="3910013"/>
            <a:ext cx="16287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Pentium</a:t>
            </a:r>
            <a:r>
              <a:rPr lang="en-US" altLang="en-US" sz="1800" b="1" i="0">
                <a:solidFill>
                  <a:srgbClr val="000099"/>
                </a:solidFill>
                <a:cs typeface="Arial" panose="020B0604020202020204" pitchFamily="34" charset="0"/>
              </a:rPr>
              <a:t>®</a:t>
            </a:r>
            <a:r>
              <a:rPr lang="en-US" altLang="en-US" sz="1800" b="1" i="0">
                <a:solidFill>
                  <a:srgbClr val="000099"/>
                </a:solidFill>
              </a:rPr>
              <a:t> proc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8" name="Rectangle 88">
            <a:extLst>
              <a:ext uri="{FF2B5EF4-FFF2-40B4-BE49-F238E27FC236}">
                <a16:creationId xmlns:a16="http://schemas.microsoft.com/office/drawing/2014/main" id="{75AAFC4D-E619-5365-EDDF-E48F5D83A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338" y="3679825"/>
            <a:ext cx="279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P6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09" name="Rectangle 89">
            <a:extLst>
              <a:ext uri="{FF2B5EF4-FFF2-40B4-BE49-F238E27FC236}">
                <a16:creationId xmlns:a16="http://schemas.microsoft.com/office/drawing/2014/main" id="{FEE26B04-FADE-BE2D-572A-6217A0237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975" y="4410075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0" name="Rectangle 90">
            <a:extLst>
              <a:ext uri="{FF2B5EF4-FFF2-40B4-BE49-F238E27FC236}">
                <a16:creationId xmlns:a16="http://schemas.microsoft.com/office/drawing/2014/main" id="{3BE393FE-9779-0EA9-24DC-EF32EE174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3608388"/>
            <a:ext cx="25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1" name="Rectangle 91">
            <a:extLst>
              <a:ext uri="{FF2B5EF4-FFF2-40B4-BE49-F238E27FC236}">
                <a16:creationId xmlns:a16="http://schemas.microsoft.com/office/drawing/2014/main" id="{A72AC295-9EF1-EA50-6CB1-D7C8D31D6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2822575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2" name="Rectangle 92">
            <a:extLst>
              <a:ext uri="{FF2B5EF4-FFF2-40B4-BE49-F238E27FC236}">
                <a16:creationId xmlns:a16="http://schemas.microsoft.com/office/drawing/2014/main" id="{3FBA4652-C1B8-012D-D7B8-C26CA7202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25" y="2020888"/>
            <a:ext cx="508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3" name="Rectangle 93">
            <a:extLst>
              <a:ext uri="{FF2B5EF4-FFF2-40B4-BE49-F238E27FC236}">
                <a16:creationId xmlns:a16="http://schemas.microsoft.com/office/drawing/2014/main" id="{7A324957-1A76-03F1-FB6F-CAF9AE63D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038" y="1219200"/>
            <a:ext cx="635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10000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4" name="Rectangle 94">
            <a:extLst>
              <a:ext uri="{FF2B5EF4-FFF2-40B4-BE49-F238E27FC236}">
                <a16:creationId xmlns:a16="http://schemas.microsoft.com/office/drawing/2014/main" id="{9852DB51-3C2E-DCC0-93AD-AF346DAD3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475297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1970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5" name="Rectangle 95">
            <a:extLst>
              <a:ext uri="{FF2B5EF4-FFF2-40B4-BE49-F238E27FC236}">
                <a16:creationId xmlns:a16="http://schemas.microsoft.com/office/drawing/2014/main" id="{CD056D13-4DF7-943F-2758-4C7F38FBE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475297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1980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6" name="Rectangle 96">
            <a:extLst>
              <a:ext uri="{FF2B5EF4-FFF2-40B4-BE49-F238E27FC236}">
                <a16:creationId xmlns:a16="http://schemas.microsoft.com/office/drawing/2014/main" id="{ED3A9191-A31F-7AE3-A96A-79571D672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475" y="475297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1990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7" name="Rectangle 97">
            <a:extLst>
              <a:ext uri="{FF2B5EF4-FFF2-40B4-BE49-F238E27FC236}">
                <a16:creationId xmlns:a16="http://schemas.microsoft.com/office/drawing/2014/main" id="{1FB84EA7-585C-EDF7-D1C7-62F4881B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75297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2000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8" name="Rectangle 98">
            <a:extLst>
              <a:ext uri="{FF2B5EF4-FFF2-40B4-BE49-F238E27FC236}">
                <a16:creationId xmlns:a16="http://schemas.microsoft.com/office/drawing/2014/main" id="{B0CDA3EA-8808-39B8-5566-5740E02E4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4752975"/>
            <a:ext cx="508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2010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19" name="Rectangle 99">
            <a:extLst>
              <a:ext uri="{FF2B5EF4-FFF2-40B4-BE49-F238E27FC236}">
                <a16:creationId xmlns:a16="http://schemas.microsoft.com/office/drawing/2014/main" id="{CEE1D958-C6FC-5B5E-1C04-65DFB8566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763" y="5040313"/>
            <a:ext cx="495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Year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20" name="Rectangle 100">
            <a:extLst>
              <a:ext uri="{FF2B5EF4-FFF2-40B4-BE49-F238E27FC236}">
                <a16:creationId xmlns:a16="http://schemas.microsoft.com/office/drawing/2014/main" id="{08F17A00-2909-3641-6020-BC56C903D1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257" y="2763044"/>
            <a:ext cx="2527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800" b="1" i="0">
                <a:solidFill>
                  <a:srgbClr val="000099"/>
                </a:solidFill>
              </a:rPr>
              <a:t>Power Density (W/cm2)</a:t>
            </a:r>
            <a:endParaRPr lang="en-US" altLang="en-US" sz="2000" i="0">
              <a:solidFill>
                <a:srgbClr val="000099"/>
              </a:solidFill>
            </a:endParaRPr>
          </a:p>
        </p:txBody>
      </p:sp>
      <p:sp>
        <p:nvSpPr>
          <p:cNvPr id="184421" name="Rectangle 101">
            <a:extLst>
              <a:ext uri="{FF2B5EF4-FFF2-40B4-BE49-F238E27FC236}">
                <a16:creationId xmlns:a16="http://schemas.microsoft.com/office/drawing/2014/main" id="{7CC15CBA-CC2E-1F70-3C27-F9399B2F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551238"/>
            <a:ext cx="133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4422" name="Group 102">
            <a:extLst>
              <a:ext uri="{FF2B5EF4-FFF2-40B4-BE49-F238E27FC236}">
                <a16:creationId xmlns:a16="http://schemas.microsoft.com/office/drawing/2014/main" id="{EC4CD284-D745-9623-ABD3-E8EF82EF1CF1}"/>
              </a:ext>
            </a:extLst>
          </p:cNvPr>
          <p:cNvGrpSpPr>
            <a:grpSpLocks/>
          </p:cNvGrpSpPr>
          <p:nvPr/>
        </p:nvGrpSpPr>
        <p:grpSpPr bwMode="auto">
          <a:xfrm>
            <a:off x="3790950" y="3579813"/>
            <a:ext cx="1574800" cy="320675"/>
            <a:chOff x="2388" y="2447"/>
            <a:chExt cx="992" cy="202"/>
          </a:xfrm>
        </p:grpSpPr>
        <p:sp>
          <p:nvSpPr>
            <p:cNvPr id="184423" name="Rectangle 103">
              <a:extLst>
                <a:ext uri="{FF2B5EF4-FFF2-40B4-BE49-F238E27FC236}">
                  <a16:creationId xmlns:a16="http://schemas.microsoft.com/office/drawing/2014/main" id="{BA5660D0-1AD1-8CE2-B0C6-3F7FAAEF0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2447"/>
              <a:ext cx="72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2100" b="1" i="0">
                  <a:solidFill>
                    <a:srgbClr val="000099"/>
                  </a:solidFill>
                </a:rPr>
                <a:t>Hot Plate</a:t>
              </a:r>
              <a:endParaRPr lang="en-US" altLang="en-US" sz="2000" i="0">
                <a:solidFill>
                  <a:srgbClr val="000099"/>
                </a:solidFill>
              </a:endParaRPr>
            </a:p>
          </p:txBody>
        </p:sp>
        <p:grpSp>
          <p:nvGrpSpPr>
            <p:cNvPr id="184424" name="Group 104">
              <a:extLst>
                <a:ext uri="{FF2B5EF4-FFF2-40B4-BE49-F238E27FC236}">
                  <a16:creationId xmlns:a16="http://schemas.microsoft.com/office/drawing/2014/main" id="{C51F16EE-FA51-34FC-063C-1630B8D7D3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6" y="2483"/>
              <a:ext cx="244" cy="136"/>
              <a:chOff x="3222" y="2663"/>
              <a:chExt cx="244" cy="136"/>
            </a:xfrm>
          </p:grpSpPr>
          <p:sp>
            <p:nvSpPr>
              <p:cNvPr id="184425" name="Rectangle 105">
                <a:extLst>
                  <a:ext uri="{FF2B5EF4-FFF2-40B4-BE49-F238E27FC236}">
                    <a16:creationId xmlns:a16="http://schemas.microsoft.com/office/drawing/2014/main" id="{606031EE-03D4-E9D3-5B40-038C6B5C6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" y="2717"/>
                <a:ext cx="136" cy="2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26" name="Freeform 106">
                <a:extLst>
                  <a:ext uri="{FF2B5EF4-FFF2-40B4-BE49-F238E27FC236}">
                    <a16:creationId xmlns:a16="http://schemas.microsoft.com/office/drawing/2014/main" id="{0F08A65A-3C03-FAA4-27F3-37ECAB5A7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663"/>
                <a:ext cx="126" cy="136"/>
              </a:xfrm>
              <a:custGeom>
                <a:avLst/>
                <a:gdLst>
                  <a:gd name="T0" fmla="*/ 0 w 126"/>
                  <a:gd name="T1" fmla="*/ 136 h 136"/>
                  <a:gd name="T2" fmla="*/ 126 w 126"/>
                  <a:gd name="T3" fmla="*/ 63 h 136"/>
                  <a:gd name="T4" fmla="*/ 0 w 126"/>
                  <a:gd name="T5" fmla="*/ 0 h 136"/>
                  <a:gd name="T6" fmla="*/ 0 w 126"/>
                  <a:gd name="T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36">
                    <a:moveTo>
                      <a:pt x="0" y="136"/>
                    </a:moveTo>
                    <a:lnTo>
                      <a:pt x="126" y="63"/>
                    </a:lnTo>
                    <a:lnTo>
                      <a:pt x="0" y="0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4427" name="Rectangle 107">
            <a:extLst>
              <a:ext uri="{FF2B5EF4-FFF2-40B4-BE49-F238E27FC236}">
                <a16:creationId xmlns:a16="http://schemas.microsoft.com/office/drawing/2014/main" id="{AC65843E-EEB4-3C4D-FBE0-627270313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278063"/>
            <a:ext cx="118745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4428" name="Group 108">
            <a:extLst>
              <a:ext uri="{FF2B5EF4-FFF2-40B4-BE49-F238E27FC236}">
                <a16:creationId xmlns:a16="http://schemas.microsoft.com/office/drawing/2014/main" id="{366D5F4A-9DF7-D9A3-5880-DD11C7E2849A}"/>
              </a:ext>
            </a:extLst>
          </p:cNvPr>
          <p:cNvGrpSpPr>
            <a:grpSpLocks/>
          </p:cNvGrpSpPr>
          <p:nvPr/>
        </p:nvGrpSpPr>
        <p:grpSpPr bwMode="auto">
          <a:xfrm>
            <a:off x="3790950" y="2306638"/>
            <a:ext cx="1574800" cy="665162"/>
            <a:chOff x="2388" y="1645"/>
            <a:chExt cx="992" cy="419"/>
          </a:xfrm>
        </p:grpSpPr>
        <p:grpSp>
          <p:nvGrpSpPr>
            <p:cNvPr id="184429" name="Group 109">
              <a:extLst>
                <a:ext uri="{FF2B5EF4-FFF2-40B4-BE49-F238E27FC236}">
                  <a16:creationId xmlns:a16="http://schemas.microsoft.com/office/drawing/2014/main" id="{F2AEF299-61C5-5636-5AF8-A539DD4196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8" y="1645"/>
              <a:ext cx="624" cy="419"/>
              <a:chOff x="2474" y="1825"/>
              <a:chExt cx="624" cy="419"/>
            </a:xfrm>
          </p:grpSpPr>
          <p:sp>
            <p:nvSpPr>
              <p:cNvPr id="184430" name="Rectangle 110">
                <a:extLst>
                  <a:ext uri="{FF2B5EF4-FFF2-40B4-BE49-F238E27FC236}">
                    <a16:creationId xmlns:a16="http://schemas.microsoft.com/office/drawing/2014/main" id="{6AFA3B1A-D16B-C72E-59ED-E9D9C12BE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" y="1825"/>
                <a:ext cx="615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2100" b="1" i="0">
                    <a:solidFill>
                      <a:srgbClr val="FF0000"/>
                    </a:solidFill>
                  </a:rPr>
                  <a:t>Nuclear</a:t>
                </a:r>
                <a:endParaRPr lang="en-US" altLang="en-US" sz="2000" i="0"/>
              </a:p>
            </p:txBody>
          </p:sp>
          <p:sp>
            <p:nvSpPr>
              <p:cNvPr id="184431" name="Rectangle 111">
                <a:extLst>
                  <a:ext uri="{FF2B5EF4-FFF2-40B4-BE49-F238E27FC236}">
                    <a16:creationId xmlns:a16="http://schemas.microsoft.com/office/drawing/2014/main" id="{60D6BB1B-4A76-FE4F-A8C9-547127BE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" y="2042"/>
                <a:ext cx="624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2100" b="1" i="0">
                    <a:solidFill>
                      <a:srgbClr val="FF0000"/>
                    </a:solidFill>
                  </a:rPr>
                  <a:t>Reactor</a:t>
                </a:r>
                <a:endParaRPr lang="en-US" altLang="en-US" sz="2000" i="0"/>
              </a:p>
            </p:txBody>
          </p:sp>
        </p:grpSp>
        <p:grpSp>
          <p:nvGrpSpPr>
            <p:cNvPr id="184432" name="Group 112">
              <a:extLst>
                <a:ext uri="{FF2B5EF4-FFF2-40B4-BE49-F238E27FC236}">
                  <a16:creationId xmlns:a16="http://schemas.microsoft.com/office/drawing/2014/main" id="{7FB585F9-8DD2-3A46-C826-C6A684036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6" y="1843"/>
              <a:ext cx="334" cy="136"/>
              <a:chOff x="3132" y="2023"/>
              <a:chExt cx="334" cy="136"/>
            </a:xfrm>
          </p:grpSpPr>
          <p:sp>
            <p:nvSpPr>
              <p:cNvPr id="184433" name="Rectangle 113">
                <a:extLst>
                  <a:ext uri="{FF2B5EF4-FFF2-40B4-BE49-F238E27FC236}">
                    <a16:creationId xmlns:a16="http://schemas.microsoft.com/office/drawing/2014/main" id="{8433FD24-88B5-1960-4ACC-546AC810E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2" y="2078"/>
                <a:ext cx="226" cy="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34" name="Freeform 114">
                <a:extLst>
                  <a:ext uri="{FF2B5EF4-FFF2-40B4-BE49-F238E27FC236}">
                    <a16:creationId xmlns:a16="http://schemas.microsoft.com/office/drawing/2014/main" id="{1114788A-D425-CBE8-FEAE-DB31C329C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2023"/>
                <a:ext cx="126" cy="136"/>
              </a:xfrm>
              <a:custGeom>
                <a:avLst/>
                <a:gdLst>
                  <a:gd name="T0" fmla="*/ 0 w 126"/>
                  <a:gd name="T1" fmla="*/ 136 h 136"/>
                  <a:gd name="T2" fmla="*/ 126 w 126"/>
                  <a:gd name="T3" fmla="*/ 64 h 136"/>
                  <a:gd name="T4" fmla="*/ 0 w 126"/>
                  <a:gd name="T5" fmla="*/ 0 h 136"/>
                  <a:gd name="T6" fmla="*/ 0 w 126"/>
                  <a:gd name="T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36">
                    <a:moveTo>
                      <a:pt x="0" y="136"/>
                    </a:moveTo>
                    <a:lnTo>
                      <a:pt x="126" y="64"/>
                    </a:lnTo>
                    <a:lnTo>
                      <a:pt x="0" y="0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4435" name="Rectangle 115">
            <a:extLst>
              <a:ext uri="{FF2B5EF4-FFF2-40B4-BE49-F238E27FC236}">
                <a16:creationId xmlns:a16="http://schemas.microsoft.com/office/drawing/2014/main" id="{23FEEC5D-6E1F-2538-D8E5-413DFD7AE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447800"/>
            <a:ext cx="107315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4436" name="Group 116">
            <a:extLst>
              <a:ext uri="{FF2B5EF4-FFF2-40B4-BE49-F238E27FC236}">
                <a16:creationId xmlns:a16="http://schemas.microsoft.com/office/drawing/2014/main" id="{94B27ADC-BDBD-8B65-B567-3582C437844D}"/>
              </a:ext>
            </a:extLst>
          </p:cNvPr>
          <p:cNvGrpSpPr>
            <a:grpSpLocks/>
          </p:cNvGrpSpPr>
          <p:nvPr/>
        </p:nvGrpSpPr>
        <p:grpSpPr bwMode="auto">
          <a:xfrm>
            <a:off x="3790950" y="1476375"/>
            <a:ext cx="1531938" cy="715963"/>
            <a:chOff x="2388" y="1122"/>
            <a:chExt cx="965" cy="451"/>
          </a:xfrm>
        </p:grpSpPr>
        <p:grpSp>
          <p:nvGrpSpPr>
            <p:cNvPr id="184437" name="Group 117">
              <a:extLst>
                <a:ext uri="{FF2B5EF4-FFF2-40B4-BE49-F238E27FC236}">
                  <a16:creationId xmlns:a16="http://schemas.microsoft.com/office/drawing/2014/main" id="{F54622DF-B16D-E361-F97A-1B4C055A11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8" y="1122"/>
              <a:ext cx="559" cy="419"/>
              <a:chOff x="2474" y="1302"/>
              <a:chExt cx="559" cy="419"/>
            </a:xfrm>
          </p:grpSpPr>
          <p:sp>
            <p:nvSpPr>
              <p:cNvPr id="184438" name="Rectangle 118">
                <a:extLst>
                  <a:ext uri="{FF2B5EF4-FFF2-40B4-BE49-F238E27FC236}">
                    <a16:creationId xmlns:a16="http://schemas.microsoft.com/office/drawing/2014/main" id="{1EAAB9B3-AFED-31C9-9F54-CD4D4FACA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" y="1302"/>
                <a:ext cx="559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2100" b="1" i="0">
                    <a:solidFill>
                      <a:srgbClr val="FF0000"/>
                    </a:solidFill>
                  </a:rPr>
                  <a:t>Rocket</a:t>
                </a:r>
                <a:endParaRPr lang="en-US" altLang="en-US" sz="2000" i="0"/>
              </a:p>
            </p:txBody>
          </p:sp>
          <p:sp>
            <p:nvSpPr>
              <p:cNvPr id="184439" name="Rectangle 119">
                <a:extLst>
                  <a:ext uri="{FF2B5EF4-FFF2-40B4-BE49-F238E27FC236}">
                    <a16:creationId xmlns:a16="http://schemas.microsoft.com/office/drawing/2014/main" id="{7349918F-CDC7-7CD8-307A-15D8F8877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" y="1519"/>
                <a:ext cx="532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2100" b="1" i="0">
                    <a:solidFill>
                      <a:srgbClr val="FF0000"/>
                    </a:solidFill>
                  </a:rPr>
                  <a:t>Nozzle</a:t>
                </a:r>
                <a:endParaRPr lang="en-US" altLang="en-US" sz="2000" i="0"/>
              </a:p>
            </p:txBody>
          </p:sp>
        </p:grpSp>
        <p:grpSp>
          <p:nvGrpSpPr>
            <p:cNvPr id="184440" name="Group 120">
              <a:extLst>
                <a:ext uri="{FF2B5EF4-FFF2-40B4-BE49-F238E27FC236}">
                  <a16:creationId xmlns:a16="http://schemas.microsoft.com/office/drawing/2014/main" id="{E9A073B3-9ABF-CC6C-0264-A81A3BF4F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9" y="1438"/>
              <a:ext cx="334" cy="135"/>
              <a:chOff x="3105" y="1618"/>
              <a:chExt cx="334" cy="135"/>
            </a:xfrm>
          </p:grpSpPr>
          <p:sp>
            <p:nvSpPr>
              <p:cNvPr id="184441" name="Rectangle 121">
                <a:extLst>
                  <a:ext uri="{FF2B5EF4-FFF2-40B4-BE49-F238E27FC236}">
                    <a16:creationId xmlns:a16="http://schemas.microsoft.com/office/drawing/2014/main" id="{CCC12E98-5F99-1103-B2E3-936B92777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5" y="1672"/>
                <a:ext cx="226" cy="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42" name="Freeform 122">
                <a:extLst>
                  <a:ext uri="{FF2B5EF4-FFF2-40B4-BE49-F238E27FC236}">
                    <a16:creationId xmlns:a16="http://schemas.microsoft.com/office/drawing/2014/main" id="{27A39D88-23BC-DD69-09CF-27BBB1921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" y="1618"/>
                <a:ext cx="126" cy="135"/>
              </a:xfrm>
              <a:custGeom>
                <a:avLst/>
                <a:gdLst>
                  <a:gd name="T0" fmla="*/ 0 w 126"/>
                  <a:gd name="T1" fmla="*/ 135 h 135"/>
                  <a:gd name="T2" fmla="*/ 126 w 126"/>
                  <a:gd name="T3" fmla="*/ 63 h 135"/>
                  <a:gd name="T4" fmla="*/ 0 w 126"/>
                  <a:gd name="T5" fmla="*/ 0 h 135"/>
                  <a:gd name="T6" fmla="*/ 0 w 126"/>
                  <a:gd name="T7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35">
                    <a:moveTo>
                      <a:pt x="0" y="135"/>
                    </a:moveTo>
                    <a:lnTo>
                      <a:pt x="126" y="63"/>
                    </a:lnTo>
                    <a:lnTo>
                      <a:pt x="0" y="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4443" name="Group 123">
            <a:extLst>
              <a:ext uri="{FF2B5EF4-FFF2-40B4-BE49-F238E27FC236}">
                <a16:creationId xmlns:a16="http://schemas.microsoft.com/office/drawing/2014/main" id="{62B6A845-DE71-11D9-372D-7F5C74FAEA10}"/>
              </a:ext>
            </a:extLst>
          </p:cNvPr>
          <p:cNvGrpSpPr>
            <a:grpSpLocks/>
          </p:cNvGrpSpPr>
          <p:nvPr/>
        </p:nvGrpSpPr>
        <p:grpSpPr bwMode="auto">
          <a:xfrm rot="568343">
            <a:off x="4724400" y="2743200"/>
            <a:ext cx="1173163" cy="987425"/>
            <a:chOff x="3534" y="1170"/>
            <a:chExt cx="739" cy="622"/>
          </a:xfrm>
        </p:grpSpPr>
        <p:sp>
          <p:nvSpPr>
            <p:cNvPr id="184444" name="Freeform 124">
              <a:extLst>
                <a:ext uri="{FF2B5EF4-FFF2-40B4-BE49-F238E27FC236}">
                  <a16:creationId xmlns:a16="http://schemas.microsoft.com/office/drawing/2014/main" id="{657A1962-C343-E8A1-BA43-DC5C751EB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1188"/>
              <a:ext cx="721" cy="604"/>
            </a:xfrm>
            <a:custGeom>
              <a:avLst/>
              <a:gdLst>
                <a:gd name="T0" fmla="*/ 496 w 721"/>
                <a:gd name="T1" fmla="*/ 90 h 604"/>
                <a:gd name="T2" fmla="*/ 523 w 721"/>
                <a:gd name="T3" fmla="*/ 117 h 604"/>
                <a:gd name="T4" fmla="*/ 0 w 721"/>
                <a:gd name="T5" fmla="*/ 550 h 604"/>
                <a:gd name="T6" fmla="*/ 54 w 721"/>
                <a:gd name="T7" fmla="*/ 604 h 604"/>
                <a:gd name="T8" fmla="*/ 577 w 721"/>
                <a:gd name="T9" fmla="*/ 172 h 604"/>
                <a:gd name="T10" fmla="*/ 595 w 721"/>
                <a:gd name="T11" fmla="*/ 208 h 604"/>
                <a:gd name="T12" fmla="*/ 721 w 721"/>
                <a:gd name="T13" fmla="*/ 0 h 604"/>
                <a:gd name="T14" fmla="*/ 496 w 721"/>
                <a:gd name="T15" fmla="*/ 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604">
                  <a:moveTo>
                    <a:pt x="496" y="90"/>
                  </a:moveTo>
                  <a:lnTo>
                    <a:pt x="523" y="117"/>
                  </a:lnTo>
                  <a:lnTo>
                    <a:pt x="0" y="550"/>
                  </a:lnTo>
                  <a:lnTo>
                    <a:pt x="54" y="604"/>
                  </a:lnTo>
                  <a:lnTo>
                    <a:pt x="577" y="172"/>
                  </a:lnTo>
                  <a:lnTo>
                    <a:pt x="595" y="208"/>
                  </a:lnTo>
                  <a:lnTo>
                    <a:pt x="721" y="0"/>
                  </a:lnTo>
                  <a:lnTo>
                    <a:pt x="496" y="9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45" name="Freeform 125">
              <a:extLst>
                <a:ext uri="{FF2B5EF4-FFF2-40B4-BE49-F238E27FC236}">
                  <a16:creationId xmlns:a16="http://schemas.microsoft.com/office/drawing/2014/main" id="{CEE626B8-BDD4-EA62-45CA-8566957D3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170"/>
              <a:ext cx="712" cy="604"/>
            </a:xfrm>
            <a:custGeom>
              <a:avLst/>
              <a:gdLst>
                <a:gd name="T0" fmla="*/ 496 w 712"/>
                <a:gd name="T1" fmla="*/ 81 h 604"/>
                <a:gd name="T2" fmla="*/ 523 w 712"/>
                <a:gd name="T3" fmla="*/ 108 h 604"/>
                <a:gd name="T4" fmla="*/ 0 w 712"/>
                <a:gd name="T5" fmla="*/ 541 h 604"/>
                <a:gd name="T6" fmla="*/ 45 w 712"/>
                <a:gd name="T7" fmla="*/ 604 h 604"/>
                <a:gd name="T8" fmla="*/ 568 w 712"/>
                <a:gd name="T9" fmla="*/ 172 h 604"/>
                <a:gd name="T10" fmla="*/ 595 w 712"/>
                <a:gd name="T11" fmla="*/ 199 h 604"/>
                <a:gd name="T12" fmla="*/ 712 w 712"/>
                <a:gd name="T13" fmla="*/ 0 h 604"/>
                <a:gd name="T14" fmla="*/ 496 w 712"/>
                <a:gd name="T15" fmla="*/ 8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2" h="604">
                  <a:moveTo>
                    <a:pt x="496" y="81"/>
                  </a:moveTo>
                  <a:lnTo>
                    <a:pt x="523" y="108"/>
                  </a:lnTo>
                  <a:lnTo>
                    <a:pt x="0" y="541"/>
                  </a:lnTo>
                  <a:lnTo>
                    <a:pt x="45" y="604"/>
                  </a:lnTo>
                  <a:lnTo>
                    <a:pt x="568" y="172"/>
                  </a:lnTo>
                  <a:lnTo>
                    <a:pt x="595" y="199"/>
                  </a:lnTo>
                  <a:lnTo>
                    <a:pt x="712" y="0"/>
                  </a:lnTo>
                  <a:lnTo>
                    <a:pt x="496" y="81"/>
                  </a:lnTo>
                  <a:close/>
                </a:path>
              </a:pathLst>
            </a:custGeom>
            <a:solidFill>
              <a:srgbClr val="FFCC99"/>
            </a:solidFill>
            <a:ln w="14288">
              <a:solidFill>
                <a:srgbClr val="FF99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46" name="Group 126">
            <a:extLst>
              <a:ext uri="{FF2B5EF4-FFF2-40B4-BE49-F238E27FC236}">
                <a16:creationId xmlns:a16="http://schemas.microsoft.com/office/drawing/2014/main" id="{BC2401E6-124F-6668-DFDA-9BC9DAD6C13C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124200"/>
            <a:ext cx="1216025" cy="385763"/>
            <a:chOff x="2696" y="1621"/>
            <a:chExt cx="766" cy="243"/>
          </a:xfrm>
        </p:grpSpPr>
        <p:sp>
          <p:nvSpPr>
            <p:cNvPr id="184447" name="Freeform 127">
              <a:extLst>
                <a:ext uri="{FF2B5EF4-FFF2-40B4-BE49-F238E27FC236}">
                  <a16:creationId xmlns:a16="http://schemas.microsoft.com/office/drawing/2014/main" id="{3A07033D-1045-D19E-66DF-C527B17A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1648"/>
              <a:ext cx="739" cy="216"/>
            </a:xfrm>
            <a:custGeom>
              <a:avLst/>
              <a:gdLst>
                <a:gd name="T0" fmla="*/ 0 w 739"/>
                <a:gd name="T1" fmla="*/ 216 h 216"/>
                <a:gd name="T2" fmla="*/ 9 w 739"/>
                <a:gd name="T3" fmla="*/ 171 h 216"/>
                <a:gd name="T4" fmla="*/ 18 w 739"/>
                <a:gd name="T5" fmla="*/ 126 h 216"/>
                <a:gd name="T6" fmla="*/ 81 w 739"/>
                <a:gd name="T7" fmla="*/ 63 h 216"/>
                <a:gd name="T8" fmla="*/ 162 w 739"/>
                <a:gd name="T9" fmla="*/ 18 h 216"/>
                <a:gd name="T10" fmla="*/ 261 w 739"/>
                <a:gd name="T11" fmla="*/ 0 h 216"/>
                <a:gd name="T12" fmla="*/ 415 w 739"/>
                <a:gd name="T13" fmla="*/ 0 h 216"/>
                <a:gd name="T14" fmla="*/ 496 w 739"/>
                <a:gd name="T15" fmla="*/ 9 h 216"/>
                <a:gd name="T16" fmla="*/ 568 w 739"/>
                <a:gd name="T17" fmla="*/ 36 h 216"/>
                <a:gd name="T18" fmla="*/ 622 w 739"/>
                <a:gd name="T19" fmla="*/ 81 h 216"/>
                <a:gd name="T20" fmla="*/ 667 w 739"/>
                <a:gd name="T21" fmla="*/ 144 h 216"/>
                <a:gd name="T22" fmla="*/ 739 w 739"/>
                <a:gd name="T23" fmla="*/ 144 h 216"/>
                <a:gd name="T24" fmla="*/ 604 w 739"/>
                <a:gd name="T25" fmla="*/ 216 h 216"/>
                <a:gd name="T26" fmla="*/ 433 w 739"/>
                <a:gd name="T27" fmla="*/ 144 h 216"/>
                <a:gd name="T28" fmla="*/ 514 w 739"/>
                <a:gd name="T29" fmla="*/ 144 h 216"/>
                <a:gd name="T30" fmla="*/ 487 w 739"/>
                <a:gd name="T31" fmla="*/ 99 h 216"/>
                <a:gd name="T32" fmla="*/ 442 w 739"/>
                <a:gd name="T33" fmla="*/ 54 h 216"/>
                <a:gd name="T34" fmla="*/ 397 w 739"/>
                <a:gd name="T35" fmla="*/ 27 h 216"/>
                <a:gd name="T36" fmla="*/ 334 w 739"/>
                <a:gd name="T37" fmla="*/ 9 h 216"/>
                <a:gd name="T38" fmla="*/ 334 w 739"/>
                <a:gd name="T39" fmla="*/ 9 h 216"/>
                <a:gd name="T40" fmla="*/ 261 w 739"/>
                <a:gd name="T41" fmla="*/ 36 h 216"/>
                <a:gd name="T42" fmla="*/ 198 w 739"/>
                <a:gd name="T43" fmla="*/ 90 h 216"/>
                <a:gd name="T44" fmla="*/ 162 w 739"/>
                <a:gd name="T45" fmla="*/ 144 h 216"/>
                <a:gd name="T46" fmla="*/ 144 w 739"/>
                <a:gd name="T47" fmla="*/ 216 h 216"/>
                <a:gd name="T48" fmla="*/ 0 w 739"/>
                <a:gd name="T4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9" h="216">
                  <a:moveTo>
                    <a:pt x="0" y="216"/>
                  </a:moveTo>
                  <a:lnTo>
                    <a:pt x="9" y="171"/>
                  </a:lnTo>
                  <a:lnTo>
                    <a:pt x="18" y="126"/>
                  </a:lnTo>
                  <a:lnTo>
                    <a:pt x="81" y="63"/>
                  </a:lnTo>
                  <a:lnTo>
                    <a:pt x="162" y="18"/>
                  </a:lnTo>
                  <a:lnTo>
                    <a:pt x="261" y="0"/>
                  </a:lnTo>
                  <a:lnTo>
                    <a:pt x="415" y="0"/>
                  </a:lnTo>
                  <a:lnTo>
                    <a:pt x="496" y="9"/>
                  </a:lnTo>
                  <a:lnTo>
                    <a:pt x="568" y="36"/>
                  </a:lnTo>
                  <a:lnTo>
                    <a:pt x="622" y="81"/>
                  </a:lnTo>
                  <a:lnTo>
                    <a:pt x="667" y="144"/>
                  </a:lnTo>
                  <a:lnTo>
                    <a:pt x="739" y="144"/>
                  </a:lnTo>
                  <a:lnTo>
                    <a:pt x="604" y="216"/>
                  </a:lnTo>
                  <a:lnTo>
                    <a:pt x="433" y="144"/>
                  </a:lnTo>
                  <a:lnTo>
                    <a:pt x="514" y="144"/>
                  </a:lnTo>
                  <a:lnTo>
                    <a:pt x="487" y="99"/>
                  </a:lnTo>
                  <a:lnTo>
                    <a:pt x="442" y="54"/>
                  </a:lnTo>
                  <a:lnTo>
                    <a:pt x="397" y="27"/>
                  </a:lnTo>
                  <a:lnTo>
                    <a:pt x="334" y="9"/>
                  </a:lnTo>
                  <a:lnTo>
                    <a:pt x="334" y="9"/>
                  </a:lnTo>
                  <a:lnTo>
                    <a:pt x="261" y="36"/>
                  </a:lnTo>
                  <a:lnTo>
                    <a:pt x="198" y="90"/>
                  </a:lnTo>
                  <a:lnTo>
                    <a:pt x="162" y="144"/>
                  </a:lnTo>
                  <a:lnTo>
                    <a:pt x="144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48" name="Freeform 128">
              <a:extLst>
                <a:ext uri="{FF2B5EF4-FFF2-40B4-BE49-F238E27FC236}">
                  <a16:creationId xmlns:a16="http://schemas.microsoft.com/office/drawing/2014/main" id="{AF6A37AB-61D6-67AB-E481-BBD7580B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1621"/>
              <a:ext cx="739" cy="216"/>
            </a:xfrm>
            <a:custGeom>
              <a:avLst/>
              <a:gdLst>
                <a:gd name="T0" fmla="*/ 0 w 739"/>
                <a:gd name="T1" fmla="*/ 216 h 216"/>
                <a:gd name="T2" fmla="*/ 9 w 739"/>
                <a:gd name="T3" fmla="*/ 171 h 216"/>
                <a:gd name="T4" fmla="*/ 18 w 739"/>
                <a:gd name="T5" fmla="*/ 135 h 216"/>
                <a:gd name="T6" fmla="*/ 81 w 739"/>
                <a:gd name="T7" fmla="*/ 63 h 216"/>
                <a:gd name="T8" fmla="*/ 162 w 739"/>
                <a:gd name="T9" fmla="*/ 18 h 216"/>
                <a:gd name="T10" fmla="*/ 207 w 739"/>
                <a:gd name="T11" fmla="*/ 9 h 216"/>
                <a:gd name="T12" fmla="*/ 261 w 739"/>
                <a:gd name="T13" fmla="*/ 0 h 216"/>
                <a:gd name="T14" fmla="*/ 415 w 739"/>
                <a:gd name="T15" fmla="*/ 0 h 216"/>
                <a:gd name="T16" fmla="*/ 496 w 739"/>
                <a:gd name="T17" fmla="*/ 9 h 216"/>
                <a:gd name="T18" fmla="*/ 568 w 739"/>
                <a:gd name="T19" fmla="*/ 36 h 216"/>
                <a:gd name="T20" fmla="*/ 631 w 739"/>
                <a:gd name="T21" fmla="*/ 81 h 216"/>
                <a:gd name="T22" fmla="*/ 667 w 739"/>
                <a:gd name="T23" fmla="*/ 144 h 216"/>
                <a:gd name="T24" fmla="*/ 739 w 739"/>
                <a:gd name="T25" fmla="*/ 144 h 216"/>
                <a:gd name="T26" fmla="*/ 604 w 739"/>
                <a:gd name="T27" fmla="*/ 216 h 216"/>
                <a:gd name="T28" fmla="*/ 442 w 739"/>
                <a:gd name="T29" fmla="*/ 144 h 216"/>
                <a:gd name="T30" fmla="*/ 514 w 739"/>
                <a:gd name="T31" fmla="*/ 144 h 216"/>
                <a:gd name="T32" fmla="*/ 487 w 739"/>
                <a:gd name="T33" fmla="*/ 99 h 216"/>
                <a:gd name="T34" fmla="*/ 451 w 739"/>
                <a:gd name="T35" fmla="*/ 63 h 216"/>
                <a:gd name="T36" fmla="*/ 397 w 739"/>
                <a:gd name="T37" fmla="*/ 27 h 216"/>
                <a:gd name="T38" fmla="*/ 343 w 739"/>
                <a:gd name="T39" fmla="*/ 9 h 216"/>
                <a:gd name="T40" fmla="*/ 343 w 739"/>
                <a:gd name="T41" fmla="*/ 9 h 216"/>
                <a:gd name="T42" fmla="*/ 261 w 739"/>
                <a:gd name="T43" fmla="*/ 36 h 216"/>
                <a:gd name="T44" fmla="*/ 207 w 739"/>
                <a:gd name="T45" fmla="*/ 90 h 216"/>
                <a:gd name="T46" fmla="*/ 162 w 739"/>
                <a:gd name="T47" fmla="*/ 144 h 216"/>
                <a:gd name="T48" fmla="*/ 153 w 739"/>
                <a:gd name="T49" fmla="*/ 216 h 216"/>
                <a:gd name="T50" fmla="*/ 0 w 739"/>
                <a:gd name="T5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9" h="216">
                  <a:moveTo>
                    <a:pt x="0" y="216"/>
                  </a:moveTo>
                  <a:lnTo>
                    <a:pt x="9" y="171"/>
                  </a:lnTo>
                  <a:lnTo>
                    <a:pt x="18" y="135"/>
                  </a:lnTo>
                  <a:lnTo>
                    <a:pt x="81" y="63"/>
                  </a:lnTo>
                  <a:lnTo>
                    <a:pt x="162" y="18"/>
                  </a:lnTo>
                  <a:lnTo>
                    <a:pt x="207" y="9"/>
                  </a:lnTo>
                  <a:lnTo>
                    <a:pt x="261" y="0"/>
                  </a:lnTo>
                  <a:lnTo>
                    <a:pt x="415" y="0"/>
                  </a:lnTo>
                  <a:lnTo>
                    <a:pt x="496" y="9"/>
                  </a:lnTo>
                  <a:lnTo>
                    <a:pt x="568" y="36"/>
                  </a:lnTo>
                  <a:lnTo>
                    <a:pt x="631" y="81"/>
                  </a:lnTo>
                  <a:lnTo>
                    <a:pt x="667" y="144"/>
                  </a:lnTo>
                  <a:lnTo>
                    <a:pt x="739" y="144"/>
                  </a:lnTo>
                  <a:lnTo>
                    <a:pt x="604" y="216"/>
                  </a:lnTo>
                  <a:lnTo>
                    <a:pt x="442" y="144"/>
                  </a:lnTo>
                  <a:lnTo>
                    <a:pt x="514" y="144"/>
                  </a:lnTo>
                  <a:lnTo>
                    <a:pt x="487" y="99"/>
                  </a:lnTo>
                  <a:lnTo>
                    <a:pt x="451" y="63"/>
                  </a:lnTo>
                  <a:lnTo>
                    <a:pt x="397" y="27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261" y="36"/>
                  </a:lnTo>
                  <a:lnTo>
                    <a:pt x="207" y="90"/>
                  </a:lnTo>
                  <a:lnTo>
                    <a:pt x="162" y="144"/>
                  </a:lnTo>
                  <a:lnTo>
                    <a:pt x="153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49" name="Freeform 129">
              <a:extLst>
                <a:ext uri="{FF2B5EF4-FFF2-40B4-BE49-F238E27FC236}">
                  <a16:creationId xmlns:a16="http://schemas.microsoft.com/office/drawing/2014/main" id="{95A97049-E44A-8181-D419-A9D6B126D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1621"/>
              <a:ext cx="343" cy="216"/>
            </a:xfrm>
            <a:custGeom>
              <a:avLst/>
              <a:gdLst>
                <a:gd name="T0" fmla="*/ 0 w 343"/>
                <a:gd name="T1" fmla="*/ 216 h 216"/>
                <a:gd name="T2" fmla="*/ 9 w 343"/>
                <a:gd name="T3" fmla="*/ 171 h 216"/>
                <a:gd name="T4" fmla="*/ 18 w 343"/>
                <a:gd name="T5" fmla="*/ 135 h 216"/>
                <a:gd name="T6" fmla="*/ 81 w 343"/>
                <a:gd name="T7" fmla="*/ 63 h 216"/>
                <a:gd name="T8" fmla="*/ 162 w 343"/>
                <a:gd name="T9" fmla="*/ 18 h 216"/>
                <a:gd name="T10" fmla="*/ 207 w 343"/>
                <a:gd name="T11" fmla="*/ 9 h 216"/>
                <a:gd name="T12" fmla="*/ 261 w 343"/>
                <a:gd name="T13" fmla="*/ 0 h 216"/>
                <a:gd name="T14" fmla="*/ 307 w 343"/>
                <a:gd name="T15" fmla="*/ 0 h 216"/>
                <a:gd name="T16" fmla="*/ 343 w 343"/>
                <a:gd name="T17" fmla="*/ 9 h 216"/>
                <a:gd name="T18" fmla="*/ 343 w 343"/>
                <a:gd name="T19" fmla="*/ 9 h 216"/>
                <a:gd name="T20" fmla="*/ 261 w 343"/>
                <a:gd name="T21" fmla="*/ 36 h 216"/>
                <a:gd name="T22" fmla="*/ 207 w 343"/>
                <a:gd name="T23" fmla="*/ 90 h 216"/>
                <a:gd name="T24" fmla="*/ 162 w 343"/>
                <a:gd name="T25" fmla="*/ 144 h 216"/>
                <a:gd name="T26" fmla="*/ 153 w 343"/>
                <a:gd name="T27" fmla="*/ 216 h 216"/>
                <a:gd name="T28" fmla="*/ 0 w 343"/>
                <a:gd name="T2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216">
                  <a:moveTo>
                    <a:pt x="0" y="216"/>
                  </a:moveTo>
                  <a:lnTo>
                    <a:pt x="9" y="171"/>
                  </a:lnTo>
                  <a:lnTo>
                    <a:pt x="18" y="135"/>
                  </a:lnTo>
                  <a:lnTo>
                    <a:pt x="81" y="63"/>
                  </a:lnTo>
                  <a:lnTo>
                    <a:pt x="162" y="18"/>
                  </a:lnTo>
                  <a:lnTo>
                    <a:pt x="207" y="9"/>
                  </a:lnTo>
                  <a:lnTo>
                    <a:pt x="261" y="0"/>
                  </a:lnTo>
                  <a:lnTo>
                    <a:pt x="307" y="0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261" y="36"/>
                  </a:lnTo>
                  <a:lnTo>
                    <a:pt x="207" y="90"/>
                  </a:lnTo>
                  <a:lnTo>
                    <a:pt x="162" y="144"/>
                  </a:lnTo>
                  <a:lnTo>
                    <a:pt x="153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CDA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50" name="Freeform 130">
              <a:extLst>
                <a:ext uri="{FF2B5EF4-FFF2-40B4-BE49-F238E27FC236}">
                  <a16:creationId xmlns:a16="http://schemas.microsoft.com/office/drawing/2014/main" id="{00019A95-3988-A292-7769-96B85F50F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1621"/>
              <a:ext cx="739" cy="216"/>
            </a:xfrm>
            <a:custGeom>
              <a:avLst/>
              <a:gdLst>
                <a:gd name="T0" fmla="*/ 0 w 739"/>
                <a:gd name="T1" fmla="*/ 216 h 216"/>
                <a:gd name="T2" fmla="*/ 9 w 739"/>
                <a:gd name="T3" fmla="*/ 171 h 216"/>
                <a:gd name="T4" fmla="*/ 18 w 739"/>
                <a:gd name="T5" fmla="*/ 135 h 216"/>
                <a:gd name="T6" fmla="*/ 81 w 739"/>
                <a:gd name="T7" fmla="*/ 63 h 216"/>
                <a:gd name="T8" fmla="*/ 162 w 739"/>
                <a:gd name="T9" fmla="*/ 18 h 216"/>
                <a:gd name="T10" fmla="*/ 207 w 739"/>
                <a:gd name="T11" fmla="*/ 9 h 216"/>
                <a:gd name="T12" fmla="*/ 261 w 739"/>
                <a:gd name="T13" fmla="*/ 0 h 216"/>
                <a:gd name="T14" fmla="*/ 415 w 739"/>
                <a:gd name="T15" fmla="*/ 0 h 216"/>
                <a:gd name="T16" fmla="*/ 496 w 739"/>
                <a:gd name="T17" fmla="*/ 9 h 216"/>
                <a:gd name="T18" fmla="*/ 568 w 739"/>
                <a:gd name="T19" fmla="*/ 36 h 216"/>
                <a:gd name="T20" fmla="*/ 631 w 739"/>
                <a:gd name="T21" fmla="*/ 81 h 216"/>
                <a:gd name="T22" fmla="*/ 667 w 739"/>
                <a:gd name="T23" fmla="*/ 144 h 216"/>
                <a:gd name="T24" fmla="*/ 739 w 739"/>
                <a:gd name="T25" fmla="*/ 144 h 216"/>
                <a:gd name="T26" fmla="*/ 604 w 739"/>
                <a:gd name="T27" fmla="*/ 216 h 216"/>
                <a:gd name="T28" fmla="*/ 442 w 739"/>
                <a:gd name="T29" fmla="*/ 144 h 216"/>
                <a:gd name="T30" fmla="*/ 514 w 739"/>
                <a:gd name="T31" fmla="*/ 144 h 216"/>
                <a:gd name="T32" fmla="*/ 487 w 739"/>
                <a:gd name="T33" fmla="*/ 99 h 216"/>
                <a:gd name="T34" fmla="*/ 451 w 739"/>
                <a:gd name="T35" fmla="*/ 63 h 216"/>
                <a:gd name="T36" fmla="*/ 397 w 739"/>
                <a:gd name="T37" fmla="*/ 27 h 216"/>
                <a:gd name="T38" fmla="*/ 343 w 739"/>
                <a:gd name="T39" fmla="*/ 9 h 216"/>
                <a:gd name="T40" fmla="*/ 343 w 739"/>
                <a:gd name="T41" fmla="*/ 9 h 216"/>
                <a:gd name="T42" fmla="*/ 261 w 739"/>
                <a:gd name="T43" fmla="*/ 36 h 216"/>
                <a:gd name="T44" fmla="*/ 207 w 739"/>
                <a:gd name="T45" fmla="*/ 90 h 216"/>
                <a:gd name="T46" fmla="*/ 162 w 739"/>
                <a:gd name="T47" fmla="*/ 144 h 216"/>
                <a:gd name="T48" fmla="*/ 153 w 739"/>
                <a:gd name="T49" fmla="*/ 216 h 216"/>
                <a:gd name="T50" fmla="*/ 0 w 739"/>
                <a:gd name="T5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9" h="216">
                  <a:moveTo>
                    <a:pt x="0" y="216"/>
                  </a:moveTo>
                  <a:lnTo>
                    <a:pt x="9" y="171"/>
                  </a:lnTo>
                  <a:lnTo>
                    <a:pt x="18" y="135"/>
                  </a:lnTo>
                  <a:lnTo>
                    <a:pt x="81" y="63"/>
                  </a:lnTo>
                  <a:lnTo>
                    <a:pt x="162" y="18"/>
                  </a:lnTo>
                  <a:lnTo>
                    <a:pt x="207" y="9"/>
                  </a:lnTo>
                  <a:lnTo>
                    <a:pt x="261" y="0"/>
                  </a:lnTo>
                  <a:lnTo>
                    <a:pt x="415" y="0"/>
                  </a:lnTo>
                  <a:lnTo>
                    <a:pt x="496" y="9"/>
                  </a:lnTo>
                  <a:lnTo>
                    <a:pt x="568" y="36"/>
                  </a:lnTo>
                  <a:lnTo>
                    <a:pt x="631" y="81"/>
                  </a:lnTo>
                  <a:lnTo>
                    <a:pt x="667" y="144"/>
                  </a:lnTo>
                  <a:lnTo>
                    <a:pt x="739" y="144"/>
                  </a:lnTo>
                  <a:lnTo>
                    <a:pt x="604" y="216"/>
                  </a:lnTo>
                  <a:lnTo>
                    <a:pt x="442" y="144"/>
                  </a:lnTo>
                  <a:lnTo>
                    <a:pt x="514" y="144"/>
                  </a:lnTo>
                  <a:lnTo>
                    <a:pt x="487" y="99"/>
                  </a:lnTo>
                  <a:lnTo>
                    <a:pt x="451" y="63"/>
                  </a:lnTo>
                  <a:lnTo>
                    <a:pt x="397" y="27"/>
                  </a:lnTo>
                  <a:lnTo>
                    <a:pt x="343" y="9"/>
                  </a:lnTo>
                  <a:lnTo>
                    <a:pt x="343" y="9"/>
                  </a:lnTo>
                  <a:lnTo>
                    <a:pt x="261" y="36"/>
                  </a:lnTo>
                  <a:lnTo>
                    <a:pt x="207" y="90"/>
                  </a:lnTo>
                  <a:lnTo>
                    <a:pt x="162" y="144"/>
                  </a:lnTo>
                  <a:lnTo>
                    <a:pt x="153" y="216"/>
                  </a:lnTo>
                  <a:lnTo>
                    <a:pt x="0" y="216"/>
                  </a:lnTo>
                  <a:close/>
                </a:path>
              </a:pathLst>
            </a:custGeom>
            <a:noFill/>
            <a:ln w="14288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51" name="Freeform 131">
              <a:extLst>
                <a:ext uri="{FF2B5EF4-FFF2-40B4-BE49-F238E27FC236}">
                  <a16:creationId xmlns:a16="http://schemas.microsoft.com/office/drawing/2014/main" id="{F1AD6D97-780C-EB4A-83C0-4C92B8F4D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" y="1621"/>
              <a:ext cx="82" cy="9"/>
            </a:xfrm>
            <a:custGeom>
              <a:avLst/>
              <a:gdLst>
                <a:gd name="T0" fmla="*/ 0 w 82"/>
                <a:gd name="T1" fmla="*/ 0 h 9"/>
                <a:gd name="T2" fmla="*/ 46 w 82"/>
                <a:gd name="T3" fmla="*/ 0 h 9"/>
                <a:gd name="T4" fmla="*/ 82 w 8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9">
                  <a:moveTo>
                    <a:pt x="0" y="0"/>
                  </a:moveTo>
                  <a:lnTo>
                    <a:pt x="46" y="0"/>
                  </a:lnTo>
                  <a:lnTo>
                    <a:pt x="82" y="9"/>
                  </a:lnTo>
                </a:path>
              </a:pathLst>
            </a:custGeom>
            <a:noFill/>
            <a:ln w="14288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52" name="Group 132">
            <a:extLst>
              <a:ext uri="{FF2B5EF4-FFF2-40B4-BE49-F238E27FC236}">
                <a16:creationId xmlns:a16="http://schemas.microsoft.com/office/drawing/2014/main" id="{97322654-6B9F-6CC7-E6A5-E8ACE0375D73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429000"/>
            <a:ext cx="1416050" cy="487363"/>
            <a:chOff x="1372" y="2116"/>
            <a:chExt cx="892" cy="307"/>
          </a:xfrm>
        </p:grpSpPr>
        <p:sp>
          <p:nvSpPr>
            <p:cNvPr id="184453" name="Freeform 133">
              <a:extLst>
                <a:ext uri="{FF2B5EF4-FFF2-40B4-BE49-F238E27FC236}">
                  <a16:creationId xmlns:a16="http://schemas.microsoft.com/office/drawing/2014/main" id="{0956FCE9-76F9-B253-43A8-BC8309EF8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" y="2134"/>
              <a:ext cx="874" cy="289"/>
            </a:xfrm>
            <a:custGeom>
              <a:avLst/>
              <a:gdLst>
                <a:gd name="T0" fmla="*/ 639 w 874"/>
                <a:gd name="T1" fmla="*/ 0 h 289"/>
                <a:gd name="T2" fmla="*/ 648 w 874"/>
                <a:gd name="T3" fmla="*/ 45 h 289"/>
                <a:gd name="T4" fmla="*/ 0 w 874"/>
                <a:gd name="T5" fmla="*/ 217 h 289"/>
                <a:gd name="T6" fmla="*/ 27 w 874"/>
                <a:gd name="T7" fmla="*/ 289 h 289"/>
                <a:gd name="T8" fmla="*/ 666 w 874"/>
                <a:gd name="T9" fmla="*/ 117 h 289"/>
                <a:gd name="T10" fmla="*/ 675 w 874"/>
                <a:gd name="T11" fmla="*/ 154 h 289"/>
                <a:gd name="T12" fmla="*/ 874 w 874"/>
                <a:gd name="T13" fmla="*/ 18 h 289"/>
                <a:gd name="T14" fmla="*/ 639 w 874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4" h="289">
                  <a:moveTo>
                    <a:pt x="639" y="0"/>
                  </a:moveTo>
                  <a:lnTo>
                    <a:pt x="648" y="45"/>
                  </a:lnTo>
                  <a:lnTo>
                    <a:pt x="0" y="217"/>
                  </a:lnTo>
                  <a:lnTo>
                    <a:pt x="27" y="289"/>
                  </a:lnTo>
                  <a:lnTo>
                    <a:pt x="666" y="117"/>
                  </a:lnTo>
                  <a:lnTo>
                    <a:pt x="675" y="154"/>
                  </a:lnTo>
                  <a:lnTo>
                    <a:pt x="874" y="18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54" name="Freeform 134">
              <a:extLst>
                <a:ext uri="{FF2B5EF4-FFF2-40B4-BE49-F238E27FC236}">
                  <a16:creationId xmlns:a16="http://schemas.microsoft.com/office/drawing/2014/main" id="{7A7D79BF-37F6-1B24-5C2D-6B37E501B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" y="2116"/>
              <a:ext cx="865" cy="289"/>
            </a:xfrm>
            <a:custGeom>
              <a:avLst/>
              <a:gdLst>
                <a:gd name="T0" fmla="*/ 630 w 865"/>
                <a:gd name="T1" fmla="*/ 0 h 289"/>
                <a:gd name="T2" fmla="*/ 639 w 865"/>
                <a:gd name="T3" fmla="*/ 36 h 289"/>
                <a:gd name="T4" fmla="*/ 0 w 865"/>
                <a:gd name="T5" fmla="*/ 208 h 289"/>
                <a:gd name="T6" fmla="*/ 18 w 865"/>
                <a:gd name="T7" fmla="*/ 289 h 289"/>
                <a:gd name="T8" fmla="*/ 657 w 865"/>
                <a:gd name="T9" fmla="*/ 108 h 289"/>
                <a:gd name="T10" fmla="*/ 675 w 865"/>
                <a:gd name="T11" fmla="*/ 144 h 289"/>
                <a:gd name="T12" fmla="*/ 865 w 865"/>
                <a:gd name="T13" fmla="*/ 18 h 289"/>
                <a:gd name="T14" fmla="*/ 630 w 865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5" h="289">
                  <a:moveTo>
                    <a:pt x="630" y="0"/>
                  </a:moveTo>
                  <a:lnTo>
                    <a:pt x="639" y="36"/>
                  </a:lnTo>
                  <a:lnTo>
                    <a:pt x="0" y="208"/>
                  </a:lnTo>
                  <a:lnTo>
                    <a:pt x="18" y="289"/>
                  </a:lnTo>
                  <a:lnTo>
                    <a:pt x="657" y="108"/>
                  </a:lnTo>
                  <a:lnTo>
                    <a:pt x="675" y="144"/>
                  </a:lnTo>
                  <a:lnTo>
                    <a:pt x="865" y="18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FCC99"/>
            </a:solidFill>
            <a:ln w="14288">
              <a:solidFill>
                <a:srgbClr val="FF99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455" name="Rectangle 135">
            <a:extLst>
              <a:ext uri="{FF2B5EF4-FFF2-40B4-BE49-F238E27FC236}">
                <a16:creationId xmlns:a16="http://schemas.microsoft.com/office/drawing/2014/main" id="{44FBDF4D-8C4E-A4EA-7D68-008E9B4EB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486400"/>
            <a:ext cx="6553200" cy="533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/>
            <a:r>
              <a:rPr lang="en-US" altLang="en-US" sz="2000" b="1" i="0">
                <a:solidFill>
                  <a:srgbClr val="000099"/>
                </a:solidFill>
              </a:rPr>
              <a:t>Power density too high to keep junctions at low temp</a:t>
            </a:r>
          </a:p>
        </p:txBody>
      </p:sp>
      <p:sp>
        <p:nvSpPr>
          <p:cNvPr id="184457" name="Text Box 137">
            <a:extLst>
              <a:ext uri="{FF2B5EF4-FFF2-40B4-BE49-F238E27FC236}">
                <a16:creationId xmlns:a16="http://schemas.microsoft.com/office/drawing/2014/main" id="{FC8324C3-6EA8-E290-7C89-1FAC9D9EF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495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Courtesy, Intel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55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AFE54B3-9967-5B16-926D-7C6F60B05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E98BC-7B07-4E4E-8B2D-F4F85F352DD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69986" name="Rectangle 2">
            <a:extLst>
              <a:ext uri="{FF2B5EF4-FFF2-40B4-BE49-F238E27FC236}">
                <a16:creationId xmlns:a16="http://schemas.microsoft.com/office/drawing/2014/main" id="{2C845CFC-EB1C-8FD0-CC48-0E4C6B06E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7772400" cy="685800"/>
          </a:xfrm>
        </p:spPr>
        <p:txBody>
          <a:bodyPr/>
          <a:lstStyle/>
          <a:p>
            <a:r>
              <a:rPr lang="en-US" altLang="en-US" sz="4000"/>
              <a:t>Not Only Microprocessors</a:t>
            </a: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C5F8B129-25D8-3FC7-B900-F01C49673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4872038"/>
            <a:ext cx="1790700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988" name="Rectangle 4">
            <a:extLst>
              <a:ext uri="{FF2B5EF4-FFF2-40B4-BE49-F238E27FC236}">
                <a16:creationId xmlns:a16="http://schemas.microsoft.com/office/drawing/2014/main" id="{46F3E427-D363-6F9F-E14E-C7CAC3592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075" y="4872038"/>
            <a:ext cx="1177925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989" name="Rectangle 5">
            <a:extLst>
              <a:ext uri="{FF2B5EF4-FFF2-40B4-BE49-F238E27FC236}">
                <a16:creationId xmlns:a16="http://schemas.microsoft.com/office/drawing/2014/main" id="{326CAC52-DBD9-FB9B-DB6E-E9E8E50FA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25" y="3405188"/>
            <a:ext cx="27908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/>
            <a:r>
              <a:rPr lang="en-US" altLang="en-US" sz="1600" b="1" i="0">
                <a:solidFill>
                  <a:schemeClr val="accent2"/>
                </a:solidFill>
              </a:rPr>
              <a:t>Digital Cellular Market</a:t>
            </a:r>
          </a:p>
          <a:p>
            <a:pPr algn="ctr"/>
            <a:r>
              <a:rPr lang="en-US" altLang="en-US" sz="1600" b="1" i="0">
                <a:solidFill>
                  <a:schemeClr val="accent2"/>
                </a:solidFill>
              </a:rPr>
              <a:t>(Phones Shipped)</a:t>
            </a:r>
          </a:p>
        </p:txBody>
      </p:sp>
      <p:grpSp>
        <p:nvGrpSpPr>
          <p:cNvPr id="169990" name="Group 6">
            <a:extLst>
              <a:ext uri="{FF2B5EF4-FFF2-40B4-BE49-F238E27FC236}">
                <a16:creationId xmlns:a16="http://schemas.microsoft.com/office/drawing/2014/main" id="{C493E8A5-792D-CB41-3713-CB7FA133FE0C}"/>
              </a:ext>
            </a:extLst>
          </p:cNvPr>
          <p:cNvGrpSpPr>
            <a:grpSpLocks/>
          </p:cNvGrpSpPr>
          <p:nvPr/>
        </p:nvGrpSpPr>
        <p:grpSpPr bwMode="auto">
          <a:xfrm>
            <a:off x="969963" y="4083050"/>
            <a:ext cx="4110037" cy="842963"/>
            <a:chOff x="899" y="2515"/>
            <a:chExt cx="2589" cy="531"/>
          </a:xfrm>
        </p:grpSpPr>
        <p:sp>
          <p:nvSpPr>
            <p:cNvPr id="169991" name="Rectangle 7">
              <a:extLst>
                <a:ext uri="{FF2B5EF4-FFF2-40B4-BE49-F238E27FC236}">
                  <a16:creationId xmlns:a16="http://schemas.microsoft.com/office/drawing/2014/main" id="{5A0FE404-7B0E-0723-4A64-9C269572F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2515"/>
              <a:ext cx="2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2000" b="1" i="0"/>
                <a:t>1996  1997 1998  1999  2000</a:t>
              </a:r>
              <a:endParaRPr lang="en-US" altLang="en-US" sz="2000" b="1"/>
            </a:p>
          </p:txBody>
        </p:sp>
        <p:sp>
          <p:nvSpPr>
            <p:cNvPr id="169992" name="Rectangle 8">
              <a:extLst>
                <a:ext uri="{FF2B5EF4-FFF2-40B4-BE49-F238E27FC236}">
                  <a16:creationId xmlns:a16="http://schemas.microsoft.com/office/drawing/2014/main" id="{B6B610E9-9383-AD66-93B8-D23B80C65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815"/>
              <a:ext cx="256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600" i="0"/>
                <a:t>Units</a:t>
              </a:r>
              <a:r>
                <a:rPr lang="en-US" altLang="en-US" sz="1800" i="0"/>
                <a:t>    </a:t>
              </a:r>
              <a:r>
                <a:rPr lang="en-US" altLang="en-US" sz="1800" b="1" i="0"/>
                <a:t>48M   86M  162M  260M  435M</a:t>
              </a:r>
            </a:p>
          </p:txBody>
        </p:sp>
      </p:grpSp>
      <p:pic>
        <p:nvPicPr>
          <p:cNvPr id="169993" name="Picture 9">
            <a:extLst>
              <a:ext uri="{FF2B5EF4-FFF2-40B4-BE49-F238E27FC236}">
                <a16:creationId xmlns:a16="http://schemas.microsoft.com/office/drawing/2014/main" id="{3280690E-AC28-31C6-B2DE-E744066B6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252538"/>
            <a:ext cx="1404938" cy="18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994" name="Group 10">
            <a:extLst>
              <a:ext uri="{FF2B5EF4-FFF2-40B4-BE49-F238E27FC236}">
                <a16:creationId xmlns:a16="http://schemas.microsoft.com/office/drawing/2014/main" id="{B07B7B89-3229-8C97-9DA6-B644E7E2F77E}"/>
              </a:ext>
            </a:extLst>
          </p:cNvPr>
          <p:cNvGrpSpPr>
            <a:grpSpLocks/>
          </p:cNvGrpSpPr>
          <p:nvPr/>
        </p:nvGrpSpPr>
        <p:grpSpPr bwMode="auto">
          <a:xfrm>
            <a:off x="6540500" y="1143000"/>
            <a:ext cx="1555750" cy="4581525"/>
            <a:chOff x="1632" y="192"/>
            <a:chExt cx="1447" cy="3765"/>
          </a:xfrm>
        </p:grpSpPr>
        <p:pic>
          <p:nvPicPr>
            <p:cNvPr id="169995" name="Picture 11">
              <a:extLst>
                <a:ext uri="{FF2B5EF4-FFF2-40B4-BE49-F238E27FC236}">
                  <a16:creationId xmlns:a16="http://schemas.microsoft.com/office/drawing/2014/main" id="{0E9F1715-FEEE-DCA6-6DA0-6EBE1C46B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" y="192"/>
              <a:ext cx="1373" cy="3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996" name="Rectangle 12">
              <a:extLst>
                <a:ext uri="{FF2B5EF4-FFF2-40B4-BE49-F238E27FC236}">
                  <a16:creationId xmlns:a16="http://schemas.microsoft.com/office/drawing/2014/main" id="{994EA47C-1295-C48D-7A33-E4E294B9A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" y="1832"/>
              <a:ext cx="475" cy="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997" name="Line 13">
              <a:extLst>
                <a:ext uri="{FF2B5EF4-FFF2-40B4-BE49-F238E27FC236}">
                  <a16:creationId xmlns:a16="http://schemas.microsoft.com/office/drawing/2014/main" id="{271BC656-8038-199C-2C64-CB8CE382E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1" y="1398"/>
              <a:ext cx="30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998" name="Line 14">
              <a:extLst>
                <a:ext uri="{FF2B5EF4-FFF2-40B4-BE49-F238E27FC236}">
                  <a16:creationId xmlns:a16="http://schemas.microsoft.com/office/drawing/2014/main" id="{247D67CB-8179-94D7-3C53-7EDB860820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1" y="1342"/>
              <a:ext cx="30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999" name="Freeform 15">
              <a:extLst>
                <a:ext uri="{FF2B5EF4-FFF2-40B4-BE49-F238E27FC236}">
                  <a16:creationId xmlns:a16="http://schemas.microsoft.com/office/drawing/2014/main" id="{9809E6D3-5A44-D3B7-E52B-A77261FA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3102"/>
              <a:ext cx="383" cy="827"/>
            </a:xfrm>
            <a:custGeom>
              <a:avLst/>
              <a:gdLst>
                <a:gd name="T0" fmla="*/ 0 w 433"/>
                <a:gd name="T1" fmla="*/ 0 h 892"/>
                <a:gd name="T2" fmla="*/ 0 w 433"/>
                <a:gd name="T3" fmla="*/ 891 h 892"/>
                <a:gd name="T4" fmla="*/ 432 w 433"/>
                <a:gd name="T5" fmla="*/ 89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" h="892">
                  <a:moveTo>
                    <a:pt x="0" y="0"/>
                  </a:moveTo>
                  <a:lnTo>
                    <a:pt x="0" y="891"/>
                  </a:lnTo>
                  <a:lnTo>
                    <a:pt x="432" y="891"/>
                  </a:lnTo>
                </a:path>
              </a:pathLst>
            </a:custGeom>
            <a:noFill/>
            <a:ln w="762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000" name="AutoShape 16">
              <a:extLst>
                <a:ext uri="{FF2B5EF4-FFF2-40B4-BE49-F238E27FC236}">
                  <a16:creationId xmlns:a16="http://schemas.microsoft.com/office/drawing/2014/main" id="{5976A71C-8140-5CFE-1E43-1F60BA15A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2886"/>
              <a:ext cx="970" cy="386"/>
            </a:xfrm>
            <a:prstGeom prst="cube">
              <a:avLst>
                <a:gd name="adj" fmla="val 24968"/>
              </a:avLst>
            </a:prstGeom>
            <a:solidFill>
              <a:srgbClr val="0000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01" name="AutoShape 17">
              <a:extLst>
                <a:ext uri="{FF2B5EF4-FFF2-40B4-BE49-F238E27FC236}">
                  <a16:creationId xmlns:a16="http://schemas.microsoft.com/office/drawing/2014/main" id="{30C4D6C7-5606-2646-E901-30D0A3FA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" y="3367"/>
              <a:ext cx="1013" cy="385"/>
            </a:xfrm>
            <a:prstGeom prst="cube">
              <a:avLst>
                <a:gd name="adj" fmla="val 24968"/>
              </a:avLst>
            </a:prstGeom>
            <a:solidFill>
              <a:srgbClr val="66FF3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02" name="AutoShape 18">
              <a:extLst>
                <a:ext uri="{FF2B5EF4-FFF2-40B4-BE49-F238E27FC236}">
                  <a16:creationId xmlns:a16="http://schemas.microsoft.com/office/drawing/2014/main" id="{13ABEC18-9EDE-4A94-C378-5F20A17E8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" y="2233"/>
              <a:ext cx="1013" cy="429"/>
            </a:xfrm>
            <a:prstGeom prst="cube">
              <a:avLst>
                <a:gd name="adj" fmla="val 24968"/>
              </a:avLst>
            </a:prstGeom>
            <a:solidFill>
              <a:srgbClr val="FF99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03" name="Rectangle 19">
              <a:extLst>
                <a:ext uri="{FF2B5EF4-FFF2-40B4-BE49-F238E27FC236}">
                  <a16:creationId xmlns:a16="http://schemas.microsoft.com/office/drawing/2014/main" id="{7DBB1154-DC75-25EE-1DEB-5E7ABAEC7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" y="2984"/>
              <a:ext cx="73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 sz="1000" b="1" i="0">
                  <a:solidFill>
                    <a:schemeClr val="bg1"/>
                  </a:solidFill>
                </a:rPr>
                <a:t>Analog </a:t>
              </a:r>
            </a:p>
            <a:p>
              <a:pPr algn="ctr"/>
              <a:r>
                <a:rPr lang="en-US" altLang="en-US" sz="1000" b="1" i="0">
                  <a:solidFill>
                    <a:schemeClr val="bg1"/>
                  </a:solidFill>
                </a:rPr>
                <a:t>Baseband</a:t>
              </a:r>
              <a:endParaRPr lang="en-US" altLang="en-US" sz="1400" b="1" i="0">
                <a:solidFill>
                  <a:schemeClr val="bg1"/>
                </a:solidFill>
              </a:endParaRPr>
            </a:p>
          </p:txBody>
        </p:sp>
        <p:sp>
          <p:nvSpPr>
            <p:cNvPr id="170004" name="Rectangle 20">
              <a:extLst>
                <a:ext uri="{FF2B5EF4-FFF2-40B4-BE49-F238E27FC236}">
                  <a16:creationId xmlns:a16="http://schemas.microsoft.com/office/drawing/2014/main" id="{8E9D1C2C-A4CC-994C-A7BE-68D0D6151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" y="3451"/>
              <a:ext cx="1034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 sz="900" b="1" i="0"/>
                <a:t>Digital Baseband</a:t>
              </a:r>
            </a:p>
            <a:p>
              <a:pPr algn="ctr"/>
              <a:r>
                <a:rPr lang="en-US" altLang="en-US" sz="900" b="1" i="0"/>
                <a:t>(DSP + MCU</a:t>
              </a:r>
              <a:r>
                <a:rPr lang="en-US" altLang="en-US" sz="1400" b="1" i="0"/>
                <a:t>)</a:t>
              </a:r>
              <a:endParaRPr lang="en-US" altLang="en-US" sz="1400" b="1" i="0">
                <a:solidFill>
                  <a:schemeClr val="bg1"/>
                </a:solidFill>
              </a:endParaRPr>
            </a:p>
          </p:txBody>
        </p:sp>
        <p:sp>
          <p:nvSpPr>
            <p:cNvPr id="170005" name="Rectangle 21">
              <a:extLst>
                <a:ext uri="{FF2B5EF4-FFF2-40B4-BE49-F238E27FC236}">
                  <a16:creationId xmlns:a16="http://schemas.microsoft.com/office/drawing/2014/main" id="{B231FAAF-09DB-7984-E06E-A5FAD9E7E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2360"/>
              <a:ext cx="90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en-US" sz="1000" b="1" i="0"/>
                <a:t>Power</a:t>
              </a:r>
              <a:endParaRPr lang="en-US" altLang="en-US" b="1" i="0"/>
            </a:p>
            <a:p>
              <a:pPr algn="ctr"/>
              <a:r>
                <a:rPr lang="en-US" altLang="en-US" sz="1000" b="1" i="0"/>
                <a:t>Management</a:t>
              </a:r>
              <a:endParaRPr lang="en-US" altLang="en-US" sz="1400" b="1" i="0">
                <a:solidFill>
                  <a:srgbClr val="FFFFFF"/>
                </a:solidFill>
              </a:endParaRPr>
            </a:p>
          </p:txBody>
        </p:sp>
        <p:grpSp>
          <p:nvGrpSpPr>
            <p:cNvPr id="170006" name="Group 22">
              <a:extLst>
                <a:ext uri="{FF2B5EF4-FFF2-40B4-BE49-F238E27FC236}">
                  <a16:creationId xmlns:a16="http://schemas.microsoft.com/office/drawing/2014/main" id="{D6A7FEEA-2D91-8030-1990-23865B6CF4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8" y="3880"/>
              <a:ext cx="475" cy="77"/>
              <a:chOff x="2374" y="3804"/>
              <a:chExt cx="536" cy="83"/>
            </a:xfrm>
          </p:grpSpPr>
          <p:sp>
            <p:nvSpPr>
              <p:cNvPr id="170007" name="Oval 23">
                <a:extLst>
                  <a:ext uri="{FF2B5EF4-FFF2-40B4-BE49-F238E27FC236}">
                    <a16:creationId xmlns:a16="http://schemas.microsoft.com/office/drawing/2014/main" id="{170CAB37-94C7-469D-E11D-D8BA9E0A4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3804"/>
                <a:ext cx="536" cy="83"/>
              </a:xfrm>
              <a:prstGeom prst="ellipse">
                <a:avLst/>
              </a:prstGeom>
              <a:solidFill>
                <a:srgbClr val="292929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008" name="Oval 24">
                <a:extLst>
                  <a:ext uri="{FF2B5EF4-FFF2-40B4-BE49-F238E27FC236}">
                    <a16:creationId xmlns:a16="http://schemas.microsoft.com/office/drawing/2014/main" id="{C14F559C-F591-B2DF-A7AC-741739E31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" y="3835"/>
                <a:ext cx="39" cy="21"/>
              </a:xfrm>
              <a:prstGeom prst="ellipse">
                <a:avLst/>
              </a:prstGeom>
              <a:solidFill>
                <a:srgbClr val="292929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009" name="Oval 25">
                <a:extLst>
                  <a:ext uri="{FF2B5EF4-FFF2-40B4-BE49-F238E27FC236}">
                    <a16:creationId xmlns:a16="http://schemas.microsoft.com/office/drawing/2014/main" id="{0452CEA1-5741-1607-2A1C-D4BD3A940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1" y="3835"/>
                <a:ext cx="41" cy="21"/>
              </a:xfrm>
              <a:prstGeom prst="ellipse">
                <a:avLst/>
              </a:prstGeom>
              <a:solidFill>
                <a:srgbClr val="292929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010" name="Oval 26">
                <a:extLst>
                  <a:ext uri="{FF2B5EF4-FFF2-40B4-BE49-F238E27FC236}">
                    <a16:creationId xmlns:a16="http://schemas.microsoft.com/office/drawing/2014/main" id="{A7227B7E-A2A3-99CF-11E6-5AD1456EA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" y="3835"/>
                <a:ext cx="42" cy="21"/>
              </a:xfrm>
              <a:prstGeom prst="ellipse">
                <a:avLst/>
              </a:prstGeom>
              <a:solidFill>
                <a:srgbClr val="292929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0011" name="AutoShape 27">
              <a:extLst>
                <a:ext uri="{FF2B5EF4-FFF2-40B4-BE49-F238E27FC236}">
                  <a16:creationId xmlns:a16="http://schemas.microsoft.com/office/drawing/2014/main" id="{A55B8B41-89F0-E333-0297-434085CE2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32" y="808"/>
              <a:ext cx="162" cy="166"/>
            </a:xfrm>
            <a:prstGeom prst="triangle">
              <a:avLst>
                <a:gd name="adj" fmla="val 49968"/>
              </a:avLst>
            </a:prstGeom>
            <a:solidFill>
              <a:srgbClr val="FFFF00"/>
            </a:solidFill>
            <a:ln w="1270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12" name="Line 28">
              <a:extLst>
                <a:ext uri="{FF2B5EF4-FFF2-40B4-BE49-F238E27FC236}">
                  <a16:creationId xmlns:a16="http://schemas.microsoft.com/office/drawing/2014/main" id="{E9EF9843-388A-52EC-C926-E6C194C74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3" y="1710"/>
              <a:ext cx="0" cy="563"/>
            </a:xfrm>
            <a:prstGeom prst="line">
              <a:avLst/>
            </a:prstGeom>
            <a:noFill/>
            <a:ln w="57150" cmpd="tri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13" name="Line 29">
              <a:extLst>
                <a:ext uri="{FF2B5EF4-FFF2-40B4-BE49-F238E27FC236}">
                  <a16:creationId xmlns:a16="http://schemas.microsoft.com/office/drawing/2014/main" id="{B211585F-2752-243D-CF8F-A5F894A12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8" y="1928"/>
              <a:ext cx="0" cy="999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14" name="Line 30">
              <a:extLst>
                <a:ext uri="{FF2B5EF4-FFF2-40B4-BE49-F238E27FC236}">
                  <a16:creationId xmlns:a16="http://schemas.microsoft.com/office/drawing/2014/main" id="{759944E9-E7D1-45A3-FFE3-27A148A87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2" y="3278"/>
              <a:ext cx="0" cy="128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15" name="Line 31">
              <a:extLst>
                <a:ext uri="{FF2B5EF4-FFF2-40B4-BE49-F238E27FC236}">
                  <a16:creationId xmlns:a16="http://schemas.microsoft.com/office/drawing/2014/main" id="{E08117D7-A881-0752-86E1-8CB3C320EE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" y="2668"/>
              <a:ext cx="0" cy="738"/>
            </a:xfrm>
            <a:prstGeom prst="line">
              <a:avLst/>
            </a:prstGeom>
            <a:noFill/>
            <a:ln w="57150" cmpd="tri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16" name="Line 32">
              <a:extLst>
                <a:ext uri="{FF2B5EF4-FFF2-40B4-BE49-F238E27FC236}">
                  <a16:creationId xmlns:a16="http://schemas.microsoft.com/office/drawing/2014/main" id="{C16DA89C-3518-AF9C-3D81-01384DA61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" y="1666"/>
              <a:ext cx="0" cy="607"/>
            </a:xfrm>
            <a:prstGeom prst="line">
              <a:avLst/>
            </a:prstGeom>
            <a:noFill/>
            <a:ln w="57150" cmpd="tri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17" name="Line 33">
              <a:extLst>
                <a:ext uri="{FF2B5EF4-FFF2-40B4-BE49-F238E27FC236}">
                  <a16:creationId xmlns:a16="http://schemas.microsoft.com/office/drawing/2014/main" id="{2E095A98-3E37-7497-B70B-726F01DA9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2" y="2668"/>
              <a:ext cx="0" cy="259"/>
            </a:xfrm>
            <a:prstGeom prst="line">
              <a:avLst/>
            </a:prstGeom>
            <a:noFill/>
            <a:ln w="57150" cmpd="tri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18" name="AutoShape 34">
              <a:extLst>
                <a:ext uri="{FF2B5EF4-FFF2-40B4-BE49-F238E27FC236}">
                  <a16:creationId xmlns:a16="http://schemas.microsoft.com/office/drawing/2014/main" id="{9EEC6950-7F42-BC8F-D919-097613149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537"/>
              <a:ext cx="673" cy="427"/>
            </a:xfrm>
            <a:prstGeom prst="cube">
              <a:avLst>
                <a:gd name="adj" fmla="val 24968"/>
              </a:avLst>
            </a:prstGeom>
            <a:solidFill>
              <a:srgbClr val="FF33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19" name="AutoShape 35">
              <a:extLst>
                <a:ext uri="{FF2B5EF4-FFF2-40B4-BE49-F238E27FC236}">
                  <a16:creationId xmlns:a16="http://schemas.microsoft.com/office/drawing/2014/main" id="{3D9097CC-85B7-A1F5-9AB8-CA6366878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" y="1537"/>
              <a:ext cx="546" cy="427"/>
            </a:xfrm>
            <a:prstGeom prst="cube">
              <a:avLst>
                <a:gd name="adj" fmla="val 24968"/>
              </a:avLst>
            </a:prstGeom>
            <a:solidFill>
              <a:srgbClr val="FF33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20" name="Line 36">
              <a:extLst>
                <a:ext uri="{FF2B5EF4-FFF2-40B4-BE49-F238E27FC236}">
                  <a16:creationId xmlns:a16="http://schemas.microsoft.com/office/drawing/2014/main" id="{96A8861B-F9EF-9BE6-F14E-B7ACD8650F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6" y="931"/>
              <a:ext cx="1" cy="645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21" name="Rectangle 37">
              <a:extLst>
                <a:ext uri="{FF2B5EF4-FFF2-40B4-BE49-F238E27FC236}">
                  <a16:creationId xmlns:a16="http://schemas.microsoft.com/office/drawing/2014/main" id="{0559E733-22A7-0D57-807D-E0803647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632"/>
              <a:ext cx="724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en-US" sz="800" b="1" i="0">
                  <a:solidFill>
                    <a:srgbClr val="FFFFFF"/>
                  </a:solidFill>
                </a:rPr>
                <a:t>Small </a:t>
              </a:r>
            </a:p>
            <a:p>
              <a:pPr algn="ctr"/>
              <a:r>
                <a:rPr lang="en-US" altLang="en-US" sz="800" b="1" i="0">
                  <a:solidFill>
                    <a:srgbClr val="FFFFFF"/>
                  </a:solidFill>
                </a:rPr>
                <a:t>Signal RF</a:t>
              </a:r>
              <a:endParaRPr lang="en-US" altLang="en-US" sz="1400" b="1" i="0">
                <a:solidFill>
                  <a:srgbClr val="FFFFFF"/>
                </a:solidFill>
              </a:endParaRPr>
            </a:p>
          </p:txBody>
        </p:sp>
        <p:sp>
          <p:nvSpPr>
            <p:cNvPr id="170022" name="Rectangle 38">
              <a:extLst>
                <a:ext uri="{FF2B5EF4-FFF2-40B4-BE49-F238E27FC236}">
                  <a16:creationId xmlns:a16="http://schemas.microsoft.com/office/drawing/2014/main" id="{7D857669-7B36-F888-1716-D37AEB7F1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" y="1664"/>
              <a:ext cx="465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en-US" sz="800" b="1" i="0">
                  <a:solidFill>
                    <a:srgbClr val="FFFFFF"/>
                  </a:solidFill>
                </a:rPr>
                <a:t>Power</a:t>
              </a:r>
            </a:p>
            <a:p>
              <a:pPr algn="ctr"/>
              <a:r>
                <a:rPr lang="en-US" altLang="en-US" sz="800" b="1" i="0">
                  <a:solidFill>
                    <a:srgbClr val="FFFFFF"/>
                  </a:solidFill>
                </a:rPr>
                <a:t>RF</a:t>
              </a:r>
              <a:endParaRPr lang="en-US" altLang="en-US" sz="1000" b="1" i="0">
                <a:solidFill>
                  <a:srgbClr val="FFFFFF"/>
                </a:solidFill>
              </a:endParaRPr>
            </a:p>
          </p:txBody>
        </p:sp>
        <p:sp>
          <p:nvSpPr>
            <p:cNvPr id="170023" name="Line 39">
              <a:extLst>
                <a:ext uri="{FF2B5EF4-FFF2-40B4-BE49-F238E27FC236}">
                  <a16:creationId xmlns:a16="http://schemas.microsoft.com/office/drawing/2014/main" id="{18AF9BAF-31E7-A082-EFA7-D66DBB37B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3" y="1751"/>
              <a:ext cx="167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0024" name="Line 40">
            <a:extLst>
              <a:ext uri="{FF2B5EF4-FFF2-40B4-BE49-F238E27FC236}">
                <a16:creationId xmlns:a16="http://schemas.microsoft.com/office/drawing/2014/main" id="{3F3F726A-054A-8A92-2278-DE362060B5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8300" y="4452938"/>
            <a:ext cx="33718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025" name="Text Box 41">
            <a:extLst>
              <a:ext uri="{FF2B5EF4-FFF2-40B4-BE49-F238E27FC236}">
                <a16:creationId xmlns:a16="http://schemas.microsoft.com/office/drawing/2014/main" id="{F644E080-86C0-B642-1EFA-2A171CF0F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653088"/>
            <a:ext cx="34607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n-US" altLang="en-US" sz="1800" b="1" i="0">
                <a:effectLst>
                  <a:outerShdw blurRad="38100" dist="38100" dir="2700000" algn="tl">
                    <a:srgbClr val="C0C0C0"/>
                  </a:outerShdw>
                </a:effectLst>
              </a:rPr>
              <a:t>(data from Texas Instruments)</a:t>
            </a:r>
            <a:endParaRPr lang="en-US" altLang="en-US" sz="1800" i="0"/>
          </a:p>
          <a:p>
            <a:endParaRPr lang="en-US" altLang="en-US" sz="1200" i="0">
              <a:latin typeface="Times New Roman" panose="02020603050405020304" pitchFamily="18" charset="0"/>
            </a:endParaRPr>
          </a:p>
        </p:txBody>
      </p:sp>
      <p:sp>
        <p:nvSpPr>
          <p:cNvPr id="170026" name="Text Box 42">
            <a:extLst>
              <a:ext uri="{FF2B5EF4-FFF2-40B4-BE49-F238E27FC236}">
                <a16:creationId xmlns:a16="http://schemas.microsoft.com/office/drawing/2014/main" id="{BE327F41-F7F3-A51F-6FDA-FAF77F53A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1550988"/>
            <a:ext cx="1066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/>
              <a:t>Cell</a:t>
            </a:r>
            <a:br>
              <a:rPr lang="en-US" altLang="en-US" i="0"/>
            </a:br>
            <a:r>
              <a:rPr lang="en-US" altLang="en-US" i="0"/>
              <a:t>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DA7A604-BBDF-8628-659F-D53B6A0FB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39FE2-9EA9-FB46-A62E-B86441C51DEC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6FC604BC-32DC-AFA9-B1A6-85D139CDD8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0838" y="476250"/>
            <a:ext cx="8305800" cy="727075"/>
          </a:xfrm>
          <a:noFill/>
          <a:ln/>
        </p:spPr>
        <p:txBody>
          <a:bodyPr lIns="71438" tIns="28575" rIns="71438" bIns="28575" anchor="t">
            <a:spAutoFit/>
          </a:bodyPr>
          <a:lstStyle/>
          <a:p>
            <a:r>
              <a:rPr lang="en-US" altLang="en-US"/>
              <a:t>Challenges in Digital Design</a:t>
            </a:r>
            <a:endParaRPr lang="en-US" altLang="en-US" b="0"/>
          </a:p>
        </p:txBody>
      </p:sp>
      <p:pic>
        <p:nvPicPr>
          <p:cNvPr id="210947" name="Picture 3">
            <a:extLst>
              <a:ext uri="{FF2B5EF4-FFF2-40B4-BE49-F238E27FC236}">
                <a16:creationId xmlns:a16="http://schemas.microsoft.com/office/drawing/2014/main" id="{700BD8F7-22D5-6564-F679-7BFD9DAE84F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2130425"/>
            <a:ext cx="2020887" cy="277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948" name="Rectangle 4">
            <a:extLst>
              <a:ext uri="{FF2B5EF4-FFF2-40B4-BE49-F238E27FC236}">
                <a16:creationId xmlns:a16="http://schemas.microsoft.com/office/drawing/2014/main" id="{EB38B4FB-8329-11DA-A958-6387547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0" y="2663825"/>
            <a:ext cx="3905250" cy="259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8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40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97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54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1" i="0">
                <a:solidFill>
                  <a:schemeClr val="accent1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2000" b="1" i="0" u="sng">
                <a:solidFill>
                  <a:schemeClr val="tx2"/>
                </a:solidFill>
                <a:latin typeface="Arial" panose="020B0604020202020204" pitchFamily="34" charset="0"/>
              </a:rPr>
              <a:t>“Microscopic Problems”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Ultra-high speed design</a:t>
            </a:r>
          </a:p>
          <a:p>
            <a:pPr>
              <a:buFontTx/>
              <a:buChar char="•"/>
            </a:pPr>
            <a:r>
              <a:rPr lang="en-US" altLang="en-US" sz="1800" b="1" i="0">
                <a:latin typeface="Arial" panose="020B0604020202020204" pitchFamily="34" charset="0"/>
              </a:rPr>
              <a:t> Interconnect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Noise, Crosstalk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Reliability, Manufacturability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Power Dissipation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Clock distribution.</a:t>
            </a:r>
          </a:p>
          <a:p>
            <a:endParaRPr lang="en-US" altLang="en-US" sz="1800" b="1" i="0">
              <a:latin typeface="Arial" panose="020B0604020202020204" pitchFamily="34" charset="0"/>
            </a:endParaRPr>
          </a:p>
          <a:p>
            <a:r>
              <a:rPr lang="en-US" altLang="en-US" sz="1800" b="1" i="0">
                <a:solidFill>
                  <a:schemeClr val="tx2"/>
                </a:solidFill>
                <a:latin typeface="Arial" panose="020B0604020202020204" pitchFamily="34" charset="0"/>
              </a:rPr>
              <a:t>Everything Looks a Little Different</a:t>
            </a:r>
            <a:endParaRPr lang="en-US" altLang="en-US" sz="1800" b="1" i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10949" name="Rectangle 5">
            <a:extLst>
              <a:ext uri="{FF2B5EF4-FFF2-40B4-BE49-F238E27FC236}">
                <a16:creationId xmlns:a16="http://schemas.microsoft.com/office/drawing/2014/main" id="{F3C68A64-CD68-2D1F-74D0-9754D3205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463" y="2613025"/>
            <a:ext cx="3333750" cy="286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8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40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97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54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1" i="0">
                <a:latin typeface="Arial" panose="020B0604020202020204" pitchFamily="34" charset="0"/>
              </a:rPr>
              <a:t>  </a:t>
            </a:r>
            <a:r>
              <a:rPr lang="en-US" altLang="en-US" sz="2000" b="1" i="0" u="sng">
                <a:solidFill>
                  <a:srgbClr val="C66B5A"/>
                </a:solidFill>
                <a:latin typeface="Arial" panose="020B0604020202020204" pitchFamily="34" charset="0"/>
              </a:rPr>
              <a:t>“Macroscopic Issues”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Time-to-Market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Millions of Gates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High-Level Abstractions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Reuse &amp; IP: Portability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Predictability</a:t>
            </a:r>
          </a:p>
          <a:p>
            <a:r>
              <a:rPr lang="en-US" altLang="en-US" sz="1800" b="1" i="0">
                <a:latin typeface="Arial" panose="020B0604020202020204" pitchFamily="34" charset="0"/>
              </a:rPr>
              <a:t>• etc.</a:t>
            </a:r>
          </a:p>
          <a:p>
            <a:endParaRPr lang="en-US" altLang="en-US" sz="1800" b="1" i="0">
              <a:latin typeface="Arial" panose="020B0604020202020204" pitchFamily="34" charset="0"/>
            </a:endParaRPr>
          </a:p>
          <a:p>
            <a:endParaRPr lang="en-US" altLang="en-US" sz="1800" b="1" i="0">
              <a:latin typeface="Arial" panose="020B0604020202020204" pitchFamily="34" charset="0"/>
            </a:endParaRPr>
          </a:p>
          <a:p>
            <a:r>
              <a:rPr lang="en-US" altLang="en-US" sz="1800" b="1" i="0">
                <a:solidFill>
                  <a:srgbClr val="C66B5A"/>
                </a:solidFill>
                <a:latin typeface="Arial" panose="020B0604020202020204" pitchFamily="34" charset="0"/>
              </a:rPr>
              <a:t>…and There’s a Lot of Them!</a:t>
            </a:r>
          </a:p>
        </p:txBody>
      </p:sp>
      <p:sp>
        <p:nvSpPr>
          <p:cNvPr id="210950" name="Rectangle 6">
            <a:extLst>
              <a:ext uri="{FF2B5EF4-FFF2-40B4-BE49-F238E27FC236}">
                <a16:creationId xmlns:a16="http://schemas.microsoft.com/office/drawing/2014/main" id="{9FC56817-86A0-3F02-14CA-CF032DFC1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50" y="1874838"/>
            <a:ext cx="13636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8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40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97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54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i="0">
                <a:solidFill>
                  <a:schemeClr val="tx2"/>
                </a:solidFill>
                <a:latin typeface="Symbol" pitchFamily="2" charset="2"/>
              </a:rPr>
              <a:t>µ</a:t>
            </a:r>
            <a:r>
              <a:rPr lang="en-US" altLang="en-US" sz="2800" b="1" i="0">
                <a:solidFill>
                  <a:schemeClr val="tx2"/>
                </a:solidFill>
                <a:latin typeface="Arial" panose="020B0604020202020204" pitchFamily="34" charset="0"/>
              </a:rPr>
              <a:t> DSM</a:t>
            </a:r>
            <a:endParaRPr lang="en-US" altLang="en-US" sz="2800" b="1" i="0">
              <a:solidFill>
                <a:srgbClr val="9234DB"/>
              </a:solidFill>
              <a:latin typeface="Arial" panose="020B0604020202020204" pitchFamily="34" charset="0"/>
            </a:endParaRPr>
          </a:p>
        </p:txBody>
      </p:sp>
      <p:sp>
        <p:nvSpPr>
          <p:cNvPr id="210951" name="Rectangle 7">
            <a:extLst>
              <a:ext uri="{FF2B5EF4-FFF2-40B4-BE49-F238E27FC236}">
                <a16:creationId xmlns:a16="http://schemas.microsoft.com/office/drawing/2014/main" id="{AEDB00E7-CE54-614F-FFF6-C2DA3317D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1874838"/>
            <a:ext cx="1660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8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40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97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54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i="0">
                <a:solidFill>
                  <a:srgbClr val="C66B5A"/>
                </a:solidFill>
                <a:latin typeface="Symbol" pitchFamily="2" charset="2"/>
              </a:rPr>
              <a:t>µ</a:t>
            </a:r>
            <a:r>
              <a:rPr lang="en-US" altLang="en-US" sz="2800" b="1" i="0">
                <a:solidFill>
                  <a:srgbClr val="C66B5A"/>
                </a:solidFill>
                <a:latin typeface="Arial" panose="020B0604020202020204" pitchFamily="34" charset="0"/>
              </a:rPr>
              <a:t> 1/DSM</a:t>
            </a:r>
          </a:p>
        </p:txBody>
      </p:sp>
      <p:sp>
        <p:nvSpPr>
          <p:cNvPr id="210952" name="Rectangle 8">
            <a:extLst>
              <a:ext uri="{FF2B5EF4-FFF2-40B4-BE49-F238E27FC236}">
                <a16:creationId xmlns:a16="http://schemas.microsoft.com/office/drawing/2014/main" id="{950D3A05-AF5A-44EF-87C7-E04DB1F26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141913"/>
            <a:ext cx="5334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256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828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40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97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54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500" b="1" i="0">
                <a:solidFill>
                  <a:schemeClr val="tx2"/>
                </a:solidFill>
                <a:latin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  <p:transition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43012D4-7544-0D96-3C1C-B3A347BBB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3BEA6-C3ED-7C41-88B2-A7C3EDB0671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1C945365-533C-76F7-2090-02ABBA122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772400" cy="838200"/>
          </a:xfrm>
        </p:spPr>
        <p:txBody>
          <a:bodyPr/>
          <a:lstStyle/>
          <a:p>
            <a:r>
              <a:rPr lang="en-US" altLang="en-US"/>
              <a:t>Productivity Trends</a:t>
            </a:r>
          </a:p>
        </p:txBody>
      </p:sp>
      <p:sp>
        <p:nvSpPr>
          <p:cNvPr id="186371" name="Freeform 3">
            <a:extLst>
              <a:ext uri="{FF2B5EF4-FFF2-40B4-BE49-F238E27FC236}">
                <a16:creationId xmlns:a16="http://schemas.microsoft.com/office/drawing/2014/main" id="{6B73518B-CB3F-CF7A-241D-370A40386E60}"/>
              </a:ext>
            </a:extLst>
          </p:cNvPr>
          <p:cNvSpPr>
            <a:spLocks/>
          </p:cNvSpPr>
          <p:nvPr/>
        </p:nvSpPr>
        <p:spPr bwMode="auto">
          <a:xfrm>
            <a:off x="1981200" y="1600200"/>
            <a:ext cx="4805363" cy="2736850"/>
          </a:xfrm>
          <a:custGeom>
            <a:avLst/>
            <a:gdLst>
              <a:gd name="T0" fmla="*/ 0 w 3027"/>
              <a:gd name="T1" fmla="*/ 0 h 1724"/>
              <a:gd name="T2" fmla="*/ 3026 w 3027"/>
              <a:gd name="T3" fmla="*/ 0 h 1724"/>
              <a:gd name="T4" fmla="*/ 3026 w 3027"/>
              <a:gd name="T5" fmla="*/ 1723 h 1724"/>
              <a:gd name="T6" fmla="*/ 0 w 3027"/>
              <a:gd name="T7" fmla="*/ 1723 h 1724"/>
              <a:gd name="T8" fmla="*/ 0 w 3027"/>
              <a:gd name="T9" fmla="*/ 0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7" h="1724">
                <a:moveTo>
                  <a:pt x="0" y="0"/>
                </a:moveTo>
                <a:lnTo>
                  <a:pt x="3026" y="0"/>
                </a:lnTo>
                <a:lnTo>
                  <a:pt x="3026" y="1723"/>
                </a:lnTo>
                <a:lnTo>
                  <a:pt x="0" y="172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72" name="Line 4">
            <a:extLst>
              <a:ext uri="{FF2B5EF4-FFF2-40B4-BE49-F238E27FC236}">
                <a16:creationId xmlns:a16="http://schemas.microsoft.com/office/drawing/2014/main" id="{796C9449-1CBA-63F7-9063-18CAC6F23A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600200"/>
            <a:ext cx="48037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3" name="Freeform 5">
            <a:extLst>
              <a:ext uri="{FF2B5EF4-FFF2-40B4-BE49-F238E27FC236}">
                <a16:creationId xmlns:a16="http://schemas.microsoft.com/office/drawing/2014/main" id="{223BF02D-B912-87AA-4CE2-F2F6608FCF91}"/>
              </a:ext>
            </a:extLst>
          </p:cNvPr>
          <p:cNvSpPr>
            <a:spLocks/>
          </p:cNvSpPr>
          <p:nvPr/>
        </p:nvSpPr>
        <p:spPr bwMode="auto">
          <a:xfrm>
            <a:off x="1981200" y="1600200"/>
            <a:ext cx="4805363" cy="2736850"/>
          </a:xfrm>
          <a:custGeom>
            <a:avLst/>
            <a:gdLst>
              <a:gd name="T0" fmla="*/ 0 w 3027"/>
              <a:gd name="T1" fmla="*/ 0 h 1724"/>
              <a:gd name="T2" fmla="*/ 3026 w 3027"/>
              <a:gd name="T3" fmla="*/ 0 h 1724"/>
              <a:gd name="T4" fmla="*/ 3026 w 3027"/>
              <a:gd name="T5" fmla="*/ 1723 h 1724"/>
              <a:gd name="T6" fmla="*/ 0 w 3027"/>
              <a:gd name="T7" fmla="*/ 1723 h 1724"/>
              <a:gd name="T8" fmla="*/ 0 w 3027"/>
              <a:gd name="T9" fmla="*/ 0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7" h="1724">
                <a:moveTo>
                  <a:pt x="0" y="0"/>
                </a:moveTo>
                <a:lnTo>
                  <a:pt x="3026" y="0"/>
                </a:lnTo>
                <a:lnTo>
                  <a:pt x="3026" y="1723"/>
                </a:lnTo>
                <a:lnTo>
                  <a:pt x="0" y="172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74" name="Line 6">
            <a:extLst>
              <a:ext uri="{FF2B5EF4-FFF2-40B4-BE49-F238E27FC236}">
                <a16:creationId xmlns:a16="http://schemas.microsoft.com/office/drawing/2014/main" id="{92CF3549-3F07-0A5A-BC4F-6B989C6E04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600200"/>
            <a:ext cx="0" cy="27352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5" name="Line 7">
            <a:extLst>
              <a:ext uri="{FF2B5EF4-FFF2-40B4-BE49-F238E27FC236}">
                <a16:creationId xmlns:a16="http://schemas.microsoft.com/office/drawing/2014/main" id="{CA8C847A-5B73-6660-2644-620BFD032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4050" y="4335463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6" name="Line 8">
            <a:extLst>
              <a:ext uri="{FF2B5EF4-FFF2-40B4-BE49-F238E27FC236}">
                <a16:creationId xmlns:a16="http://schemas.microsoft.com/office/drawing/2014/main" id="{8CA97ACC-AB1E-9AB7-45B8-D10E2B584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4050" y="3940175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7" name="Line 9">
            <a:extLst>
              <a:ext uri="{FF2B5EF4-FFF2-40B4-BE49-F238E27FC236}">
                <a16:creationId xmlns:a16="http://schemas.microsoft.com/office/drawing/2014/main" id="{FC83C440-1655-52D5-AD57-F74A64F25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4050" y="3556000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8" name="Line 10">
            <a:extLst>
              <a:ext uri="{FF2B5EF4-FFF2-40B4-BE49-F238E27FC236}">
                <a16:creationId xmlns:a16="http://schemas.microsoft.com/office/drawing/2014/main" id="{1DB67E29-2A12-3CBA-7269-500EBE1DA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4050" y="3160713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9" name="Line 11">
            <a:extLst>
              <a:ext uri="{FF2B5EF4-FFF2-40B4-BE49-F238E27FC236}">
                <a16:creationId xmlns:a16="http://schemas.microsoft.com/office/drawing/2014/main" id="{BB043ADC-4EE7-FE7F-BD1C-15DF2C6C12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4050" y="2776538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0" name="Line 12">
            <a:extLst>
              <a:ext uri="{FF2B5EF4-FFF2-40B4-BE49-F238E27FC236}">
                <a16:creationId xmlns:a16="http://schemas.microsoft.com/office/drawing/2014/main" id="{BB0CB24C-C2B7-AB32-31D3-B5D7083D2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4050" y="2379663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1" name="Line 13">
            <a:extLst>
              <a:ext uri="{FF2B5EF4-FFF2-40B4-BE49-F238E27FC236}">
                <a16:creationId xmlns:a16="http://schemas.microsoft.com/office/drawing/2014/main" id="{9E5A82F0-F21F-38FD-FD6A-FD84CBCC1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4050" y="1995488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2" name="Line 14">
            <a:extLst>
              <a:ext uri="{FF2B5EF4-FFF2-40B4-BE49-F238E27FC236}">
                <a16:creationId xmlns:a16="http://schemas.microsoft.com/office/drawing/2014/main" id="{CDF545FC-89EB-C9A8-0FE6-77756D637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4050" y="1600200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3" name="Line 15">
            <a:extLst>
              <a:ext uri="{FF2B5EF4-FFF2-40B4-BE49-F238E27FC236}">
                <a16:creationId xmlns:a16="http://schemas.microsoft.com/office/drawing/2014/main" id="{5BF27147-88E3-C1F3-FC38-147276874D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335463"/>
            <a:ext cx="48037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4" name="Line 16">
            <a:extLst>
              <a:ext uri="{FF2B5EF4-FFF2-40B4-BE49-F238E27FC236}">
                <a16:creationId xmlns:a16="http://schemas.microsoft.com/office/drawing/2014/main" id="{AD5AE406-0640-23C3-8A42-CC96D4F1FA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120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5" name="Line 17">
            <a:extLst>
              <a:ext uri="{FF2B5EF4-FFF2-40B4-BE49-F238E27FC236}">
                <a16:creationId xmlns:a16="http://schemas.microsoft.com/office/drawing/2014/main" id="{2172E7F0-B55A-DF72-FA4F-05B05E000E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5265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6" name="Line 18">
            <a:extLst>
              <a:ext uri="{FF2B5EF4-FFF2-40B4-BE49-F238E27FC236}">
                <a16:creationId xmlns:a16="http://schemas.microsoft.com/office/drawing/2014/main" id="{B6E35314-FBDD-EB26-1643-20127B6F65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1140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7" name="Line 19">
            <a:extLst>
              <a:ext uri="{FF2B5EF4-FFF2-40B4-BE49-F238E27FC236}">
                <a16:creationId xmlns:a16="http://schemas.microsoft.com/office/drawing/2014/main" id="{C733493E-9652-A370-F477-08CCB1A2FD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1263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8" name="Line 20">
            <a:extLst>
              <a:ext uri="{FF2B5EF4-FFF2-40B4-BE49-F238E27FC236}">
                <a16:creationId xmlns:a16="http://schemas.microsoft.com/office/drawing/2014/main" id="{F6CFC4BA-4FA6-31C1-7E45-46ECD4D02E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4160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9" name="Line 21">
            <a:extLst>
              <a:ext uri="{FF2B5EF4-FFF2-40B4-BE49-F238E27FC236}">
                <a16:creationId xmlns:a16="http://schemas.microsoft.com/office/drawing/2014/main" id="{20DB0DA4-AFB1-C1E0-F3BF-1855407A81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305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0" name="Line 22">
            <a:extLst>
              <a:ext uri="{FF2B5EF4-FFF2-40B4-BE49-F238E27FC236}">
                <a16:creationId xmlns:a16="http://schemas.microsoft.com/office/drawing/2014/main" id="{5E3BE5D1-C68A-A1F2-FE79-C0DEE02350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3388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1" name="Line 23">
            <a:extLst>
              <a:ext uri="{FF2B5EF4-FFF2-40B4-BE49-F238E27FC236}">
                <a16:creationId xmlns:a16="http://schemas.microsoft.com/office/drawing/2014/main" id="{EF821383-0E05-86F1-0825-203E4F499D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4838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2" name="Line 24">
            <a:extLst>
              <a:ext uri="{FF2B5EF4-FFF2-40B4-BE49-F238E27FC236}">
                <a16:creationId xmlns:a16="http://schemas.microsoft.com/office/drawing/2014/main" id="{846C5780-8C39-6048-4CB4-335B3488CA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0517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3" name="Line 25">
            <a:extLst>
              <a:ext uri="{FF2B5EF4-FFF2-40B4-BE49-F238E27FC236}">
                <a16:creationId xmlns:a16="http://schemas.microsoft.com/office/drawing/2014/main" id="{C3CE2C72-5C7D-FF25-02AB-B896039470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662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4" name="Line 26">
            <a:extLst>
              <a:ext uri="{FF2B5EF4-FFF2-40B4-BE49-F238E27FC236}">
                <a16:creationId xmlns:a16="http://schemas.microsoft.com/office/drawing/2014/main" id="{4C1A5EC7-09E8-6799-6A76-E81ED5DCEC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537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5" name="Line 27">
            <a:extLst>
              <a:ext uri="{FF2B5EF4-FFF2-40B4-BE49-F238E27FC236}">
                <a16:creationId xmlns:a16="http://schemas.microsoft.com/office/drawing/2014/main" id="{7ADF1B73-FA4B-DEA0-1A90-6ADDBAC749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0682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6" name="Line 28">
            <a:extLst>
              <a:ext uri="{FF2B5EF4-FFF2-40B4-BE49-F238E27FC236}">
                <a16:creationId xmlns:a16="http://schemas.microsoft.com/office/drawing/2014/main" id="{7A235F7F-2540-AB15-674A-88870A5C43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557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7" name="Line 29">
            <a:extLst>
              <a:ext uri="{FF2B5EF4-FFF2-40B4-BE49-F238E27FC236}">
                <a16:creationId xmlns:a16="http://schemas.microsoft.com/office/drawing/2014/main" id="{7F4D5351-9E92-1837-8FC7-FA5C4F1D53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702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8" name="Line 30">
            <a:extLst>
              <a:ext uri="{FF2B5EF4-FFF2-40B4-BE49-F238E27FC236}">
                <a16:creationId xmlns:a16="http://schemas.microsoft.com/office/drawing/2014/main" id="{07299C4C-0F52-F9BD-8E61-69D8106E13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7363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9" name="Line 31">
            <a:extLst>
              <a:ext uri="{FF2B5EF4-FFF2-40B4-BE49-F238E27FC236}">
                <a16:creationId xmlns:a16="http://schemas.microsoft.com/office/drawing/2014/main" id="{DD753E9B-6EE0-D7CD-43F7-3109B13687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68813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0" name="Line 32">
            <a:extLst>
              <a:ext uri="{FF2B5EF4-FFF2-40B4-BE49-F238E27FC236}">
                <a16:creationId xmlns:a16="http://schemas.microsoft.com/office/drawing/2014/main" id="{CCF1FAF0-64FA-775D-94C2-FB6E1EF2F4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915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1" name="Line 33">
            <a:extLst>
              <a:ext uri="{FF2B5EF4-FFF2-40B4-BE49-F238E27FC236}">
                <a16:creationId xmlns:a16="http://schemas.microsoft.com/office/drawing/2014/main" id="{06EE8CCC-33CE-7DE4-CD3D-B055C5E6CF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2" name="Line 34">
            <a:extLst>
              <a:ext uri="{FF2B5EF4-FFF2-40B4-BE49-F238E27FC236}">
                <a16:creationId xmlns:a16="http://schemas.microsoft.com/office/drawing/2014/main" id="{8A35C4F1-B573-C1BD-7844-7B67A486AC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935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3" name="Line 35">
            <a:extLst>
              <a:ext uri="{FF2B5EF4-FFF2-40B4-BE49-F238E27FC236}">
                <a16:creationId xmlns:a16="http://schemas.microsoft.com/office/drawing/2014/main" id="{4BE2DF91-BF6F-65EF-835E-09F255E16A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080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4" name="Line 36">
            <a:extLst>
              <a:ext uri="{FF2B5EF4-FFF2-40B4-BE49-F238E27FC236}">
                <a16:creationId xmlns:a16="http://schemas.microsoft.com/office/drawing/2014/main" id="{47ECF888-8F82-F313-E71B-DB2B100737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955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5" name="Line 37">
            <a:extLst>
              <a:ext uri="{FF2B5EF4-FFF2-40B4-BE49-F238E27FC236}">
                <a16:creationId xmlns:a16="http://schemas.microsoft.com/office/drawing/2014/main" id="{86C5D979-F51E-33A3-F88D-6FC01DA1C6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1000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6" name="Line 38">
            <a:extLst>
              <a:ext uri="{FF2B5EF4-FFF2-40B4-BE49-F238E27FC236}">
                <a16:creationId xmlns:a16="http://schemas.microsoft.com/office/drawing/2014/main" id="{5AFD31A7-E6F3-4F72-F602-21B3B6742A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21338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7" name="Line 39">
            <a:extLst>
              <a:ext uri="{FF2B5EF4-FFF2-40B4-BE49-F238E27FC236}">
                <a16:creationId xmlns:a16="http://schemas.microsoft.com/office/drawing/2014/main" id="{D5202F8C-E773-D8C5-568D-4964C45D05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2788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8" name="Line 40">
            <a:extLst>
              <a:ext uri="{FF2B5EF4-FFF2-40B4-BE49-F238E27FC236}">
                <a16:creationId xmlns:a16="http://schemas.microsoft.com/office/drawing/2014/main" id="{F9645ECF-C61C-9015-52CB-83A490F771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312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09" name="Line 41">
            <a:extLst>
              <a:ext uri="{FF2B5EF4-FFF2-40B4-BE49-F238E27FC236}">
                <a16:creationId xmlns:a16="http://schemas.microsoft.com/office/drawing/2014/main" id="{051FB8E5-5408-D69A-57E7-8FF4F5D680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2457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0" name="Line 42">
            <a:extLst>
              <a:ext uri="{FF2B5EF4-FFF2-40B4-BE49-F238E27FC236}">
                <a16:creationId xmlns:a16="http://schemas.microsoft.com/office/drawing/2014/main" id="{6E28D162-3EE0-05FD-104E-C35D0301DC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8332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1" name="Line 43">
            <a:extLst>
              <a:ext uri="{FF2B5EF4-FFF2-40B4-BE49-F238E27FC236}">
                <a16:creationId xmlns:a16="http://schemas.microsoft.com/office/drawing/2014/main" id="{1389AE01-B3C3-D198-474F-77EF4138F0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5477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2" name="Line 44">
            <a:extLst>
              <a:ext uri="{FF2B5EF4-FFF2-40B4-BE49-F238E27FC236}">
                <a16:creationId xmlns:a16="http://schemas.microsoft.com/office/drawing/2014/main" id="{669FF684-4E30-F157-C1DE-BC5DC2E3CA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352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3" name="Line 45">
            <a:extLst>
              <a:ext uri="{FF2B5EF4-FFF2-40B4-BE49-F238E27FC236}">
                <a16:creationId xmlns:a16="http://schemas.microsoft.com/office/drawing/2014/main" id="{DB839DFB-EB53-C154-8A2D-4C7D8C3F8C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4975" y="4281488"/>
            <a:ext cx="0" cy="107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4" name="Freeform 46">
            <a:extLst>
              <a:ext uri="{FF2B5EF4-FFF2-40B4-BE49-F238E27FC236}">
                <a16:creationId xmlns:a16="http://schemas.microsoft.com/office/drawing/2014/main" id="{B247D9A6-A238-AFA5-A0F9-AFE013EF4098}"/>
              </a:ext>
            </a:extLst>
          </p:cNvPr>
          <p:cNvSpPr>
            <a:spLocks/>
          </p:cNvSpPr>
          <p:nvPr/>
        </p:nvSpPr>
        <p:spPr bwMode="auto">
          <a:xfrm>
            <a:off x="1981200" y="1706563"/>
            <a:ext cx="4805363" cy="2278062"/>
          </a:xfrm>
          <a:custGeom>
            <a:avLst/>
            <a:gdLst>
              <a:gd name="T0" fmla="*/ 0 w 3027"/>
              <a:gd name="T1" fmla="*/ 1434 h 1435"/>
              <a:gd name="T2" fmla="*/ 108 w 3027"/>
              <a:gd name="T3" fmla="*/ 1387 h 1435"/>
              <a:gd name="T4" fmla="*/ 208 w 3027"/>
              <a:gd name="T5" fmla="*/ 1340 h 1435"/>
              <a:gd name="T6" fmla="*/ 315 w 3027"/>
              <a:gd name="T7" fmla="*/ 1286 h 1435"/>
              <a:gd name="T8" fmla="*/ 416 w 3027"/>
              <a:gd name="T9" fmla="*/ 1239 h 1435"/>
              <a:gd name="T10" fmla="*/ 524 w 3027"/>
              <a:gd name="T11" fmla="*/ 1192 h 1435"/>
              <a:gd name="T12" fmla="*/ 625 w 3027"/>
              <a:gd name="T13" fmla="*/ 1138 h 1435"/>
              <a:gd name="T14" fmla="*/ 733 w 3027"/>
              <a:gd name="T15" fmla="*/ 1091 h 1435"/>
              <a:gd name="T16" fmla="*/ 834 w 3027"/>
              <a:gd name="T17" fmla="*/ 1044 h 1435"/>
              <a:gd name="T18" fmla="*/ 942 w 3027"/>
              <a:gd name="T19" fmla="*/ 990 h 1435"/>
              <a:gd name="T20" fmla="*/ 1042 w 3027"/>
              <a:gd name="T21" fmla="*/ 943 h 1435"/>
              <a:gd name="T22" fmla="*/ 1150 w 3027"/>
              <a:gd name="T23" fmla="*/ 889 h 1435"/>
              <a:gd name="T24" fmla="*/ 1250 w 3027"/>
              <a:gd name="T25" fmla="*/ 842 h 1435"/>
              <a:gd name="T26" fmla="*/ 1358 w 3027"/>
              <a:gd name="T27" fmla="*/ 794 h 1435"/>
              <a:gd name="T28" fmla="*/ 1459 w 3027"/>
              <a:gd name="T29" fmla="*/ 740 h 1435"/>
              <a:gd name="T30" fmla="*/ 1567 w 3027"/>
              <a:gd name="T31" fmla="*/ 693 h 1435"/>
              <a:gd name="T32" fmla="*/ 1668 w 3027"/>
              <a:gd name="T33" fmla="*/ 647 h 1435"/>
              <a:gd name="T34" fmla="*/ 1776 w 3027"/>
              <a:gd name="T35" fmla="*/ 593 h 1435"/>
              <a:gd name="T36" fmla="*/ 1876 w 3027"/>
              <a:gd name="T37" fmla="*/ 546 h 1435"/>
              <a:gd name="T38" fmla="*/ 1984 w 3027"/>
              <a:gd name="T39" fmla="*/ 498 h 1435"/>
              <a:gd name="T40" fmla="*/ 2084 w 3027"/>
              <a:gd name="T41" fmla="*/ 445 h 1435"/>
              <a:gd name="T42" fmla="*/ 2192 w 3027"/>
              <a:gd name="T43" fmla="*/ 397 h 1435"/>
              <a:gd name="T44" fmla="*/ 2293 w 3027"/>
              <a:gd name="T45" fmla="*/ 350 h 1435"/>
              <a:gd name="T46" fmla="*/ 2401 w 3027"/>
              <a:gd name="T47" fmla="*/ 296 h 1435"/>
              <a:gd name="T48" fmla="*/ 2502 w 3027"/>
              <a:gd name="T49" fmla="*/ 249 h 1435"/>
              <a:gd name="T50" fmla="*/ 2610 w 3027"/>
              <a:gd name="T51" fmla="*/ 203 h 1435"/>
              <a:gd name="T52" fmla="*/ 2710 w 3027"/>
              <a:gd name="T53" fmla="*/ 149 h 1435"/>
              <a:gd name="T54" fmla="*/ 2818 w 3027"/>
              <a:gd name="T55" fmla="*/ 101 h 1435"/>
              <a:gd name="T56" fmla="*/ 2918 w 3027"/>
              <a:gd name="T57" fmla="*/ 54 h 1435"/>
              <a:gd name="T58" fmla="*/ 3026 w 3027"/>
              <a:gd name="T59" fmla="*/ 0 h 1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27" h="1435">
                <a:moveTo>
                  <a:pt x="0" y="1434"/>
                </a:moveTo>
                <a:lnTo>
                  <a:pt x="108" y="1387"/>
                </a:lnTo>
                <a:lnTo>
                  <a:pt x="208" y="1340"/>
                </a:lnTo>
                <a:lnTo>
                  <a:pt x="315" y="1286"/>
                </a:lnTo>
                <a:lnTo>
                  <a:pt x="416" y="1239"/>
                </a:lnTo>
                <a:lnTo>
                  <a:pt x="524" y="1192"/>
                </a:lnTo>
                <a:lnTo>
                  <a:pt x="625" y="1138"/>
                </a:lnTo>
                <a:lnTo>
                  <a:pt x="733" y="1091"/>
                </a:lnTo>
                <a:lnTo>
                  <a:pt x="834" y="1044"/>
                </a:lnTo>
                <a:lnTo>
                  <a:pt x="942" y="990"/>
                </a:lnTo>
                <a:lnTo>
                  <a:pt x="1042" y="943"/>
                </a:lnTo>
                <a:lnTo>
                  <a:pt x="1150" y="889"/>
                </a:lnTo>
                <a:lnTo>
                  <a:pt x="1250" y="842"/>
                </a:lnTo>
                <a:lnTo>
                  <a:pt x="1358" y="794"/>
                </a:lnTo>
                <a:lnTo>
                  <a:pt x="1459" y="740"/>
                </a:lnTo>
                <a:lnTo>
                  <a:pt x="1567" y="693"/>
                </a:lnTo>
                <a:lnTo>
                  <a:pt x="1668" y="647"/>
                </a:lnTo>
                <a:lnTo>
                  <a:pt x="1776" y="593"/>
                </a:lnTo>
                <a:lnTo>
                  <a:pt x="1876" y="546"/>
                </a:lnTo>
                <a:lnTo>
                  <a:pt x="1984" y="498"/>
                </a:lnTo>
                <a:lnTo>
                  <a:pt x="2084" y="445"/>
                </a:lnTo>
                <a:lnTo>
                  <a:pt x="2192" y="397"/>
                </a:lnTo>
                <a:lnTo>
                  <a:pt x="2293" y="350"/>
                </a:lnTo>
                <a:lnTo>
                  <a:pt x="2401" y="296"/>
                </a:lnTo>
                <a:lnTo>
                  <a:pt x="2502" y="249"/>
                </a:lnTo>
                <a:lnTo>
                  <a:pt x="2610" y="203"/>
                </a:lnTo>
                <a:lnTo>
                  <a:pt x="2710" y="149"/>
                </a:lnTo>
                <a:lnTo>
                  <a:pt x="2818" y="101"/>
                </a:lnTo>
                <a:lnTo>
                  <a:pt x="2918" y="54"/>
                </a:lnTo>
                <a:lnTo>
                  <a:pt x="3026" y="0"/>
                </a:lnTo>
              </a:path>
            </a:pathLst>
          </a:custGeom>
          <a:noFill/>
          <a:ln w="50800" cap="rnd" cmpd="sng">
            <a:solidFill>
              <a:srgbClr val="00008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15" name="Line 47">
            <a:extLst>
              <a:ext uri="{FF2B5EF4-FFF2-40B4-BE49-F238E27FC236}">
                <a16:creationId xmlns:a16="http://schemas.microsoft.com/office/drawing/2014/main" id="{FDE9CDB3-2612-3B25-9163-8DF515576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4975" y="1600200"/>
            <a:ext cx="0" cy="27352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6" name="Line 48">
            <a:extLst>
              <a:ext uri="{FF2B5EF4-FFF2-40B4-BE49-F238E27FC236}">
                <a16:creationId xmlns:a16="http://schemas.microsoft.com/office/drawing/2014/main" id="{A80F0DCB-6007-DBBE-3A6E-F0363D524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4335463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7" name="Line 49">
            <a:extLst>
              <a:ext uri="{FF2B5EF4-FFF2-40B4-BE49-F238E27FC236}">
                <a16:creationId xmlns:a16="http://schemas.microsoft.com/office/drawing/2014/main" id="{A721F957-C830-CA24-EE03-A076BE6AE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3940175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8" name="Line 50">
            <a:extLst>
              <a:ext uri="{FF2B5EF4-FFF2-40B4-BE49-F238E27FC236}">
                <a16:creationId xmlns:a16="http://schemas.microsoft.com/office/drawing/2014/main" id="{DE8861E3-9D18-E7E3-C826-3A3783E72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3556000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19" name="Line 51">
            <a:extLst>
              <a:ext uri="{FF2B5EF4-FFF2-40B4-BE49-F238E27FC236}">
                <a16:creationId xmlns:a16="http://schemas.microsoft.com/office/drawing/2014/main" id="{92D9F8AC-526B-DD2C-5D91-4E7D16263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3160713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20" name="Line 52">
            <a:extLst>
              <a:ext uri="{FF2B5EF4-FFF2-40B4-BE49-F238E27FC236}">
                <a16:creationId xmlns:a16="http://schemas.microsoft.com/office/drawing/2014/main" id="{E78DA368-DD8F-CBB4-21ED-3CEACA58E6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2776538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21" name="Line 53">
            <a:extLst>
              <a:ext uri="{FF2B5EF4-FFF2-40B4-BE49-F238E27FC236}">
                <a16:creationId xmlns:a16="http://schemas.microsoft.com/office/drawing/2014/main" id="{986490C3-3E52-117D-6422-EE14073D0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2379663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22" name="Line 54">
            <a:extLst>
              <a:ext uri="{FF2B5EF4-FFF2-40B4-BE49-F238E27FC236}">
                <a16:creationId xmlns:a16="http://schemas.microsoft.com/office/drawing/2014/main" id="{37632FE9-1FE8-AB9F-AF76-E0FFA1263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1995488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23" name="Line 55">
            <a:extLst>
              <a:ext uri="{FF2B5EF4-FFF2-40B4-BE49-F238E27FC236}">
                <a16:creationId xmlns:a16="http://schemas.microsoft.com/office/drawing/2014/main" id="{D02C5103-E844-8E1D-6F6B-76B5AB9F3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1600200"/>
            <a:ext cx="114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24" name="Freeform 56">
            <a:extLst>
              <a:ext uri="{FF2B5EF4-FFF2-40B4-BE49-F238E27FC236}">
                <a16:creationId xmlns:a16="http://schemas.microsoft.com/office/drawing/2014/main" id="{61E0FA06-9107-5BB5-4FE7-670F6CDBF77D}"/>
              </a:ext>
            </a:extLst>
          </p:cNvPr>
          <p:cNvSpPr>
            <a:spLocks/>
          </p:cNvSpPr>
          <p:nvPr/>
        </p:nvSpPr>
        <p:spPr bwMode="auto">
          <a:xfrm>
            <a:off x="1981200" y="3043238"/>
            <a:ext cx="4805363" cy="941387"/>
          </a:xfrm>
          <a:custGeom>
            <a:avLst/>
            <a:gdLst>
              <a:gd name="T0" fmla="*/ 0 w 3027"/>
              <a:gd name="T1" fmla="*/ 592 h 593"/>
              <a:gd name="T2" fmla="*/ 108 w 3027"/>
              <a:gd name="T3" fmla="*/ 572 h 593"/>
              <a:gd name="T4" fmla="*/ 208 w 3027"/>
              <a:gd name="T5" fmla="*/ 552 h 593"/>
              <a:gd name="T6" fmla="*/ 315 w 3027"/>
              <a:gd name="T7" fmla="*/ 532 h 593"/>
              <a:gd name="T8" fmla="*/ 416 w 3027"/>
              <a:gd name="T9" fmla="*/ 512 h 593"/>
              <a:gd name="T10" fmla="*/ 524 w 3027"/>
              <a:gd name="T11" fmla="*/ 491 h 593"/>
              <a:gd name="T12" fmla="*/ 625 w 3027"/>
              <a:gd name="T13" fmla="*/ 471 h 593"/>
              <a:gd name="T14" fmla="*/ 733 w 3027"/>
              <a:gd name="T15" fmla="*/ 451 h 593"/>
              <a:gd name="T16" fmla="*/ 834 w 3027"/>
              <a:gd name="T17" fmla="*/ 431 h 593"/>
              <a:gd name="T18" fmla="*/ 942 w 3027"/>
              <a:gd name="T19" fmla="*/ 410 h 593"/>
              <a:gd name="T20" fmla="*/ 1042 w 3027"/>
              <a:gd name="T21" fmla="*/ 383 h 593"/>
              <a:gd name="T22" fmla="*/ 1150 w 3027"/>
              <a:gd name="T23" fmla="*/ 363 h 593"/>
              <a:gd name="T24" fmla="*/ 1250 w 3027"/>
              <a:gd name="T25" fmla="*/ 343 h 593"/>
              <a:gd name="T26" fmla="*/ 1358 w 3027"/>
              <a:gd name="T27" fmla="*/ 323 h 593"/>
              <a:gd name="T28" fmla="*/ 1459 w 3027"/>
              <a:gd name="T29" fmla="*/ 302 h 593"/>
              <a:gd name="T30" fmla="*/ 1567 w 3027"/>
              <a:gd name="T31" fmla="*/ 283 h 593"/>
              <a:gd name="T32" fmla="*/ 1668 w 3027"/>
              <a:gd name="T33" fmla="*/ 263 h 593"/>
              <a:gd name="T34" fmla="*/ 1776 w 3027"/>
              <a:gd name="T35" fmla="*/ 243 h 593"/>
              <a:gd name="T36" fmla="*/ 1876 w 3027"/>
              <a:gd name="T37" fmla="*/ 222 h 593"/>
              <a:gd name="T38" fmla="*/ 1984 w 3027"/>
              <a:gd name="T39" fmla="*/ 202 h 593"/>
              <a:gd name="T40" fmla="*/ 2084 w 3027"/>
              <a:gd name="T41" fmla="*/ 182 h 593"/>
              <a:gd name="T42" fmla="*/ 2192 w 3027"/>
              <a:gd name="T43" fmla="*/ 162 h 593"/>
              <a:gd name="T44" fmla="*/ 2293 w 3027"/>
              <a:gd name="T45" fmla="*/ 141 h 593"/>
              <a:gd name="T46" fmla="*/ 2401 w 3027"/>
              <a:gd name="T47" fmla="*/ 121 h 593"/>
              <a:gd name="T48" fmla="*/ 2502 w 3027"/>
              <a:gd name="T49" fmla="*/ 101 h 593"/>
              <a:gd name="T50" fmla="*/ 2610 w 3027"/>
              <a:gd name="T51" fmla="*/ 81 h 593"/>
              <a:gd name="T52" fmla="*/ 2710 w 3027"/>
              <a:gd name="T53" fmla="*/ 60 h 593"/>
              <a:gd name="T54" fmla="*/ 2818 w 3027"/>
              <a:gd name="T55" fmla="*/ 40 h 593"/>
              <a:gd name="T56" fmla="*/ 2918 w 3027"/>
              <a:gd name="T57" fmla="*/ 20 h 593"/>
              <a:gd name="T58" fmla="*/ 3026 w 3027"/>
              <a:gd name="T59" fmla="*/ 0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27" h="593">
                <a:moveTo>
                  <a:pt x="0" y="592"/>
                </a:moveTo>
                <a:lnTo>
                  <a:pt x="108" y="572"/>
                </a:lnTo>
                <a:lnTo>
                  <a:pt x="208" y="552"/>
                </a:lnTo>
                <a:lnTo>
                  <a:pt x="315" y="532"/>
                </a:lnTo>
                <a:lnTo>
                  <a:pt x="416" y="512"/>
                </a:lnTo>
                <a:lnTo>
                  <a:pt x="524" y="491"/>
                </a:lnTo>
                <a:lnTo>
                  <a:pt x="625" y="471"/>
                </a:lnTo>
                <a:lnTo>
                  <a:pt x="733" y="451"/>
                </a:lnTo>
                <a:lnTo>
                  <a:pt x="834" y="431"/>
                </a:lnTo>
                <a:lnTo>
                  <a:pt x="942" y="410"/>
                </a:lnTo>
                <a:lnTo>
                  <a:pt x="1042" y="383"/>
                </a:lnTo>
                <a:lnTo>
                  <a:pt x="1150" y="363"/>
                </a:lnTo>
                <a:lnTo>
                  <a:pt x="1250" y="343"/>
                </a:lnTo>
                <a:lnTo>
                  <a:pt x="1358" y="323"/>
                </a:lnTo>
                <a:lnTo>
                  <a:pt x="1459" y="302"/>
                </a:lnTo>
                <a:lnTo>
                  <a:pt x="1567" y="283"/>
                </a:lnTo>
                <a:lnTo>
                  <a:pt x="1668" y="263"/>
                </a:lnTo>
                <a:lnTo>
                  <a:pt x="1776" y="243"/>
                </a:lnTo>
                <a:lnTo>
                  <a:pt x="1876" y="222"/>
                </a:lnTo>
                <a:lnTo>
                  <a:pt x="1984" y="202"/>
                </a:lnTo>
                <a:lnTo>
                  <a:pt x="2084" y="182"/>
                </a:lnTo>
                <a:lnTo>
                  <a:pt x="2192" y="162"/>
                </a:lnTo>
                <a:lnTo>
                  <a:pt x="2293" y="141"/>
                </a:lnTo>
                <a:lnTo>
                  <a:pt x="2401" y="121"/>
                </a:lnTo>
                <a:lnTo>
                  <a:pt x="2502" y="101"/>
                </a:lnTo>
                <a:lnTo>
                  <a:pt x="2610" y="81"/>
                </a:lnTo>
                <a:lnTo>
                  <a:pt x="2710" y="60"/>
                </a:lnTo>
                <a:lnTo>
                  <a:pt x="2818" y="40"/>
                </a:lnTo>
                <a:lnTo>
                  <a:pt x="2918" y="20"/>
                </a:lnTo>
                <a:lnTo>
                  <a:pt x="3026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25" name="Rectangle 57">
            <a:extLst>
              <a:ext uri="{FF2B5EF4-FFF2-40B4-BE49-F238E27FC236}">
                <a16:creationId xmlns:a16="http://schemas.microsoft.com/office/drawing/2014/main" id="{83694D82-152C-E8FB-A55D-BB9963094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713" y="4217988"/>
            <a:ext cx="28257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86426" name="Rectangle 58">
            <a:extLst>
              <a:ext uri="{FF2B5EF4-FFF2-40B4-BE49-F238E27FC236}">
                <a16:creationId xmlns:a16="http://schemas.microsoft.com/office/drawing/2014/main" id="{CF95760C-67F5-83CC-60D6-5361B1413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3824288"/>
            <a:ext cx="381000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186427" name="Rectangle 59">
            <a:extLst>
              <a:ext uri="{FF2B5EF4-FFF2-40B4-BE49-F238E27FC236}">
                <a16:creationId xmlns:a16="http://schemas.microsoft.com/office/drawing/2014/main" id="{378E9AE4-6E37-CF00-A8BD-D8AFEAE5D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925" y="3440113"/>
            <a:ext cx="47942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100</a:t>
            </a:r>
          </a:p>
        </p:txBody>
      </p:sp>
      <p:sp>
        <p:nvSpPr>
          <p:cNvPr id="186428" name="Rectangle 60">
            <a:extLst>
              <a:ext uri="{FF2B5EF4-FFF2-40B4-BE49-F238E27FC236}">
                <a16:creationId xmlns:a16="http://schemas.microsoft.com/office/drawing/2014/main" id="{F6E57BDA-280E-9BE1-8D1E-2327CC24C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88" y="3043238"/>
            <a:ext cx="627062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1,000</a:t>
            </a:r>
          </a:p>
        </p:txBody>
      </p:sp>
      <p:sp>
        <p:nvSpPr>
          <p:cNvPr id="186429" name="Rectangle 61">
            <a:extLst>
              <a:ext uri="{FF2B5EF4-FFF2-40B4-BE49-F238E27FC236}">
                <a16:creationId xmlns:a16="http://schemas.microsoft.com/office/drawing/2014/main" id="{40B4D505-509E-F58A-E7E4-CBD558684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659063"/>
            <a:ext cx="725488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10,000</a:t>
            </a:r>
          </a:p>
        </p:txBody>
      </p:sp>
      <p:sp>
        <p:nvSpPr>
          <p:cNvPr id="186430" name="Rectangle 62">
            <a:extLst>
              <a:ext uri="{FF2B5EF4-FFF2-40B4-BE49-F238E27FC236}">
                <a16:creationId xmlns:a16="http://schemas.microsoft.com/office/drawing/2014/main" id="{CCFE2BDF-2FE9-62A6-1CB2-EBAF558E9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3" y="2263775"/>
            <a:ext cx="823912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100,000</a:t>
            </a:r>
          </a:p>
        </p:txBody>
      </p:sp>
      <p:sp>
        <p:nvSpPr>
          <p:cNvPr id="186431" name="Rectangle 63">
            <a:extLst>
              <a:ext uri="{FF2B5EF4-FFF2-40B4-BE49-F238E27FC236}">
                <a16:creationId xmlns:a16="http://schemas.microsoft.com/office/drawing/2014/main" id="{8C0AD0F5-8920-3635-9040-CE7DFC39A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50" y="1879600"/>
            <a:ext cx="97155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1,000,000</a:t>
            </a:r>
          </a:p>
        </p:txBody>
      </p:sp>
      <p:sp>
        <p:nvSpPr>
          <p:cNvPr id="186432" name="Rectangle 64">
            <a:extLst>
              <a:ext uri="{FF2B5EF4-FFF2-40B4-BE49-F238E27FC236}">
                <a16:creationId xmlns:a16="http://schemas.microsoft.com/office/drawing/2014/main" id="{75F32285-E553-6763-AC62-C8BA54DB6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1482725"/>
            <a:ext cx="1069975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10,000,000</a:t>
            </a:r>
          </a:p>
        </p:txBody>
      </p:sp>
      <p:grpSp>
        <p:nvGrpSpPr>
          <p:cNvPr id="186433" name="Group 65">
            <a:extLst>
              <a:ext uri="{FF2B5EF4-FFF2-40B4-BE49-F238E27FC236}">
                <a16:creationId xmlns:a16="http://schemas.microsoft.com/office/drawing/2014/main" id="{D215D5D9-B86B-97AD-45D7-9B47823CD3E1}"/>
              </a:ext>
            </a:extLst>
          </p:cNvPr>
          <p:cNvGrpSpPr>
            <a:grpSpLocks/>
          </p:cNvGrpSpPr>
          <p:nvPr/>
        </p:nvGrpSpPr>
        <p:grpSpPr bwMode="auto">
          <a:xfrm>
            <a:off x="1954213" y="4475163"/>
            <a:ext cx="4919662" cy="577850"/>
            <a:chOff x="1268" y="2989"/>
            <a:chExt cx="3099" cy="364"/>
          </a:xfrm>
        </p:grpSpPr>
        <p:sp>
          <p:nvSpPr>
            <p:cNvPr id="186434" name="Rectangle 66">
              <a:extLst>
                <a:ext uri="{FF2B5EF4-FFF2-40B4-BE49-F238E27FC236}">
                  <a16:creationId xmlns:a16="http://schemas.microsoft.com/office/drawing/2014/main" id="{0374DF3E-8F93-5419-7036-9BABE589B9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470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2003</a:t>
              </a:r>
            </a:p>
          </p:txBody>
        </p:sp>
        <p:sp>
          <p:nvSpPr>
            <p:cNvPr id="186435" name="Rectangle 67">
              <a:extLst>
                <a:ext uri="{FF2B5EF4-FFF2-40B4-BE49-F238E27FC236}">
                  <a16:creationId xmlns:a16="http://schemas.microsoft.com/office/drawing/2014/main" id="{6562310E-70FF-055F-822D-F717E3C2B5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176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1981</a:t>
              </a:r>
            </a:p>
          </p:txBody>
        </p:sp>
        <p:sp>
          <p:nvSpPr>
            <p:cNvPr id="186436" name="Rectangle 68">
              <a:extLst>
                <a:ext uri="{FF2B5EF4-FFF2-40B4-BE49-F238E27FC236}">
                  <a16:creationId xmlns:a16="http://schemas.microsoft.com/office/drawing/2014/main" id="{794BC5EB-8FA6-21A5-394C-7A89177748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385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1983</a:t>
              </a:r>
            </a:p>
          </p:txBody>
        </p:sp>
        <p:sp>
          <p:nvSpPr>
            <p:cNvPr id="186437" name="Rectangle 69">
              <a:extLst>
                <a:ext uri="{FF2B5EF4-FFF2-40B4-BE49-F238E27FC236}">
                  <a16:creationId xmlns:a16="http://schemas.microsoft.com/office/drawing/2014/main" id="{5D842ACF-06DD-B27C-4A18-A6303F9F6A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593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1985</a:t>
              </a:r>
            </a:p>
          </p:txBody>
        </p:sp>
        <p:sp>
          <p:nvSpPr>
            <p:cNvPr id="186438" name="Rectangle 70">
              <a:extLst>
                <a:ext uri="{FF2B5EF4-FFF2-40B4-BE49-F238E27FC236}">
                  <a16:creationId xmlns:a16="http://schemas.microsoft.com/office/drawing/2014/main" id="{095DCCE3-1A1B-A4CB-A36E-F61AAAC524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02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1987</a:t>
              </a:r>
            </a:p>
          </p:txBody>
        </p:sp>
        <p:sp>
          <p:nvSpPr>
            <p:cNvPr id="186439" name="Rectangle 71">
              <a:extLst>
                <a:ext uri="{FF2B5EF4-FFF2-40B4-BE49-F238E27FC236}">
                  <a16:creationId xmlns:a16="http://schemas.microsoft.com/office/drawing/2014/main" id="{BACEEF3E-D905-E2CF-EF49-6302B318D0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010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1989</a:t>
              </a:r>
            </a:p>
          </p:txBody>
        </p:sp>
        <p:sp>
          <p:nvSpPr>
            <p:cNvPr id="186440" name="Rectangle 72">
              <a:extLst>
                <a:ext uri="{FF2B5EF4-FFF2-40B4-BE49-F238E27FC236}">
                  <a16:creationId xmlns:a16="http://schemas.microsoft.com/office/drawing/2014/main" id="{C5791D5D-28C8-B429-F984-BB6323FD6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219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1991</a:t>
              </a:r>
            </a:p>
          </p:txBody>
        </p:sp>
        <p:sp>
          <p:nvSpPr>
            <p:cNvPr id="186441" name="Rectangle 73">
              <a:extLst>
                <a:ext uri="{FF2B5EF4-FFF2-40B4-BE49-F238E27FC236}">
                  <a16:creationId xmlns:a16="http://schemas.microsoft.com/office/drawing/2014/main" id="{D02824E5-319A-585C-344B-EA0F3008D0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427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1993</a:t>
              </a:r>
            </a:p>
          </p:txBody>
        </p:sp>
        <p:sp>
          <p:nvSpPr>
            <p:cNvPr id="186442" name="Rectangle 74">
              <a:extLst>
                <a:ext uri="{FF2B5EF4-FFF2-40B4-BE49-F238E27FC236}">
                  <a16:creationId xmlns:a16="http://schemas.microsoft.com/office/drawing/2014/main" id="{37B87409-57D7-F6A9-8A45-3D49FEE509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636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1995</a:t>
              </a:r>
            </a:p>
          </p:txBody>
        </p:sp>
        <p:sp>
          <p:nvSpPr>
            <p:cNvPr id="186443" name="Rectangle 75">
              <a:extLst>
                <a:ext uri="{FF2B5EF4-FFF2-40B4-BE49-F238E27FC236}">
                  <a16:creationId xmlns:a16="http://schemas.microsoft.com/office/drawing/2014/main" id="{0D32A0F4-7434-BD34-A6AF-177182B46A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844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1997</a:t>
              </a:r>
            </a:p>
          </p:txBody>
        </p:sp>
        <p:sp>
          <p:nvSpPr>
            <p:cNvPr id="186444" name="Rectangle 76">
              <a:extLst>
                <a:ext uri="{FF2B5EF4-FFF2-40B4-BE49-F238E27FC236}">
                  <a16:creationId xmlns:a16="http://schemas.microsoft.com/office/drawing/2014/main" id="{60E6A60E-F825-F51A-7A62-9429148EDC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053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1999</a:t>
              </a:r>
            </a:p>
          </p:txBody>
        </p:sp>
        <p:sp>
          <p:nvSpPr>
            <p:cNvPr id="186445" name="Rectangle 77">
              <a:extLst>
                <a:ext uri="{FF2B5EF4-FFF2-40B4-BE49-F238E27FC236}">
                  <a16:creationId xmlns:a16="http://schemas.microsoft.com/office/drawing/2014/main" id="{6A810323-CCCE-F227-662B-013B9349CE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262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186446" name="Rectangle 78">
              <a:extLst>
                <a:ext uri="{FF2B5EF4-FFF2-40B4-BE49-F238E27FC236}">
                  <a16:creationId xmlns:a16="http://schemas.microsoft.com/office/drawing/2014/main" id="{DDF3E9AB-AFE5-2716-3438-2BE74DC9F0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78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2005</a:t>
              </a:r>
            </a:p>
          </p:txBody>
        </p:sp>
        <p:sp>
          <p:nvSpPr>
            <p:cNvPr id="186447" name="Rectangle 79">
              <a:extLst>
                <a:ext uri="{FF2B5EF4-FFF2-40B4-BE49-F238E27FC236}">
                  <a16:creationId xmlns:a16="http://schemas.microsoft.com/office/drawing/2014/main" id="{B0BB2AFD-72A1-84FF-006E-D89D2FB601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887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2007</a:t>
              </a:r>
            </a:p>
          </p:txBody>
        </p:sp>
        <p:sp>
          <p:nvSpPr>
            <p:cNvPr id="186448" name="Rectangle 80">
              <a:extLst>
                <a:ext uri="{FF2B5EF4-FFF2-40B4-BE49-F238E27FC236}">
                  <a16:creationId xmlns:a16="http://schemas.microsoft.com/office/drawing/2014/main" id="{239DDCA1-3EF7-BD4C-FFE0-BA4794FC65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96" y="3081"/>
              <a:ext cx="36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2009</a:t>
              </a:r>
            </a:p>
          </p:txBody>
        </p:sp>
      </p:grpSp>
      <p:sp>
        <p:nvSpPr>
          <p:cNvPr id="186449" name="Rectangle 81">
            <a:extLst>
              <a:ext uri="{FF2B5EF4-FFF2-40B4-BE49-F238E27FC236}">
                <a16:creationId xmlns:a16="http://schemas.microsoft.com/office/drawing/2014/main" id="{2B44427C-47D8-8FE2-5A7A-D954F915B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4217988"/>
            <a:ext cx="381000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186450" name="Rectangle 82">
            <a:extLst>
              <a:ext uri="{FF2B5EF4-FFF2-40B4-BE49-F238E27FC236}">
                <a16:creationId xmlns:a16="http://schemas.microsoft.com/office/drawing/2014/main" id="{F12ACB04-3C68-D270-73A0-7EEE602E7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3824288"/>
            <a:ext cx="47942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100</a:t>
            </a:r>
          </a:p>
        </p:txBody>
      </p:sp>
      <p:sp>
        <p:nvSpPr>
          <p:cNvPr id="186451" name="Rectangle 83">
            <a:extLst>
              <a:ext uri="{FF2B5EF4-FFF2-40B4-BE49-F238E27FC236}">
                <a16:creationId xmlns:a16="http://schemas.microsoft.com/office/drawing/2014/main" id="{822AE50C-2965-54A2-2F7D-2A7BF477A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3440113"/>
            <a:ext cx="627063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1,000</a:t>
            </a:r>
          </a:p>
        </p:txBody>
      </p:sp>
      <p:sp>
        <p:nvSpPr>
          <p:cNvPr id="186452" name="Rectangle 84">
            <a:extLst>
              <a:ext uri="{FF2B5EF4-FFF2-40B4-BE49-F238E27FC236}">
                <a16:creationId xmlns:a16="http://schemas.microsoft.com/office/drawing/2014/main" id="{B791D76A-41AC-41B3-7B99-9725D4D00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3043238"/>
            <a:ext cx="725488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10,000</a:t>
            </a:r>
          </a:p>
        </p:txBody>
      </p:sp>
      <p:sp>
        <p:nvSpPr>
          <p:cNvPr id="186453" name="Rectangle 85">
            <a:extLst>
              <a:ext uri="{FF2B5EF4-FFF2-40B4-BE49-F238E27FC236}">
                <a16:creationId xmlns:a16="http://schemas.microsoft.com/office/drawing/2014/main" id="{01B22EDF-0878-4017-D312-950C16987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2659063"/>
            <a:ext cx="823913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100,000</a:t>
            </a:r>
          </a:p>
        </p:txBody>
      </p:sp>
      <p:sp>
        <p:nvSpPr>
          <p:cNvPr id="186454" name="Rectangle 86">
            <a:extLst>
              <a:ext uri="{FF2B5EF4-FFF2-40B4-BE49-F238E27FC236}">
                <a16:creationId xmlns:a16="http://schemas.microsoft.com/office/drawing/2014/main" id="{8E87515C-5FEF-B87A-80A7-18CFF05E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2263775"/>
            <a:ext cx="97155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1,000,000</a:t>
            </a:r>
          </a:p>
        </p:txBody>
      </p:sp>
      <p:sp>
        <p:nvSpPr>
          <p:cNvPr id="186455" name="Rectangle 87">
            <a:extLst>
              <a:ext uri="{FF2B5EF4-FFF2-40B4-BE49-F238E27FC236}">
                <a16:creationId xmlns:a16="http://schemas.microsoft.com/office/drawing/2014/main" id="{7FD33417-D0D3-BE47-D565-8717A02DC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1879600"/>
            <a:ext cx="1069975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10,000,000</a:t>
            </a:r>
          </a:p>
        </p:txBody>
      </p:sp>
      <p:sp>
        <p:nvSpPr>
          <p:cNvPr id="186456" name="Rectangle 88">
            <a:extLst>
              <a:ext uri="{FF2B5EF4-FFF2-40B4-BE49-F238E27FC236}">
                <a16:creationId xmlns:a16="http://schemas.microsoft.com/office/drawing/2014/main" id="{DA1161DC-0D50-8E15-956E-DE17A80E6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1482725"/>
            <a:ext cx="11684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FFFFFF"/>
                </a:solidFill>
              </a:rPr>
              <a:t>100,000,000</a:t>
            </a:r>
          </a:p>
        </p:txBody>
      </p:sp>
      <p:sp>
        <p:nvSpPr>
          <p:cNvPr id="186457" name="Rectangle 89">
            <a:extLst>
              <a:ext uri="{FF2B5EF4-FFF2-40B4-BE49-F238E27FC236}">
                <a16:creationId xmlns:a16="http://schemas.microsoft.com/office/drawing/2014/main" id="{3DEE96EC-06CC-5C49-82E2-1A8901A47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778000"/>
            <a:ext cx="1892300" cy="5095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58" name="Line 90">
            <a:extLst>
              <a:ext uri="{FF2B5EF4-FFF2-40B4-BE49-F238E27FC236}">
                <a16:creationId xmlns:a16="http://schemas.microsoft.com/office/drawing/2014/main" id="{1E6EFE2E-E8DC-B3F6-CEC0-113302E65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4588" y="1909763"/>
            <a:ext cx="376237" cy="0"/>
          </a:xfrm>
          <a:prstGeom prst="line">
            <a:avLst/>
          </a:prstGeom>
          <a:noFill/>
          <a:ln w="50800">
            <a:solidFill>
              <a:srgbClr val="00008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59" name="Rectangle 91">
            <a:extLst>
              <a:ext uri="{FF2B5EF4-FFF2-40B4-BE49-F238E27FC236}">
                <a16:creationId xmlns:a16="http://schemas.microsoft.com/office/drawing/2014/main" id="{21244A4F-253F-653D-980D-F9477EA52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787525"/>
            <a:ext cx="1374775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000000"/>
                </a:solidFill>
              </a:rPr>
              <a:t>Logic Tr./Chip</a:t>
            </a:r>
          </a:p>
        </p:txBody>
      </p:sp>
      <p:sp>
        <p:nvSpPr>
          <p:cNvPr id="186460" name="Line 92">
            <a:extLst>
              <a:ext uri="{FF2B5EF4-FFF2-40B4-BE49-F238E27FC236}">
                <a16:creationId xmlns:a16="http://schemas.microsoft.com/office/drawing/2014/main" id="{F3CD8F8A-C06F-C8A5-1459-7A794E341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4588" y="2155825"/>
            <a:ext cx="3762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461" name="Rectangle 93">
            <a:extLst>
              <a:ext uri="{FF2B5EF4-FFF2-40B4-BE49-F238E27FC236}">
                <a16:creationId xmlns:a16="http://schemas.microsoft.com/office/drawing/2014/main" id="{32DDD06D-BA78-897D-495D-2F6A62C15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033588"/>
            <a:ext cx="1482725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400" b="1" i="0">
                <a:solidFill>
                  <a:srgbClr val="000000"/>
                </a:solidFill>
              </a:rPr>
              <a:t>Tr./Staff Month.</a:t>
            </a:r>
          </a:p>
        </p:txBody>
      </p:sp>
      <p:sp>
        <p:nvSpPr>
          <p:cNvPr id="186462" name="Rectangle 94">
            <a:extLst>
              <a:ext uri="{FF2B5EF4-FFF2-40B4-BE49-F238E27FC236}">
                <a16:creationId xmlns:a16="http://schemas.microsoft.com/office/drawing/2014/main" id="{A5AAE08C-E5D8-D25E-1A0D-6ECD30856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3614738"/>
            <a:ext cx="2476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900" b="1" i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86463" name="Rectangle 95">
            <a:extLst>
              <a:ext uri="{FF2B5EF4-FFF2-40B4-BE49-F238E27FC236}">
                <a16:creationId xmlns:a16="http://schemas.microsoft.com/office/drawing/2014/main" id="{8DCE466B-E504-E949-3370-2CF73246C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3541713"/>
            <a:ext cx="2476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900" b="1" i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86464" name="Rectangle 96">
            <a:extLst>
              <a:ext uri="{FF2B5EF4-FFF2-40B4-BE49-F238E27FC236}">
                <a16:creationId xmlns:a16="http://schemas.microsoft.com/office/drawing/2014/main" id="{89D1D385-C3DA-32D2-2DCB-E5D1C9B29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75" y="3533775"/>
            <a:ext cx="2476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900" b="1" i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86465" name="Rectangle 97">
            <a:extLst>
              <a:ext uri="{FF2B5EF4-FFF2-40B4-BE49-F238E27FC236}">
                <a16:creationId xmlns:a16="http://schemas.microsoft.com/office/drawing/2014/main" id="{0AAB6CD2-FAD2-A035-0E7B-45DEBBCB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025" y="3722688"/>
            <a:ext cx="2476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900" b="1" i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86466" name="Rectangle 98">
            <a:extLst>
              <a:ext uri="{FF2B5EF4-FFF2-40B4-BE49-F238E27FC236}">
                <a16:creationId xmlns:a16="http://schemas.microsoft.com/office/drawing/2014/main" id="{9515D921-B89B-1408-1766-997DBE921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163" y="3641725"/>
            <a:ext cx="2476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900" b="1" i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86467" name="Rectangle 99">
            <a:extLst>
              <a:ext uri="{FF2B5EF4-FFF2-40B4-BE49-F238E27FC236}">
                <a16:creationId xmlns:a16="http://schemas.microsoft.com/office/drawing/2014/main" id="{32ABA4F1-021B-CB6F-86AA-C5758E48A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388" y="3638550"/>
            <a:ext cx="2476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900" b="1" i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86468" name="Rectangle 100">
            <a:extLst>
              <a:ext uri="{FF2B5EF4-FFF2-40B4-BE49-F238E27FC236}">
                <a16:creationId xmlns:a16="http://schemas.microsoft.com/office/drawing/2014/main" id="{35FEEED1-12D7-E104-730A-1F422190A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3375025"/>
            <a:ext cx="2476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900" b="1" i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86469" name="Rectangle 101">
            <a:extLst>
              <a:ext uri="{FF2B5EF4-FFF2-40B4-BE49-F238E27FC236}">
                <a16:creationId xmlns:a16="http://schemas.microsoft.com/office/drawing/2014/main" id="{551D19CB-CCDA-2117-BA93-958F9480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0" y="3522663"/>
            <a:ext cx="15573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200" b="1" i="0">
                <a:solidFill>
                  <a:srgbClr val="000000"/>
                </a:solidFill>
              </a:rPr>
              <a:t>21%/Yr. compound</a:t>
            </a:r>
          </a:p>
        </p:txBody>
      </p:sp>
      <p:sp>
        <p:nvSpPr>
          <p:cNvPr id="186470" name="Rectangle 102">
            <a:extLst>
              <a:ext uri="{FF2B5EF4-FFF2-40B4-BE49-F238E27FC236}">
                <a16:creationId xmlns:a16="http://schemas.microsoft.com/office/drawing/2014/main" id="{338D562D-DEA9-9041-A7A6-98371D5C2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175" y="3659188"/>
            <a:ext cx="19383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200" b="1" i="0">
                <a:solidFill>
                  <a:srgbClr val="000000"/>
                </a:solidFill>
              </a:rPr>
              <a:t>Productivity growth rate</a:t>
            </a:r>
          </a:p>
        </p:txBody>
      </p:sp>
      <p:sp>
        <p:nvSpPr>
          <p:cNvPr id="186471" name="Rectangle 103">
            <a:extLst>
              <a:ext uri="{FF2B5EF4-FFF2-40B4-BE49-F238E27FC236}">
                <a16:creationId xmlns:a16="http://schemas.microsoft.com/office/drawing/2014/main" id="{B3E73CF7-E4F6-FC8A-B44F-C2F04F0F5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450" y="3349625"/>
            <a:ext cx="2476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900" b="1" i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86472" name="Rectangle 104">
            <a:extLst>
              <a:ext uri="{FF2B5EF4-FFF2-40B4-BE49-F238E27FC236}">
                <a16:creationId xmlns:a16="http://schemas.microsoft.com/office/drawing/2014/main" id="{EDF54376-F02A-C2CB-13B3-5EC08145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563" y="2595563"/>
            <a:ext cx="1735137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200" b="1" i="0">
                <a:solidFill>
                  <a:srgbClr val="000000"/>
                </a:solidFill>
              </a:rPr>
              <a:t>58%/Yr. compounded</a:t>
            </a:r>
          </a:p>
        </p:txBody>
      </p:sp>
      <p:sp>
        <p:nvSpPr>
          <p:cNvPr id="186473" name="Rectangle 105">
            <a:extLst>
              <a:ext uri="{FF2B5EF4-FFF2-40B4-BE49-F238E27FC236}">
                <a16:creationId xmlns:a16="http://schemas.microsoft.com/office/drawing/2014/main" id="{BB62CC26-E5DC-70A4-CDCB-AF2AC12E2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588" y="2732088"/>
            <a:ext cx="187801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200" b="1" i="0">
                <a:solidFill>
                  <a:srgbClr val="000000"/>
                </a:solidFill>
              </a:rPr>
              <a:t>Complexity growth rate</a:t>
            </a:r>
          </a:p>
        </p:txBody>
      </p:sp>
      <p:grpSp>
        <p:nvGrpSpPr>
          <p:cNvPr id="186474" name="Group 106">
            <a:extLst>
              <a:ext uri="{FF2B5EF4-FFF2-40B4-BE49-F238E27FC236}">
                <a16:creationId xmlns:a16="http://schemas.microsoft.com/office/drawing/2014/main" id="{949ED715-9751-EC2F-920B-702740479159}"/>
              </a:ext>
            </a:extLst>
          </p:cNvPr>
          <p:cNvGrpSpPr>
            <a:grpSpLocks/>
          </p:cNvGrpSpPr>
          <p:nvPr/>
        </p:nvGrpSpPr>
        <p:grpSpPr bwMode="auto">
          <a:xfrm>
            <a:off x="1385888" y="1454150"/>
            <a:ext cx="647700" cy="3003550"/>
            <a:chOff x="910" y="1086"/>
            <a:chExt cx="408" cy="1892"/>
          </a:xfrm>
        </p:grpSpPr>
        <p:sp>
          <p:nvSpPr>
            <p:cNvPr id="186475" name="Rectangle 107">
              <a:extLst>
                <a:ext uri="{FF2B5EF4-FFF2-40B4-BE49-F238E27FC236}">
                  <a16:creationId xmlns:a16="http://schemas.microsoft.com/office/drawing/2014/main" id="{DC4627B5-7DA7-9D49-2284-E17531D6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" y="1086"/>
              <a:ext cx="408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10,000</a:t>
              </a:r>
            </a:p>
          </p:txBody>
        </p:sp>
        <p:sp>
          <p:nvSpPr>
            <p:cNvPr id="186476" name="Rectangle 108">
              <a:extLst>
                <a:ext uri="{FF2B5EF4-FFF2-40B4-BE49-F238E27FC236}">
                  <a16:creationId xmlns:a16="http://schemas.microsoft.com/office/drawing/2014/main" id="{D20F9E48-CB5D-344C-C151-739969795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" y="1335"/>
              <a:ext cx="35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1,000</a:t>
              </a:r>
            </a:p>
          </p:txBody>
        </p:sp>
        <p:sp>
          <p:nvSpPr>
            <p:cNvPr id="186477" name="Rectangle 109">
              <a:extLst>
                <a:ext uri="{FF2B5EF4-FFF2-40B4-BE49-F238E27FC236}">
                  <a16:creationId xmlns:a16="http://schemas.microsoft.com/office/drawing/2014/main" id="{39589687-8021-3E97-70E9-13494DE4C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" y="1580"/>
              <a:ext cx="27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100</a:t>
              </a:r>
            </a:p>
          </p:txBody>
        </p:sp>
        <p:sp>
          <p:nvSpPr>
            <p:cNvPr id="186478" name="Rectangle 110">
              <a:extLst>
                <a:ext uri="{FF2B5EF4-FFF2-40B4-BE49-F238E27FC236}">
                  <a16:creationId xmlns:a16="http://schemas.microsoft.com/office/drawing/2014/main" id="{57B65598-9CC7-0798-43B8-6C7339D59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" y="1827"/>
              <a:ext cx="222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86479" name="Rectangle 111">
              <a:extLst>
                <a:ext uri="{FF2B5EF4-FFF2-40B4-BE49-F238E27FC236}">
                  <a16:creationId xmlns:a16="http://schemas.microsoft.com/office/drawing/2014/main" id="{87468E52-C206-818D-1650-86EECA21C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2069"/>
              <a:ext cx="16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86480" name="Rectangle 112">
              <a:extLst>
                <a:ext uri="{FF2B5EF4-FFF2-40B4-BE49-F238E27FC236}">
                  <a16:creationId xmlns:a16="http://schemas.microsoft.com/office/drawing/2014/main" id="{1A768107-3C24-AEF6-F6FC-34F91483A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2320"/>
              <a:ext cx="24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0.1</a:t>
              </a:r>
            </a:p>
          </p:txBody>
        </p:sp>
        <p:sp>
          <p:nvSpPr>
            <p:cNvPr id="186481" name="Rectangle 113">
              <a:extLst>
                <a:ext uri="{FF2B5EF4-FFF2-40B4-BE49-F238E27FC236}">
                  <a16:creationId xmlns:a16="http://schemas.microsoft.com/office/drawing/2014/main" id="{A6CBE599-5F20-20F5-EF9B-3F64CC8B4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" y="2563"/>
              <a:ext cx="302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0.01</a:t>
              </a:r>
            </a:p>
          </p:txBody>
        </p:sp>
        <p:sp>
          <p:nvSpPr>
            <p:cNvPr id="186482" name="Rectangle 114">
              <a:extLst>
                <a:ext uri="{FF2B5EF4-FFF2-40B4-BE49-F238E27FC236}">
                  <a16:creationId xmlns:a16="http://schemas.microsoft.com/office/drawing/2014/main" id="{981051BB-5D2C-7905-CB98-203D6A4FF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" y="2816"/>
              <a:ext cx="35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0.001</a:t>
              </a:r>
            </a:p>
          </p:txBody>
        </p:sp>
      </p:grpSp>
      <p:grpSp>
        <p:nvGrpSpPr>
          <p:cNvPr id="186483" name="Group 115">
            <a:extLst>
              <a:ext uri="{FF2B5EF4-FFF2-40B4-BE49-F238E27FC236}">
                <a16:creationId xmlns:a16="http://schemas.microsoft.com/office/drawing/2014/main" id="{60269F69-2711-7A11-87C9-23E288B4FD5C}"/>
              </a:ext>
            </a:extLst>
          </p:cNvPr>
          <p:cNvGrpSpPr>
            <a:grpSpLocks/>
          </p:cNvGrpSpPr>
          <p:nvPr/>
        </p:nvGrpSpPr>
        <p:grpSpPr bwMode="auto">
          <a:xfrm>
            <a:off x="1163638" y="1358900"/>
            <a:ext cx="312737" cy="2632075"/>
            <a:chOff x="770" y="1026"/>
            <a:chExt cx="197" cy="1658"/>
          </a:xfrm>
        </p:grpSpPr>
        <p:sp>
          <p:nvSpPr>
            <p:cNvPr id="186484" name="Rectangle 116">
              <a:extLst>
                <a:ext uri="{FF2B5EF4-FFF2-40B4-BE49-F238E27FC236}">
                  <a16:creationId xmlns:a16="http://schemas.microsoft.com/office/drawing/2014/main" id="{FFEB82B7-8AFC-B5C0-3604-98EECA4873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23" y="1857"/>
              <a:ext cx="147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Logic Transistor per Chip</a:t>
              </a:r>
            </a:p>
          </p:txBody>
        </p:sp>
        <p:sp>
          <p:nvSpPr>
            <p:cNvPr id="186485" name="Rectangle 117">
              <a:extLst>
                <a:ext uri="{FF2B5EF4-FFF2-40B4-BE49-F238E27FC236}">
                  <a16:creationId xmlns:a16="http://schemas.microsoft.com/office/drawing/2014/main" id="{FA0ACEA2-2030-21A9-5674-EB59F208B5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36" y="1078"/>
              <a:ext cx="283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400" b="1" i="0">
                  <a:solidFill>
                    <a:srgbClr val="000000"/>
                  </a:solidFill>
                </a:rPr>
                <a:t>(M)</a:t>
              </a:r>
            </a:p>
          </p:txBody>
        </p:sp>
      </p:grpSp>
      <p:grpSp>
        <p:nvGrpSpPr>
          <p:cNvPr id="186486" name="Group 118">
            <a:extLst>
              <a:ext uri="{FF2B5EF4-FFF2-40B4-BE49-F238E27FC236}">
                <a16:creationId xmlns:a16="http://schemas.microsoft.com/office/drawing/2014/main" id="{15D63EB6-0723-1C4F-1DC8-C35EDF171FF5}"/>
              </a:ext>
            </a:extLst>
          </p:cNvPr>
          <p:cNvGrpSpPr>
            <a:grpSpLocks/>
          </p:cNvGrpSpPr>
          <p:nvPr/>
        </p:nvGrpSpPr>
        <p:grpSpPr bwMode="auto">
          <a:xfrm>
            <a:off x="6851650" y="1454150"/>
            <a:ext cx="731838" cy="2995613"/>
            <a:chOff x="4353" y="1086"/>
            <a:chExt cx="461" cy="1887"/>
          </a:xfrm>
        </p:grpSpPr>
        <p:sp>
          <p:nvSpPr>
            <p:cNvPr id="186487" name="Rectangle 119">
              <a:extLst>
                <a:ext uri="{FF2B5EF4-FFF2-40B4-BE49-F238E27FC236}">
                  <a16:creationId xmlns:a16="http://schemas.microsoft.com/office/drawing/2014/main" id="{16621CE7-E8F5-3805-DF85-B21F03902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2811"/>
              <a:ext cx="302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0.01</a:t>
              </a:r>
            </a:p>
          </p:txBody>
        </p:sp>
        <p:sp>
          <p:nvSpPr>
            <p:cNvPr id="186488" name="Rectangle 120">
              <a:extLst>
                <a:ext uri="{FF2B5EF4-FFF2-40B4-BE49-F238E27FC236}">
                  <a16:creationId xmlns:a16="http://schemas.microsoft.com/office/drawing/2014/main" id="{6FA0889A-E246-C746-1D7C-C40170D9B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2559"/>
              <a:ext cx="24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0.1</a:t>
              </a:r>
            </a:p>
          </p:txBody>
        </p:sp>
        <p:sp>
          <p:nvSpPr>
            <p:cNvPr id="186489" name="Rectangle 121">
              <a:extLst>
                <a:ext uri="{FF2B5EF4-FFF2-40B4-BE49-F238E27FC236}">
                  <a16:creationId xmlns:a16="http://schemas.microsoft.com/office/drawing/2014/main" id="{910627A1-800E-5E46-C6FB-0B47A5170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2319"/>
              <a:ext cx="169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86490" name="Rectangle 122">
              <a:extLst>
                <a:ext uri="{FF2B5EF4-FFF2-40B4-BE49-F238E27FC236}">
                  <a16:creationId xmlns:a16="http://schemas.microsoft.com/office/drawing/2014/main" id="{4C805B2F-4B9B-47A5-D0AB-E96718DAE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2070"/>
              <a:ext cx="222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86491" name="Rectangle 123">
              <a:extLst>
                <a:ext uri="{FF2B5EF4-FFF2-40B4-BE49-F238E27FC236}">
                  <a16:creationId xmlns:a16="http://schemas.microsoft.com/office/drawing/2014/main" id="{1AE72F4A-8E28-4F7E-4AF5-25D566FD4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1827"/>
              <a:ext cx="27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100</a:t>
              </a:r>
            </a:p>
          </p:txBody>
        </p:sp>
        <p:sp>
          <p:nvSpPr>
            <p:cNvPr id="186492" name="Rectangle 124">
              <a:extLst>
                <a:ext uri="{FF2B5EF4-FFF2-40B4-BE49-F238E27FC236}">
                  <a16:creationId xmlns:a16="http://schemas.microsoft.com/office/drawing/2014/main" id="{D5B69800-5052-DC92-3015-2E96624A1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1580"/>
              <a:ext cx="355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1,000</a:t>
              </a:r>
            </a:p>
          </p:txBody>
        </p:sp>
        <p:sp>
          <p:nvSpPr>
            <p:cNvPr id="186493" name="Rectangle 125">
              <a:extLst>
                <a:ext uri="{FF2B5EF4-FFF2-40B4-BE49-F238E27FC236}">
                  <a16:creationId xmlns:a16="http://schemas.microsoft.com/office/drawing/2014/main" id="{486FFA4E-AD26-3233-142D-F2AAB2F70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1333"/>
              <a:ext cx="408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10,000</a:t>
              </a:r>
            </a:p>
          </p:txBody>
        </p:sp>
        <p:sp>
          <p:nvSpPr>
            <p:cNvPr id="186494" name="Rectangle 126">
              <a:extLst>
                <a:ext uri="{FF2B5EF4-FFF2-40B4-BE49-F238E27FC236}">
                  <a16:creationId xmlns:a16="http://schemas.microsoft.com/office/drawing/2014/main" id="{F42EBE12-83BC-4A2C-C665-795EF441C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1086"/>
              <a:ext cx="461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en-US" sz="1200" b="1" i="0">
                  <a:solidFill>
                    <a:srgbClr val="000000"/>
                  </a:solidFill>
                </a:rPr>
                <a:t>100,000</a:t>
              </a:r>
            </a:p>
          </p:txBody>
        </p:sp>
      </p:grpSp>
      <p:sp>
        <p:nvSpPr>
          <p:cNvPr id="186495" name="Freeform 127">
            <a:extLst>
              <a:ext uri="{FF2B5EF4-FFF2-40B4-BE49-F238E27FC236}">
                <a16:creationId xmlns:a16="http://schemas.microsoft.com/office/drawing/2014/main" id="{BE70EECF-EA28-13C3-8989-D9D690D85BDE}"/>
              </a:ext>
            </a:extLst>
          </p:cNvPr>
          <p:cNvSpPr>
            <a:spLocks/>
          </p:cNvSpPr>
          <p:nvPr/>
        </p:nvSpPr>
        <p:spPr bwMode="auto">
          <a:xfrm>
            <a:off x="4610100" y="2654300"/>
            <a:ext cx="90488" cy="103188"/>
          </a:xfrm>
          <a:custGeom>
            <a:avLst/>
            <a:gdLst>
              <a:gd name="T0" fmla="*/ 29 w 57"/>
              <a:gd name="T1" fmla="*/ 0 h 65"/>
              <a:gd name="T2" fmla="*/ 0 w 57"/>
              <a:gd name="T3" fmla="*/ 33 h 65"/>
              <a:gd name="T4" fmla="*/ 29 w 57"/>
              <a:gd name="T5" fmla="*/ 64 h 65"/>
              <a:gd name="T6" fmla="*/ 56 w 57"/>
              <a:gd name="T7" fmla="*/ 33 h 65"/>
              <a:gd name="T8" fmla="*/ 29 w 57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65">
                <a:moveTo>
                  <a:pt x="29" y="0"/>
                </a:moveTo>
                <a:lnTo>
                  <a:pt x="0" y="33"/>
                </a:lnTo>
                <a:lnTo>
                  <a:pt x="29" y="64"/>
                </a:lnTo>
                <a:lnTo>
                  <a:pt x="56" y="33"/>
                </a:lnTo>
                <a:lnTo>
                  <a:pt x="29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96" name="Freeform 128">
            <a:extLst>
              <a:ext uri="{FF2B5EF4-FFF2-40B4-BE49-F238E27FC236}">
                <a16:creationId xmlns:a16="http://schemas.microsoft.com/office/drawing/2014/main" id="{5BE75FF0-1B88-2B21-5E19-380B83711C68}"/>
              </a:ext>
            </a:extLst>
          </p:cNvPr>
          <p:cNvSpPr>
            <a:spLocks/>
          </p:cNvSpPr>
          <p:nvPr/>
        </p:nvSpPr>
        <p:spPr bwMode="auto">
          <a:xfrm>
            <a:off x="4438650" y="2835275"/>
            <a:ext cx="90488" cy="101600"/>
          </a:xfrm>
          <a:custGeom>
            <a:avLst/>
            <a:gdLst>
              <a:gd name="T0" fmla="*/ 29 w 57"/>
              <a:gd name="T1" fmla="*/ 0 h 64"/>
              <a:gd name="T2" fmla="*/ 0 w 57"/>
              <a:gd name="T3" fmla="*/ 32 h 64"/>
              <a:gd name="T4" fmla="*/ 29 w 57"/>
              <a:gd name="T5" fmla="*/ 63 h 64"/>
              <a:gd name="T6" fmla="*/ 56 w 57"/>
              <a:gd name="T7" fmla="*/ 32 h 64"/>
              <a:gd name="T8" fmla="*/ 29 w 57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64">
                <a:moveTo>
                  <a:pt x="29" y="0"/>
                </a:moveTo>
                <a:lnTo>
                  <a:pt x="0" y="32"/>
                </a:lnTo>
                <a:lnTo>
                  <a:pt x="29" y="63"/>
                </a:lnTo>
                <a:lnTo>
                  <a:pt x="56" y="32"/>
                </a:lnTo>
                <a:lnTo>
                  <a:pt x="29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97" name="Freeform 129">
            <a:extLst>
              <a:ext uri="{FF2B5EF4-FFF2-40B4-BE49-F238E27FC236}">
                <a16:creationId xmlns:a16="http://schemas.microsoft.com/office/drawing/2014/main" id="{3754BD0C-8D5E-2287-9485-CEB72B6B56B8}"/>
              </a:ext>
            </a:extLst>
          </p:cNvPr>
          <p:cNvSpPr>
            <a:spLocks/>
          </p:cNvSpPr>
          <p:nvPr/>
        </p:nvSpPr>
        <p:spPr bwMode="auto">
          <a:xfrm>
            <a:off x="4259263" y="2755900"/>
            <a:ext cx="88900" cy="101600"/>
          </a:xfrm>
          <a:custGeom>
            <a:avLst/>
            <a:gdLst>
              <a:gd name="T0" fmla="*/ 28 w 56"/>
              <a:gd name="T1" fmla="*/ 0 h 64"/>
              <a:gd name="T2" fmla="*/ 0 w 56"/>
              <a:gd name="T3" fmla="*/ 32 h 64"/>
              <a:gd name="T4" fmla="*/ 28 w 56"/>
              <a:gd name="T5" fmla="*/ 63 h 64"/>
              <a:gd name="T6" fmla="*/ 55 w 56"/>
              <a:gd name="T7" fmla="*/ 32 h 64"/>
              <a:gd name="T8" fmla="*/ 28 w 56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4">
                <a:moveTo>
                  <a:pt x="28" y="0"/>
                </a:moveTo>
                <a:lnTo>
                  <a:pt x="0" y="32"/>
                </a:lnTo>
                <a:lnTo>
                  <a:pt x="28" y="63"/>
                </a:lnTo>
                <a:lnTo>
                  <a:pt x="55" y="32"/>
                </a:lnTo>
                <a:lnTo>
                  <a:pt x="28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98" name="Freeform 130">
            <a:extLst>
              <a:ext uri="{FF2B5EF4-FFF2-40B4-BE49-F238E27FC236}">
                <a16:creationId xmlns:a16="http://schemas.microsoft.com/office/drawing/2014/main" id="{69E1DC24-ED96-286F-E287-777448A13B92}"/>
              </a:ext>
            </a:extLst>
          </p:cNvPr>
          <p:cNvSpPr>
            <a:spLocks/>
          </p:cNvSpPr>
          <p:nvPr/>
        </p:nvSpPr>
        <p:spPr bwMode="auto">
          <a:xfrm>
            <a:off x="4259263" y="2825750"/>
            <a:ext cx="88900" cy="103188"/>
          </a:xfrm>
          <a:custGeom>
            <a:avLst/>
            <a:gdLst>
              <a:gd name="T0" fmla="*/ 28 w 56"/>
              <a:gd name="T1" fmla="*/ 0 h 65"/>
              <a:gd name="T2" fmla="*/ 0 w 56"/>
              <a:gd name="T3" fmla="*/ 33 h 65"/>
              <a:gd name="T4" fmla="*/ 28 w 56"/>
              <a:gd name="T5" fmla="*/ 64 h 65"/>
              <a:gd name="T6" fmla="*/ 55 w 56"/>
              <a:gd name="T7" fmla="*/ 33 h 65"/>
              <a:gd name="T8" fmla="*/ 28 w 56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5">
                <a:moveTo>
                  <a:pt x="28" y="0"/>
                </a:moveTo>
                <a:lnTo>
                  <a:pt x="0" y="33"/>
                </a:lnTo>
                <a:lnTo>
                  <a:pt x="28" y="64"/>
                </a:lnTo>
                <a:lnTo>
                  <a:pt x="55" y="33"/>
                </a:lnTo>
                <a:lnTo>
                  <a:pt x="28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99" name="Freeform 131">
            <a:extLst>
              <a:ext uri="{FF2B5EF4-FFF2-40B4-BE49-F238E27FC236}">
                <a16:creationId xmlns:a16="http://schemas.microsoft.com/office/drawing/2014/main" id="{56926B9C-2DF2-B347-C0F5-9BA8D642CA5F}"/>
              </a:ext>
            </a:extLst>
          </p:cNvPr>
          <p:cNvSpPr>
            <a:spLocks/>
          </p:cNvSpPr>
          <p:nvPr/>
        </p:nvSpPr>
        <p:spPr bwMode="auto">
          <a:xfrm>
            <a:off x="4100513" y="2906713"/>
            <a:ext cx="88900" cy="103187"/>
          </a:xfrm>
          <a:custGeom>
            <a:avLst/>
            <a:gdLst>
              <a:gd name="T0" fmla="*/ 28 w 56"/>
              <a:gd name="T1" fmla="*/ 0 h 65"/>
              <a:gd name="T2" fmla="*/ 0 w 56"/>
              <a:gd name="T3" fmla="*/ 33 h 65"/>
              <a:gd name="T4" fmla="*/ 28 w 56"/>
              <a:gd name="T5" fmla="*/ 64 h 65"/>
              <a:gd name="T6" fmla="*/ 55 w 56"/>
              <a:gd name="T7" fmla="*/ 33 h 65"/>
              <a:gd name="T8" fmla="*/ 28 w 56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5">
                <a:moveTo>
                  <a:pt x="28" y="0"/>
                </a:moveTo>
                <a:lnTo>
                  <a:pt x="0" y="33"/>
                </a:lnTo>
                <a:lnTo>
                  <a:pt x="28" y="64"/>
                </a:lnTo>
                <a:lnTo>
                  <a:pt x="55" y="33"/>
                </a:lnTo>
                <a:lnTo>
                  <a:pt x="28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00" name="Freeform 132">
            <a:extLst>
              <a:ext uri="{FF2B5EF4-FFF2-40B4-BE49-F238E27FC236}">
                <a16:creationId xmlns:a16="http://schemas.microsoft.com/office/drawing/2014/main" id="{D97D74BB-7FAC-F289-7CE3-B0B0822971FD}"/>
              </a:ext>
            </a:extLst>
          </p:cNvPr>
          <p:cNvSpPr>
            <a:spLocks/>
          </p:cNvSpPr>
          <p:nvPr/>
        </p:nvSpPr>
        <p:spPr bwMode="auto">
          <a:xfrm>
            <a:off x="3927475" y="2928938"/>
            <a:ext cx="90488" cy="98425"/>
          </a:xfrm>
          <a:custGeom>
            <a:avLst/>
            <a:gdLst>
              <a:gd name="T0" fmla="*/ 29 w 57"/>
              <a:gd name="T1" fmla="*/ 0 h 62"/>
              <a:gd name="T2" fmla="*/ 0 w 57"/>
              <a:gd name="T3" fmla="*/ 31 h 62"/>
              <a:gd name="T4" fmla="*/ 29 w 57"/>
              <a:gd name="T5" fmla="*/ 61 h 62"/>
              <a:gd name="T6" fmla="*/ 56 w 57"/>
              <a:gd name="T7" fmla="*/ 31 h 62"/>
              <a:gd name="T8" fmla="*/ 29 w 57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62">
                <a:moveTo>
                  <a:pt x="29" y="0"/>
                </a:moveTo>
                <a:lnTo>
                  <a:pt x="0" y="31"/>
                </a:lnTo>
                <a:lnTo>
                  <a:pt x="29" y="61"/>
                </a:lnTo>
                <a:lnTo>
                  <a:pt x="56" y="31"/>
                </a:lnTo>
                <a:lnTo>
                  <a:pt x="29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01" name="Freeform 133">
            <a:extLst>
              <a:ext uri="{FF2B5EF4-FFF2-40B4-BE49-F238E27FC236}">
                <a16:creationId xmlns:a16="http://schemas.microsoft.com/office/drawing/2014/main" id="{DDA9268B-6859-59B9-4A0A-323283CF1F15}"/>
              </a:ext>
            </a:extLst>
          </p:cNvPr>
          <p:cNvSpPr>
            <a:spLocks/>
          </p:cNvSpPr>
          <p:nvPr/>
        </p:nvSpPr>
        <p:spPr bwMode="auto">
          <a:xfrm>
            <a:off x="3767138" y="3073400"/>
            <a:ext cx="88900" cy="103188"/>
          </a:xfrm>
          <a:custGeom>
            <a:avLst/>
            <a:gdLst>
              <a:gd name="T0" fmla="*/ 29 w 56"/>
              <a:gd name="T1" fmla="*/ 0 h 65"/>
              <a:gd name="T2" fmla="*/ 0 w 56"/>
              <a:gd name="T3" fmla="*/ 33 h 65"/>
              <a:gd name="T4" fmla="*/ 29 w 56"/>
              <a:gd name="T5" fmla="*/ 64 h 65"/>
              <a:gd name="T6" fmla="*/ 55 w 56"/>
              <a:gd name="T7" fmla="*/ 33 h 65"/>
              <a:gd name="T8" fmla="*/ 29 w 56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5">
                <a:moveTo>
                  <a:pt x="29" y="0"/>
                </a:moveTo>
                <a:lnTo>
                  <a:pt x="0" y="33"/>
                </a:lnTo>
                <a:lnTo>
                  <a:pt x="29" y="64"/>
                </a:lnTo>
                <a:lnTo>
                  <a:pt x="55" y="33"/>
                </a:lnTo>
                <a:lnTo>
                  <a:pt x="29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02" name="Freeform 134">
            <a:extLst>
              <a:ext uri="{FF2B5EF4-FFF2-40B4-BE49-F238E27FC236}">
                <a16:creationId xmlns:a16="http://schemas.microsoft.com/office/drawing/2014/main" id="{C9898661-7454-1B70-3491-E79A2A99DEA0}"/>
              </a:ext>
            </a:extLst>
          </p:cNvPr>
          <p:cNvSpPr>
            <a:spLocks/>
          </p:cNvSpPr>
          <p:nvPr/>
        </p:nvSpPr>
        <p:spPr bwMode="auto">
          <a:xfrm>
            <a:off x="3454400" y="3290888"/>
            <a:ext cx="88900" cy="103187"/>
          </a:xfrm>
          <a:custGeom>
            <a:avLst/>
            <a:gdLst>
              <a:gd name="T0" fmla="*/ 28 w 56"/>
              <a:gd name="T1" fmla="*/ 0 h 65"/>
              <a:gd name="T2" fmla="*/ 0 w 56"/>
              <a:gd name="T3" fmla="*/ 33 h 65"/>
              <a:gd name="T4" fmla="*/ 28 w 56"/>
              <a:gd name="T5" fmla="*/ 64 h 65"/>
              <a:gd name="T6" fmla="*/ 55 w 56"/>
              <a:gd name="T7" fmla="*/ 33 h 65"/>
              <a:gd name="T8" fmla="*/ 28 w 56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5">
                <a:moveTo>
                  <a:pt x="28" y="0"/>
                </a:moveTo>
                <a:lnTo>
                  <a:pt x="0" y="33"/>
                </a:lnTo>
                <a:lnTo>
                  <a:pt x="28" y="64"/>
                </a:lnTo>
                <a:lnTo>
                  <a:pt x="55" y="33"/>
                </a:lnTo>
                <a:lnTo>
                  <a:pt x="28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03" name="Freeform 135">
            <a:extLst>
              <a:ext uri="{FF2B5EF4-FFF2-40B4-BE49-F238E27FC236}">
                <a16:creationId xmlns:a16="http://schemas.microsoft.com/office/drawing/2014/main" id="{3D03F286-A2D7-EC94-C4C8-3C44488A43A8}"/>
              </a:ext>
            </a:extLst>
          </p:cNvPr>
          <p:cNvSpPr>
            <a:spLocks/>
          </p:cNvSpPr>
          <p:nvPr/>
        </p:nvSpPr>
        <p:spPr bwMode="auto">
          <a:xfrm>
            <a:off x="3263900" y="3070225"/>
            <a:ext cx="90488" cy="103188"/>
          </a:xfrm>
          <a:custGeom>
            <a:avLst/>
            <a:gdLst>
              <a:gd name="T0" fmla="*/ 29 w 57"/>
              <a:gd name="T1" fmla="*/ 0 h 65"/>
              <a:gd name="T2" fmla="*/ 0 w 57"/>
              <a:gd name="T3" fmla="*/ 33 h 65"/>
              <a:gd name="T4" fmla="*/ 29 w 57"/>
              <a:gd name="T5" fmla="*/ 64 h 65"/>
              <a:gd name="T6" fmla="*/ 56 w 57"/>
              <a:gd name="T7" fmla="*/ 33 h 65"/>
              <a:gd name="T8" fmla="*/ 29 w 57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65">
                <a:moveTo>
                  <a:pt x="29" y="0"/>
                </a:moveTo>
                <a:lnTo>
                  <a:pt x="0" y="33"/>
                </a:lnTo>
                <a:lnTo>
                  <a:pt x="29" y="64"/>
                </a:lnTo>
                <a:lnTo>
                  <a:pt x="56" y="33"/>
                </a:lnTo>
                <a:lnTo>
                  <a:pt x="29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04" name="Freeform 136">
            <a:extLst>
              <a:ext uri="{FF2B5EF4-FFF2-40B4-BE49-F238E27FC236}">
                <a16:creationId xmlns:a16="http://schemas.microsoft.com/office/drawing/2014/main" id="{26F2A4DD-992B-2706-9557-EC40B7015E7E}"/>
              </a:ext>
            </a:extLst>
          </p:cNvPr>
          <p:cNvSpPr>
            <a:spLocks/>
          </p:cNvSpPr>
          <p:nvPr/>
        </p:nvSpPr>
        <p:spPr bwMode="auto">
          <a:xfrm>
            <a:off x="3103563" y="3343275"/>
            <a:ext cx="90487" cy="103188"/>
          </a:xfrm>
          <a:custGeom>
            <a:avLst/>
            <a:gdLst>
              <a:gd name="T0" fmla="*/ 29 w 57"/>
              <a:gd name="T1" fmla="*/ 0 h 65"/>
              <a:gd name="T2" fmla="*/ 0 w 57"/>
              <a:gd name="T3" fmla="*/ 33 h 65"/>
              <a:gd name="T4" fmla="*/ 29 w 57"/>
              <a:gd name="T5" fmla="*/ 64 h 65"/>
              <a:gd name="T6" fmla="*/ 56 w 57"/>
              <a:gd name="T7" fmla="*/ 33 h 65"/>
              <a:gd name="T8" fmla="*/ 29 w 57"/>
              <a:gd name="T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65">
                <a:moveTo>
                  <a:pt x="29" y="0"/>
                </a:moveTo>
                <a:lnTo>
                  <a:pt x="0" y="33"/>
                </a:lnTo>
                <a:lnTo>
                  <a:pt x="29" y="64"/>
                </a:lnTo>
                <a:lnTo>
                  <a:pt x="56" y="33"/>
                </a:lnTo>
                <a:lnTo>
                  <a:pt x="29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05" name="Freeform 137">
            <a:extLst>
              <a:ext uri="{FF2B5EF4-FFF2-40B4-BE49-F238E27FC236}">
                <a16:creationId xmlns:a16="http://schemas.microsoft.com/office/drawing/2014/main" id="{08382375-1597-CF56-E927-1F1A05EA9CD2}"/>
              </a:ext>
            </a:extLst>
          </p:cNvPr>
          <p:cNvSpPr>
            <a:spLocks/>
          </p:cNvSpPr>
          <p:nvPr/>
        </p:nvSpPr>
        <p:spPr bwMode="auto">
          <a:xfrm>
            <a:off x="2801938" y="3578225"/>
            <a:ext cx="88900" cy="101600"/>
          </a:xfrm>
          <a:custGeom>
            <a:avLst/>
            <a:gdLst>
              <a:gd name="T0" fmla="*/ 28 w 56"/>
              <a:gd name="T1" fmla="*/ 0 h 64"/>
              <a:gd name="T2" fmla="*/ 0 w 56"/>
              <a:gd name="T3" fmla="*/ 32 h 64"/>
              <a:gd name="T4" fmla="*/ 28 w 56"/>
              <a:gd name="T5" fmla="*/ 63 h 64"/>
              <a:gd name="T6" fmla="*/ 55 w 56"/>
              <a:gd name="T7" fmla="*/ 32 h 64"/>
              <a:gd name="T8" fmla="*/ 28 w 56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64">
                <a:moveTo>
                  <a:pt x="28" y="0"/>
                </a:moveTo>
                <a:lnTo>
                  <a:pt x="0" y="32"/>
                </a:lnTo>
                <a:lnTo>
                  <a:pt x="28" y="63"/>
                </a:lnTo>
                <a:lnTo>
                  <a:pt x="55" y="32"/>
                </a:lnTo>
                <a:lnTo>
                  <a:pt x="28" y="0"/>
                </a:lnTo>
              </a:path>
            </a:pathLst>
          </a:custGeom>
          <a:solidFill>
            <a:srgbClr val="00279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06" name="Rectangle 138">
            <a:extLst>
              <a:ext uri="{FF2B5EF4-FFF2-40B4-BE49-F238E27FC236}">
                <a16:creationId xmlns:a16="http://schemas.microsoft.com/office/drawing/2014/main" id="{92885777-B612-45CB-3468-791E5A3B0D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571457" y="2672556"/>
            <a:ext cx="21034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/>
            <a:r>
              <a:rPr lang="en-US" altLang="en-US" sz="1400" b="1" i="0"/>
              <a:t>Productivity</a:t>
            </a:r>
          </a:p>
          <a:p>
            <a:pPr algn="ctr"/>
            <a:r>
              <a:rPr lang="en-US" altLang="en-US" sz="1400" b="1" i="0"/>
              <a:t>(K) Trans./Staff - Mo.</a:t>
            </a:r>
          </a:p>
        </p:txBody>
      </p:sp>
      <p:sp>
        <p:nvSpPr>
          <p:cNvPr id="186507" name="Line 139">
            <a:extLst>
              <a:ext uri="{FF2B5EF4-FFF2-40B4-BE49-F238E27FC236}">
                <a16:creationId xmlns:a16="http://schemas.microsoft.com/office/drawing/2014/main" id="{F50A50A2-8358-DC81-827E-760FDC88F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1063" y="3311525"/>
            <a:ext cx="762000" cy="0"/>
          </a:xfrm>
          <a:prstGeom prst="line">
            <a:avLst/>
          </a:prstGeom>
          <a:noFill/>
          <a:ln w="19050">
            <a:solidFill>
              <a:srgbClr val="FC0202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508" name="Line 140">
            <a:extLst>
              <a:ext uri="{FF2B5EF4-FFF2-40B4-BE49-F238E27FC236}">
                <a16:creationId xmlns:a16="http://schemas.microsoft.com/office/drawing/2014/main" id="{5A7D7867-DBB4-E843-BE19-60577C8CDE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92350" y="2930525"/>
            <a:ext cx="16002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 type="none" w="sm" len="sm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509" name="Rectangle 141">
            <a:extLst>
              <a:ext uri="{FF2B5EF4-FFF2-40B4-BE49-F238E27FC236}">
                <a16:creationId xmlns:a16="http://schemas.microsoft.com/office/drawing/2014/main" id="{526E9FA1-11CA-480B-6715-5951C1DCD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5067300"/>
            <a:ext cx="1287462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000" b="1" i="0"/>
              <a:t>Source: Sematech</a:t>
            </a:r>
          </a:p>
        </p:txBody>
      </p:sp>
      <p:sp>
        <p:nvSpPr>
          <p:cNvPr id="186510" name="Rectangle 142">
            <a:extLst>
              <a:ext uri="{FF2B5EF4-FFF2-40B4-BE49-F238E27FC236}">
                <a16:creationId xmlns:a16="http://schemas.microsoft.com/office/drawing/2014/main" id="{9B2A7517-5F0D-4FE6-0AC3-D9E33F047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413" y="5299075"/>
            <a:ext cx="6159500" cy="59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511" name="Rectangle 143">
            <a:extLst>
              <a:ext uri="{FF2B5EF4-FFF2-40B4-BE49-F238E27FC236}">
                <a16:creationId xmlns:a16="http://schemas.microsoft.com/office/drawing/2014/main" id="{B3D442DD-985D-B51A-8087-D26F85837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525" y="5381625"/>
            <a:ext cx="61420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b="1" i="0">
                <a:solidFill>
                  <a:srgbClr val="800000"/>
                </a:solidFill>
              </a:rPr>
              <a:t>Complexity outpaces design productivity</a:t>
            </a:r>
          </a:p>
        </p:txBody>
      </p:sp>
      <p:sp>
        <p:nvSpPr>
          <p:cNvPr id="186512" name="Rectangle 144">
            <a:extLst>
              <a:ext uri="{FF2B5EF4-FFF2-40B4-BE49-F238E27FC236}">
                <a16:creationId xmlns:a16="http://schemas.microsoft.com/office/drawing/2014/main" id="{05F2B527-5506-C415-88C1-5A81B9D93CA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71487" y="2646363"/>
            <a:ext cx="1139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sz="1400" b="1" i="0"/>
              <a:t>Complexity</a:t>
            </a:r>
          </a:p>
        </p:txBody>
      </p:sp>
      <p:sp>
        <p:nvSpPr>
          <p:cNvPr id="186513" name="Text Box 145">
            <a:extLst>
              <a:ext uri="{FF2B5EF4-FFF2-40B4-BE49-F238E27FC236}">
                <a16:creationId xmlns:a16="http://schemas.microsoft.com/office/drawing/2014/main" id="{2F57BBEA-69A9-28B5-90A6-C64705D50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6400800"/>
            <a:ext cx="2509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0"/>
              <a:t>Courtesy, ITRS Roadmap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16FA38-AEDA-7965-C9AD-45E7A43D1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015B8-266C-2847-9608-A483AD3A635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5B0A8C1C-19AD-7C5E-8479-92C726A13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altLang="en-US"/>
              <a:t>Why Scaling?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99A9F39A-060C-2E58-47FB-6BD3B87A8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3058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Technology shrinks by 0.7/generation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With every generation can integrate 2x more functions per chip; chip cost does not increase significantly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Cost of a function decreases by 2x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But …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How to design chips with more and more functions?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Design engineering population does not double every two years…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Hence, a need for more efficient design methods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Exploit different levels of abstraction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1420C73-2FE0-CD7F-14FA-EB658CB8A2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F7FE5-E945-DB47-BA1E-13FD8F3CFD1F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B56885D2-EBA3-00F3-CA72-9ACAF5BD8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 sz="4000"/>
              <a:t>Design Abstraction Levels</a:t>
            </a:r>
            <a:endParaRPr lang="en-US" altLang="en-US" sz="4000">
              <a:latin typeface="Arial" panose="020B0604020202020204" pitchFamily="34" charset="0"/>
            </a:endParaRPr>
          </a:p>
        </p:txBody>
      </p:sp>
      <p:sp>
        <p:nvSpPr>
          <p:cNvPr id="155652" name="AutoShape 4">
            <a:extLst>
              <a:ext uri="{FF2B5EF4-FFF2-40B4-BE49-F238E27FC236}">
                <a16:creationId xmlns:a16="http://schemas.microsoft.com/office/drawing/2014/main" id="{99A59F3A-1CB6-DC23-C32D-5141E686957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219200" y="1219200"/>
            <a:ext cx="6705600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54" name="Freeform 6">
            <a:extLst>
              <a:ext uri="{FF2B5EF4-FFF2-40B4-BE49-F238E27FC236}">
                <a16:creationId xmlns:a16="http://schemas.microsoft.com/office/drawing/2014/main" id="{2318CD22-4EAC-08DF-1D91-9C183F14A9E2}"/>
              </a:ext>
            </a:extLst>
          </p:cNvPr>
          <p:cNvSpPr>
            <a:spLocks/>
          </p:cNvSpPr>
          <p:nvPr/>
        </p:nvSpPr>
        <p:spPr bwMode="auto">
          <a:xfrm>
            <a:off x="2154238" y="2395538"/>
            <a:ext cx="5673725" cy="3459162"/>
          </a:xfrm>
          <a:custGeom>
            <a:avLst/>
            <a:gdLst>
              <a:gd name="T0" fmla="*/ 138 w 3574"/>
              <a:gd name="T1" fmla="*/ 0 h 2179"/>
              <a:gd name="T2" fmla="*/ 84 w 3574"/>
              <a:gd name="T3" fmla="*/ 8 h 2179"/>
              <a:gd name="T4" fmla="*/ 46 w 3574"/>
              <a:gd name="T5" fmla="*/ 39 h 2179"/>
              <a:gd name="T6" fmla="*/ 16 w 3574"/>
              <a:gd name="T7" fmla="*/ 85 h 2179"/>
              <a:gd name="T8" fmla="*/ 0 w 3574"/>
              <a:gd name="T9" fmla="*/ 138 h 2179"/>
              <a:gd name="T10" fmla="*/ 0 w 3574"/>
              <a:gd name="T11" fmla="*/ 1086 h 2179"/>
              <a:gd name="T12" fmla="*/ 0 w 3574"/>
              <a:gd name="T13" fmla="*/ 2041 h 2179"/>
              <a:gd name="T14" fmla="*/ 16 w 3574"/>
              <a:gd name="T15" fmla="*/ 2095 h 2179"/>
              <a:gd name="T16" fmla="*/ 46 w 3574"/>
              <a:gd name="T17" fmla="*/ 2141 h 2179"/>
              <a:gd name="T18" fmla="*/ 84 w 3574"/>
              <a:gd name="T19" fmla="*/ 2171 h 2179"/>
              <a:gd name="T20" fmla="*/ 138 w 3574"/>
              <a:gd name="T21" fmla="*/ 2179 h 2179"/>
              <a:gd name="T22" fmla="*/ 1783 w 3574"/>
              <a:gd name="T23" fmla="*/ 2179 h 2179"/>
              <a:gd name="T24" fmla="*/ 3436 w 3574"/>
              <a:gd name="T25" fmla="*/ 2179 h 2179"/>
              <a:gd name="T26" fmla="*/ 3490 w 3574"/>
              <a:gd name="T27" fmla="*/ 2171 h 2179"/>
              <a:gd name="T28" fmla="*/ 3528 w 3574"/>
              <a:gd name="T29" fmla="*/ 2141 h 2179"/>
              <a:gd name="T30" fmla="*/ 3558 w 3574"/>
              <a:gd name="T31" fmla="*/ 2095 h 2179"/>
              <a:gd name="T32" fmla="*/ 3574 w 3574"/>
              <a:gd name="T33" fmla="*/ 2041 h 2179"/>
              <a:gd name="T34" fmla="*/ 3574 w 3574"/>
              <a:gd name="T35" fmla="*/ 1086 h 2179"/>
              <a:gd name="T36" fmla="*/ 3574 w 3574"/>
              <a:gd name="T37" fmla="*/ 138 h 2179"/>
              <a:gd name="T38" fmla="*/ 3558 w 3574"/>
              <a:gd name="T39" fmla="*/ 85 h 2179"/>
              <a:gd name="T40" fmla="*/ 3528 w 3574"/>
              <a:gd name="T41" fmla="*/ 39 h 2179"/>
              <a:gd name="T42" fmla="*/ 3490 w 3574"/>
              <a:gd name="T43" fmla="*/ 8 h 2179"/>
              <a:gd name="T44" fmla="*/ 3436 w 3574"/>
              <a:gd name="T45" fmla="*/ 0 h 2179"/>
              <a:gd name="T46" fmla="*/ 1783 w 3574"/>
              <a:gd name="T47" fmla="*/ 0 h 2179"/>
              <a:gd name="T48" fmla="*/ 138 w 3574"/>
              <a:gd name="T49" fmla="*/ 0 h 2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574" h="2179">
                <a:moveTo>
                  <a:pt x="138" y="0"/>
                </a:moveTo>
                <a:lnTo>
                  <a:pt x="84" y="8"/>
                </a:lnTo>
                <a:lnTo>
                  <a:pt x="46" y="39"/>
                </a:lnTo>
                <a:lnTo>
                  <a:pt x="16" y="85"/>
                </a:lnTo>
                <a:lnTo>
                  <a:pt x="0" y="138"/>
                </a:lnTo>
                <a:lnTo>
                  <a:pt x="0" y="1086"/>
                </a:lnTo>
                <a:lnTo>
                  <a:pt x="0" y="2041"/>
                </a:lnTo>
                <a:lnTo>
                  <a:pt x="16" y="2095"/>
                </a:lnTo>
                <a:lnTo>
                  <a:pt x="46" y="2141"/>
                </a:lnTo>
                <a:lnTo>
                  <a:pt x="84" y="2171"/>
                </a:lnTo>
                <a:lnTo>
                  <a:pt x="138" y="2179"/>
                </a:lnTo>
                <a:lnTo>
                  <a:pt x="1783" y="2179"/>
                </a:lnTo>
                <a:lnTo>
                  <a:pt x="3436" y="2179"/>
                </a:lnTo>
                <a:lnTo>
                  <a:pt x="3490" y="2171"/>
                </a:lnTo>
                <a:lnTo>
                  <a:pt x="3528" y="2141"/>
                </a:lnTo>
                <a:lnTo>
                  <a:pt x="3558" y="2095"/>
                </a:lnTo>
                <a:lnTo>
                  <a:pt x="3574" y="2041"/>
                </a:lnTo>
                <a:lnTo>
                  <a:pt x="3574" y="1086"/>
                </a:lnTo>
                <a:lnTo>
                  <a:pt x="3574" y="138"/>
                </a:lnTo>
                <a:lnTo>
                  <a:pt x="3558" y="85"/>
                </a:lnTo>
                <a:lnTo>
                  <a:pt x="3528" y="39"/>
                </a:lnTo>
                <a:lnTo>
                  <a:pt x="3490" y="8"/>
                </a:lnTo>
                <a:lnTo>
                  <a:pt x="3436" y="0"/>
                </a:lnTo>
                <a:lnTo>
                  <a:pt x="1783" y="0"/>
                </a:lnTo>
                <a:lnTo>
                  <a:pt x="138" y="0"/>
                </a:lnTo>
                <a:close/>
              </a:path>
            </a:pathLst>
          </a:custGeom>
          <a:solidFill>
            <a:srgbClr val="7B84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55" name="Freeform 7">
            <a:extLst>
              <a:ext uri="{FF2B5EF4-FFF2-40B4-BE49-F238E27FC236}">
                <a16:creationId xmlns:a16="http://schemas.microsoft.com/office/drawing/2014/main" id="{09F0BA00-D462-CAC1-43D8-CB2995B0526A}"/>
              </a:ext>
            </a:extLst>
          </p:cNvPr>
          <p:cNvSpPr>
            <a:spLocks/>
          </p:cNvSpPr>
          <p:nvPr/>
        </p:nvSpPr>
        <p:spPr bwMode="auto">
          <a:xfrm>
            <a:off x="2154238" y="2395538"/>
            <a:ext cx="5684837" cy="3470275"/>
          </a:xfrm>
          <a:custGeom>
            <a:avLst/>
            <a:gdLst>
              <a:gd name="T0" fmla="*/ 92 w 3581"/>
              <a:gd name="T1" fmla="*/ 16 h 2186"/>
              <a:gd name="T2" fmla="*/ 54 w 3581"/>
              <a:gd name="T3" fmla="*/ 46 h 2186"/>
              <a:gd name="T4" fmla="*/ 23 w 3581"/>
              <a:gd name="T5" fmla="*/ 85 h 2186"/>
              <a:gd name="T6" fmla="*/ 8 w 3581"/>
              <a:gd name="T7" fmla="*/ 138 h 2186"/>
              <a:gd name="T8" fmla="*/ 8 w 3581"/>
              <a:gd name="T9" fmla="*/ 1086 h 2186"/>
              <a:gd name="T10" fmla="*/ 8 w 3581"/>
              <a:gd name="T11" fmla="*/ 2041 h 2186"/>
              <a:gd name="T12" fmla="*/ 23 w 3581"/>
              <a:gd name="T13" fmla="*/ 2095 h 2186"/>
              <a:gd name="T14" fmla="*/ 54 w 3581"/>
              <a:gd name="T15" fmla="*/ 2141 h 2186"/>
              <a:gd name="T16" fmla="*/ 84 w 3581"/>
              <a:gd name="T17" fmla="*/ 2171 h 2186"/>
              <a:gd name="T18" fmla="*/ 138 w 3581"/>
              <a:gd name="T19" fmla="*/ 2179 h 2186"/>
              <a:gd name="T20" fmla="*/ 1783 w 3581"/>
              <a:gd name="T21" fmla="*/ 2179 h 2186"/>
              <a:gd name="T22" fmla="*/ 3436 w 3581"/>
              <a:gd name="T23" fmla="*/ 2179 h 2186"/>
              <a:gd name="T24" fmla="*/ 3490 w 3581"/>
              <a:gd name="T25" fmla="*/ 2171 h 2186"/>
              <a:gd name="T26" fmla="*/ 3528 w 3581"/>
              <a:gd name="T27" fmla="*/ 2141 h 2186"/>
              <a:gd name="T28" fmla="*/ 3558 w 3581"/>
              <a:gd name="T29" fmla="*/ 2095 h 2186"/>
              <a:gd name="T30" fmla="*/ 3574 w 3581"/>
              <a:gd name="T31" fmla="*/ 2041 h 2186"/>
              <a:gd name="T32" fmla="*/ 3574 w 3581"/>
              <a:gd name="T33" fmla="*/ 1086 h 2186"/>
              <a:gd name="T34" fmla="*/ 3574 w 3581"/>
              <a:gd name="T35" fmla="*/ 138 h 2186"/>
              <a:gd name="T36" fmla="*/ 3558 w 3581"/>
              <a:gd name="T37" fmla="*/ 92 h 2186"/>
              <a:gd name="T38" fmla="*/ 3528 w 3581"/>
              <a:gd name="T39" fmla="*/ 46 h 2186"/>
              <a:gd name="T40" fmla="*/ 3490 w 3581"/>
              <a:gd name="T41" fmla="*/ 16 h 2186"/>
              <a:gd name="T42" fmla="*/ 3436 w 3581"/>
              <a:gd name="T43" fmla="*/ 8 h 2186"/>
              <a:gd name="T44" fmla="*/ 1783 w 3581"/>
              <a:gd name="T45" fmla="*/ 8 h 2186"/>
              <a:gd name="T46" fmla="*/ 138 w 3581"/>
              <a:gd name="T47" fmla="*/ 8 h 2186"/>
              <a:gd name="T48" fmla="*/ 1783 w 3581"/>
              <a:gd name="T49" fmla="*/ 0 h 2186"/>
              <a:gd name="T50" fmla="*/ 3436 w 3581"/>
              <a:gd name="T51" fmla="*/ 0 h 2186"/>
              <a:gd name="T52" fmla="*/ 3490 w 3581"/>
              <a:gd name="T53" fmla="*/ 8 h 2186"/>
              <a:gd name="T54" fmla="*/ 3536 w 3581"/>
              <a:gd name="T55" fmla="*/ 39 h 2186"/>
              <a:gd name="T56" fmla="*/ 3566 w 3581"/>
              <a:gd name="T57" fmla="*/ 85 h 2186"/>
              <a:gd name="T58" fmla="*/ 3581 w 3581"/>
              <a:gd name="T59" fmla="*/ 138 h 2186"/>
              <a:gd name="T60" fmla="*/ 3581 w 3581"/>
              <a:gd name="T61" fmla="*/ 1086 h 2186"/>
              <a:gd name="T62" fmla="*/ 3581 w 3581"/>
              <a:gd name="T63" fmla="*/ 2041 h 2186"/>
              <a:gd name="T64" fmla="*/ 3566 w 3581"/>
              <a:gd name="T65" fmla="*/ 2095 h 2186"/>
              <a:gd name="T66" fmla="*/ 3536 w 3581"/>
              <a:gd name="T67" fmla="*/ 2148 h 2186"/>
              <a:gd name="T68" fmla="*/ 3497 w 3581"/>
              <a:gd name="T69" fmla="*/ 2179 h 2186"/>
              <a:gd name="T70" fmla="*/ 3436 w 3581"/>
              <a:gd name="T71" fmla="*/ 2186 h 2186"/>
              <a:gd name="T72" fmla="*/ 1783 w 3581"/>
              <a:gd name="T73" fmla="*/ 2186 h 2186"/>
              <a:gd name="T74" fmla="*/ 138 w 3581"/>
              <a:gd name="T75" fmla="*/ 2186 h 2186"/>
              <a:gd name="T76" fmla="*/ 84 w 3581"/>
              <a:gd name="T77" fmla="*/ 2179 h 2186"/>
              <a:gd name="T78" fmla="*/ 46 w 3581"/>
              <a:gd name="T79" fmla="*/ 2148 h 2186"/>
              <a:gd name="T80" fmla="*/ 16 w 3581"/>
              <a:gd name="T81" fmla="*/ 2102 h 2186"/>
              <a:gd name="T82" fmla="*/ 0 w 3581"/>
              <a:gd name="T83" fmla="*/ 2041 h 2186"/>
              <a:gd name="T84" fmla="*/ 0 w 3581"/>
              <a:gd name="T85" fmla="*/ 1086 h 2186"/>
              <a:gd name="T86" fmla="*/ 0 w 3581"/>
              <a:gd name="T87" fmla="*/ 138 h 2186"/>
              <a:gd name="T88" fmla="*/ 16 w 3581"/>
              <a:gd name="T89" fmla="*/ 85 h 2186"/>
              <a:gd name="T90" fmla="*/ 46 w 3581"/>
              <a:gd name="T91" fmla="*/ 39 h 2186"/>
              <a:gd name="T92" fmla="*/ 84 w 3581"/>
              <a:gd name="T93" fmla="*/ 8 h 2186"/>
              <a:gd name="T94" fmla="*/ 138 w 3581"/>
              <a:gd name="T95" fmla="*/ 0 h 2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81" h="2186">
                <a:moveTo>
                  <a:pt x="138" y="8"/>
                </a:moveTo>
                <a:lnTo>
                  <a:pt x="84" y="16"/>
                </a:lnTo>
                <a:lnTo>
                  <a:pt x="92" y="16"/>
                </a:lnTo>
                <a:lnTo>
                  <a:pt x="92" y="16"/>
                </a:lnTo>
                <a:lnTo>
                  <a:pt x="54" y="46"/>
                </a:lnTo>
                <a:lnTo>
                  <a:pt x="54" y="46"/>
                </a:lnTo>
                <a:lnTo>
                  <a:pt x="54" y="46"/>
                </a:lnTo>
                <a:lnTo>
                  <a:pt x="23" y="92"/>
                </a:lnTo>
                <a:lnTo>
                  <a:pt x="23" y="85"/>
                </a:lnTo>
                <a:lnTo>
                  <a:pt x="23" y="85"/>
                </a:lnTo>
                <a:lnTo>
                  <a:pt x="8" y="138"/>
                </a:lnTo>
                <a:lnTo>
                  <a:pt x="8" y="138"/>
                </a:lnTo>
                <a:lnTo>
                  <a:pt x="8" y="138"/>
                </a:lnTo>
                <a:lnTo>
                  <a:pt x="8" y="1086"/>
                </a:lnTo>
                <a:lnTo>
                  <a:pt x="8" y="1086"/>
                </a:lnTo>
                <a:lnTo>
                  <a:pt x="8" y="1086"/>
                </a:lnTo>
                <a:lnTo>
                  <a:pt x="8" y="2041"/>
                </a:lnTo>
                <a:lnTo>
                  <a:pt x="8" y="2041"/>
                </a:lnTo>
                <a:lnTo>
                  <a:pt x="8" y="2041"/>
                </a:lnTo>
                <a:lnTo>
                  <a:pt x="23" y="2095"/>
                </a:lnTo>
                <a:lnTo>
                  <a:pt x="23" y="2095"/>
                </a:lnTo>
                <a:lnTo>
                  <a:pt x="23" y="2095"/>
                </a:lnTo>
                <a:lnTo>
                  <a:pt x="54" y="2141"/>
                </a:lnTo>
                <a:lnTo>
                  <a:pt x="54" y="2141"/>
                </a:lnTo>
                <a:lnTo>
                  <a:pt x="54" y="2141"/>
                </a:lnTo>
                <a:lnTo>
                  <a:pt x="92" y="2171"/>
                </a:lnTo>
                <a:lnTo>
                  <a:pt x="84" y="2171"/>
                </a:lnTo>
                <a:lnTo>
                  <a:pt x="84" y="2171"/>
                </a:lnTo>
                <a:lnTo>
                  <a:pt x="138" y="2179"/>
                </a:lnTo>
                <a:lnTo>
                  <a:pt x="138" y="2179"/>
                </a:lnTo>
                <a:lnTo>
                  <a:pt x="138" y="2179"/>
                </a:lnTo>
                <a:lnTo>
                  <a:pt x="1783" y="2179"/>
                </a:lnTo>
                <a:lnTo>
                  <a:pt x="1783" y="2179"/>
                </a:lnTo>
                <a:lnTo>
                  <a:pt x="1783" y="2179"/>
                </a:lnTo>
                <a:lnTo>
                  <a:pt x="3436" y="2179"/>
                </a:lnTo>
                <a:lnTo>
                  <a:pt x="3436" y="2179"/>
                </a:lnTo>
                <a:lnTo>
                  <a:pt x="3436" y="2179"/>
                </a:lnTo>
                <a:lnTo>
                  <a:pt x="3490" y="2171"/>
                </a:lnTo>
                <a:lnTo>
                  <a:pt x="3490" y="2171"/>
                </a:lnTo>
                <a:lnTo>
                  <a:pt x="3490" y="2171"/>
                </a:lnTo>
                <a:lnTo>
                  <a:pt x="3528" y="2141"/>
                </a:lnTo>
                <a:lnTo>
                  <a:pt x="3528" y="2141"/>
                </a:lnTo>
                <a:lnTo>
                  <a:pt x="3528" y="2141"/>
                </a:lnTo>
                <a:lnTo>
                  <a:pt x="3558" y="2095"/>
                </a:lnTo>
                <a:lnTo>
                  <a:pt x="3558" y="2095"/>
                </a:lnTo>
                <a:lnTo>
                  <a:pt x="3558" y="2095"/>
                </a:lnTo>
                <a:lnTo>
                  <a:pt x="3574" y="2041"/>
                </a:lnTo>
                <a:lnTo>
                  <a:pt x="3574" y="2041"/>
                </a:lnTo>
                <a:lnTo>
                  <a:pt x="3574" y="2041"/>
                </a:lnTo>
                <a:lnTo>
                  <a:pt x="3574" y="1086"/>
                </a:lnTo>
                <a:lnTo>
                  <a:pt x="3574" y="1086"/>
                </a:lnTo>
                <a:lnTo>
                  <a:pt x="3574" y="1086"/>
                </a:lnTo>
                <a:lnTo>
                  <a:pt x="3574" y="138"/>
                </a:lnTo>
                <a:lnTo>
                  <a:pt x="3574" y="138"/>
                </a:lnTo>
                <a:lnTo>
                  <a:pt x="3574" y="138"/>
                </a:lnTo>
                <a:lnTo>
                  <a:pt x="3558" y="85"/>
                </a:lnTo>
                <a:lnTo>
                  <a:pt x="3558" y="92"/>
                </a:lnTo>
                <a:lnTo>
                  <a:pt x="3558" y="92"/>
                </a:lnTo>
                <a:lnTo>
                  <a:pt x="3528" y="46"/>
                </a:lnTo>
                <a:lnTo>
                  <a:pt x="3528" y="46"/>
                </a:lnTo>
                <a:lnTo>
                  <a:pt x="3528" y="46"/>
                </a:lnTo>
                <a:lnTo>
                  <a:pt x="3490" y="16"/>
                </a:lnTo>
                <a:lnTo>
                  <a:pt x="3490" y="16"/>
                </a:lnTo>
                <a:lnTo>
                  <a:pt x="3490" y="16"/>
                </a:lnTo>
                <a:lnTo>
                  <a:pt x="3436" y="8"/>
                </a:lnTo>
                <a:lnTo>
                  <a:pt x="3436" y="8"/>
                </a:lnTo>
                <a:lnTo>
                  <a:pt x="3436" y="8"/>
                </a:lnTo>
                <a:lnTo>
                  <a:pt x="1783" y="8"/>
                </a:lnTo>
                <a:lnTo>
                  <a:pt x="1783" y="8"/>
                </a:lnTo>
                <a:lnTo>
                  <a:pt x="1783" y="8"/>
                </a:lnTo>
                <a:lnTo>
                  <a:pt x="138" y="8"/>
                </a:lnTo>
                <a:lnTo>
                  <a:pt x="138" y="8"/>
                </a:lnTo>
                <a:lnTo>
                  <a:pt x="138" y="0"/>
                </a:lnTo>
                <a:lnTo>
                  <a:pt x="138" y="0"/>
                </a:lnTo>
                <a:lnTo>
                  <a:pt x="1783" y="0"/>
                </a:lnTo>
                <a:lnTo>
                  <a:pt x="1783" y="0"/>
                </a:lnTo>
                <a:lnTo>
                  <a:pt x="1783" y="0"/>
                </a:lnTo>
                <a:lnTo>
                  <a:pt x="3436" y="0"/>
                </a:lnTo>
                <a:lnTo>
                  <a:pt x="3436" y="0"/>
                </a:lnTo>
                <a:lnTo>
                  <a:pt x="3436" y="0"/>
                </a:lnTo>
                <a:lnTo>
                  <a:pt x="3490" y="8"/>
                </a:lnTo>
                <a:lnTo>
                  <a:pt x="3490" y="8"/>
                </a:lnTo>
                <a:lnTo>
                  <a:pt x="3497" y="8"/>
                </a:lnTo>
                <a:lnTo>
                  <a:pt x="3536" y="39"/>
                </a:lnTo>
                <a:lnTo>
                  <a:pt x="3536" y="39"/>
                </a:lnTo>
                <a:lnTo>
                  <a:pt x="3536" y="39"/>
                </a:lnTo>
                <a:lnTo>
                  <a:pt x="3566" y="85"/>
                </a:lnTo>
                <a:lnTo>
                  <a:pt x="3566" y="85"/>
                </a:lnTo>
                <a:lnTo>
                  <a:pt x="3566" y="85"/>
                </a:lnTo>
                <a:lnTo>
                  <a:pt x="3581" y="138"/>
                </a:lnTo>
                <a:lnTo>
                  <a:pt x="3581" y="138"/>
                </a:lnTo>
                <a:lnTo>
                  <a:pt x="3581" y="138"/>
                </a:lnTo>
                <a:lnTo>
                  <a:pt x="3581" y="1086"/>
                </a:lnTo>
                <a:lnTo>
                  <a:pt x="3581" y="1086"/>
                </a:lnTo>
                <a:lnTo>
                  <a:pt x="3581" y="1086"/>
                </a:lnTo>
                <a:lnTo>
                  <a:pt x="3581" y="2041"/>
                </a:lnTo>
                <a:lnTo>
                  <a:pt x="3581" y="2041"/>
                </a:lnTo>
                <a:lnTo>
                  <a:pt x="3581" y="2041"/>
                </a:lnTo>
                <a:lnTo>
                  <a:pt x="3566" y="2095"/>
                </a:lnTo>
                <a:lnTo>
                  <a:pt x="3566" y="2095"/>
                </a:lnTo>
                <a:lnTo>
                  <a:pt x="3566" y="2102"/>
                </a:lnTo>
                <a:lnTo>
                  <a:pt x="3536" y="2148"/>
                </a:lnTo>
                <a:lnTo>
                  <a:pt x="3536" y="2148"/>
                </a:lnTo>
                <a:lnTo>
                  <a:pt x="3536" y="2148"/>
                </a:lnTo>
                <a:lnTo>
                  <a:pt x="3497" y="2179"/>
                </a:lnTo>
                <a:lnTo>
                  <a:pt x="3497" y="2179"/>
                </a:lnTo>
                <a:lnTo>
                  <a:pt x="3490" y="2179"/>
                </a:lnTo>
                <a:lnTo>
                  <a:pt x="3436" y="2186"/>
                </a:lnTo>
                <a:lnTo>
                  <a:pt x="3436" y="2186"/>
                </a:lnTo>
                <a:lnTo>
                  <a:pt x="3436" y="2186"/>
                </a:lnTo>
                <a:lnTo>
                  <a:pt x="1783" y="2186"/>
                </a:lnTo>
                <a:lnTo>
                  <a:pt x="1783" y="2186"/>
                </a:lnTo>
                <a:lnTo>
                  <a:pt x="1783" y="2186"/>
                </a:lnTo>
                <a:lnTo>
                  <a:pt x="138" y="2186"/>
                </a:lnTo>
                <a:lnTo>
                  <a:pt x="138" y="2186"/>
                </a:lnTo>
                <a:lnTo>
                  <a:pt x="138" y="2186"/>
                </a:lnTo>
                <a:lnTo>
                  <a:pt x="84" y="2179"/>
                </a:lnTo>
                <a:lnTo>
                  <a:pt x="84" y="2179"/>
                </a:lnTo>
                <a:lnTo>
                  <a:pt x="84" y="2179"/>
                </a:lnTo>
                <a:lnTo>
                  <a:pt x="46" y="2148"/>
                </a:lnTo>
                <a:lnTo>
                  <a:pt x="46" y="2148"/>
                </a:lnTo>
                <a:lnTo>
                  <a:pt x="46" y="2148"/>
                </a:lnTo>
                <a:lnTo>
                  <a:pt x="16" y="2102"/>
                </a:lnTo>
                <a:lnTo>
                  <a:pt x="16" y="2102"/>
                </a:lnTo>
                <a:lnTo>
                  <a:pt x="16" y="2095"/>
                </a:lnTo>
                <a:lnTo>
                  <a:pt x="0" y="2041"/>
                </a:lnTo>
                <a:lnTo>
                  <a:pt x="0" y="2041"/>
                </a:lnTo>
                <a:lnTo>
                  <a:pt x="0" y="2041"/>
                </a:lnTo>
                <a:lnTo>
                  <a:pt x="0" y="1086"/>
                </a:lnTo>
                <a:lnTo>
                  <a:pt x="0" y="1086"/>
                </a:lnTo>
                <a:lnTo>
                  <a:pt x="0" y="1086"/>
                </a:lnTo>
                <a:lnTo>
                  <a:pt x="0" y="138"/>
                </a:lnTo>
                <a:lnTo>
                  <a:pt x="0" y="138"/>
                </a:lnTo>
                <a:lnTo>
                  <a:pt x="0" y="138"/>
                </a:lnTo>
                <a:lnTo>
                  <a:pt x="16" y="85"/>
                </a:lnTo>
                <a:lnTo>
                  <a:pt x="16" y="85"/>
                </a:lnTo>
                <a:lnTo>
                  <a:pt x="16" y="85"/>
                </a:lnTo>
                <a:lnTo>
                  <a:pt x="46" y="39"/>
                </a:lnTo>
                <a:lnTo>
                  <a:pt x="46" y="39"/>
                </a:lnTo>
                <a:lnTo>
                  <a:pt x="46" y="39"/>
                </a:lnTo>
                <a:lnTo>
                  <a:pt x="84" y="8"/>
                </a:lnTo>
                <a:lnTo>
                  <a:pt x="84" y="8"/>
                </a:lnTo>
                <a:lnTo>
                  <a:pt x="84" y="8"/>
                </a:lnTo>
                <a:lnTo>
                  <a:pt x="138" y="0"/>
                </a:lnTo>
                <a:lnTo>
                  <a:pt x="138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56" name="Freeform 8">
            <a:extLst>
              <a:ext uri="{FF2B5EF4-FFF2-40B4-BE49-F238E27FC236}">
                <a16:creationId xmlns:a16="http://schemas.microsoft.com/office/drawing/2014/main" id="{4593E4F6-665D-E7ED-01C3-AFAF2389AA6E}"/>
              </a:ext>
            </a:extLst>
          </p:cNvPr>
          <p:cNvSpPr>
            <a:spLocks/>
          </p:cNvSpPr>
          <p:nvPr/>
        </p:nvSpPr>
        <p:spPr bwMode="auto">
          <a:xfrm>
            <a:off x="2373313" y="2395538"/>
            <a:ext cx="1587" cy="12700"/>
          </a:xfrm>
          <a:custGeom>
            <a:avLst/>
            <a:gdLst>
              <a:gd name="T0" fmla="*/ 8 h 8"/>
              <a:gd name="T1" fmla="*/ 8 h 8"/>
              <a:gd name="T2" fmla="*/ 8 h 8"/>
              <a:gd name="T3" fmla="*/ 0 h 8"/>
              <a:gd name="T4" fmla="*/ 0 h 8"/>
              <a:gd name="T5" fmla="*/ 0 h 8"/>
              <a:gd name="T6" fmla="*/ 8 h 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8">
                <a:moveTo>
                  <a:pt x="0" y="8"/>
                </a:moveTo>
                <a:lnTo>
                  <a:pt x="0" y="8"/>
                </a:lnTo>
                <a:lnTo>
                  <a:pt x="0" y="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57" name="Freeform 9">
            <a:extLst>
              <a:ext uri="{FF2B5EF4-FFF2-40B4-BE49-F238E27FC236}">
                <a16:creationId xmlns:a16="http://schemas.microsoft.com/office/drawing/2014/main" id="{814E0A4A-F937-E7B5-871C-4BC4465C85A2}"/>
              </a:ext>
            </a:extLst>
          </p:cNvPr>
          <p:cNvSpPr>
            <a:spLocks/>
          </p:cNvSpPr>
          <p:nvPr/>
        </p:nvSpPr>
        <p:spPr bwMode="auto">
          <a:xfrm>
            <a:off x="3224213" y="3281363"/>
            <a:ext cx="4614862" cy="2597150"/>
          </a:xfrm>
          <a:custGeom>
            <a:avLst/>
            <a:gdLst>
              <a:gd name="T0" fmla="*/ 137 w 2907"/>
              <a:gd name="T1" fmla="*/ 0 h 1636"/>
              <a:gd name="T2" fmla="*/ 84 w 2907"/>
              <a:gd name="T3" fmla="*/ 8 h 1636"/>
              <a:gd name="T4" fmla="*/ 38 w 2907"/>
              <a:gd name="T5" fmla="*/ 39 h 1636"/>
              <a:gd name="T6" fmla="*/ 7 w 2907"/>
              <a:gd name="T7" fmla="*/ 84 h 1636"/>
              <a:gd name="T8" fmla="*/ 0 w 2907"/>
              <a:gd name="T9" fmla="*/ 138 h 1636"/>
              <a:gd name="T10" fmla="*/ 0 w 2907"/>
              <a:gd name="T11" fmla="*/ 818 h 1636"/>
              <a:gd name="T12" fmla="*/ 0 w 2907"/>
              <a:gd name="T13" fmla="*/ 1499 h 1636"/>
              <a:gd name="T14" fmla="*/ 7 w 2907"/>
              <a:gd name="T15" fmla="*/ 1552 h 1636"/>
              <a:gd name="T16" fmla="*/ 38 w 2907"/>
              <a:gd name="T17" fmla="*/ 1590 h 1636"/>
              <a:gd name="T18" fmla="*/ 84 w 2907"/>
              <a:gd name="T19" fmla="*/ 1621 h 1636"/>
              <a:gd name="T20" fmla="*/ 137 w 2907"/>
              <a:gd name="T21" fmla="*/ 1636 h 1636"/>
              <a:gd name="T22" fmla="*/ 1454 w 2907"/>
              <a:gd name="T23" fmla="*/ 1636 h 1636"/>
              <a:gd name="T24" fmla="*/ 2770 w 2907"/>
              <a:gd name="T25" fmla="*/ 1636 h 1636"/>
              <a:gd name="T26" fmla="*/ 2823 w 2907"/>
              <a:gd name="T27" fmla="*/ 1621 h 1636"/>
              <a:gd name="T28" fmla="*/ 2862 w 2907"/>
              <a:gd name="T29" fmla="*/ 1590 h 1636"/>
              <a:gd name="T30" fmla="*/ 2892 w 2907"/>
              <a:gd name="T31" fmla="*/ 1552 h 1636"/>
              <a:gd name="T32" fmla="*/ 2907 w 2907"/>
              <a:gd name="T33" fmla="*/ 1499 h 1636"/>
              <a:gd name="T34" fmla="*/ 2907 w 2907"/>
              <a:gd name="T35" fmla="*/ 818 h 1636"/>
              <a:gd name="T36" fmla="*/ 2907 w 2907"/>
              <a:gd name="T37" fmla="*/ 138 h 1636"/>
              <a:gd name="T38" fmla="*/ 2892 w 2907"/>
              <a:gd name="T39" fmla="*/ 84 h 1636"/>
              <a:gd name="T40" fmla="*/ 2862 w 2907"/>
              <a:gd name="T41" fmla="*/ 39 h 1636"/>
              <a:gd name="T42" fmla="*/ 2823 w 2907"/>
              <a:gd name="T43" fmla="*/ 8 h 1636"/>
              <a:gd name="T44" fmla="*/ 2770 w 2907"/>
              <a:gd name="T45" fmla="*/ 0 h 1636"/>
              <a:gd name="T46" fmla="*/ 1454 w 2907"/>
              <a:gd name="T47" fmla="*/ 0 h 1636"/>
              <a:gd name="T48" fmla="*/ 137 w 2907"/>
              <a:gd name="T49" fmla="*/ 0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07" h="1636">
                <a:moveTo>
                  <a:pt x="137" y="0"/>
                </a:moveTo>
                <a:lnTo>
                  <a:pt x="84" y="8"/>
                </a:lnTo>
                <a:lnTo>
                  <a:pt x="38" y="39"/>
                </a:lnTo>
                <a:lnTo>
                  <a:pt x="7" y="84"/>
                </a:lnTo>
                <a:lnTo>
                  <a:pt x="0" y="138"/>
                </a:lnTo>
                <a:lnTo>
                  <a:pt x="0" y="818"/>
                </a:lnTo>
                <a:lnTo>
                  <a:pt x="0" y="1499"/>
                </a:lnTo>
                <a:lnTo>
                  <a:pt x="7" y="1552"/>
                </a:lnTo>
                <a:lnTo>
                  <a:pt x="38" y="1590"/>
                </a:lnTo>
                <a:lnTo>
                  <a:pt x="84" y="1621"/>
                </a:lnTo>
                <a:lnTo>
                  <a:pt x="137" y="1636"/>
                </a:lnTo>
                <a:lnTo>
                  <a:pt x="1454" y="1636"/>
                </a:lnTo>
                <a:lnTo>
                  <a:pt x="2770" y="1636"/>
                </a:lnTo>
                <a:lnTo>
                  <a:pt x="2823" y="1621"/>
                </a:lnTo>
                <a:lnTo>
                  <a:pt x="2862" y="1590"/>
                </a:lnTo>
                <a:lnTo>
                  <a:pt x="2892" y="1552"/>
                </a:lnTo>
                <a:lnTo>
                  <a:pt x="2907" y="1499"/>
                </a:lnTo>
                <a:lnTo>
                  <a:pt x="2907" y="818"/>
                </a:lnTo>
                <a:lnTo>
                  <a:pt x="2907" y="138"/>
                </a:lnTo>
                <a:lnTo>
                  <a:pt x="2892" y="84"/>
                </a:lnTo>
                <a:lnTo>
                  <a:pt x="2862" y="39"/>
                </a:lnTo>
                <a:lnTo>
                  <a:pt x="2823" y="8"/>
                </a:lnTo>
                <a:lnTo>
                  <a:pt x="2770" y="0"/>
                </a:lnTo>
                <a:lnTo>
                  <a:pt x="1454" y="0"/>
                </a:lnTo>
                <a:lnTo>
                  <a:pt x="137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58" name="Freeform 10">
            <a:extLst>
              <a:ext uri="{FF2B5EF4-FFF2-40B4-BE49-F238E27FC236}">
                <a16:creationId xmlns:a16="http://schemas.microsoft.com/office/drawing/2014/main" id="{7CE84991-F841-05D5-7BAC-6BBA335DEDA3}"/>
              </a:ext>
            </a:extLst>
          </p:cNvPr>
          <p:cNvSpPr>
            <a:spLocks/>
          </p:cNvSpPr>
          <p:nvPr/>
        </p:nvSpPr>
        <p:spPr bwMode="auto">
          <a:xfrm>
            <a:off x="3224213" y="3281363"/>
            <a:ext cx="4627562" cy="2609850"/>
          </a:xfrm>
          <a:custGeom>
            <a:avLst/>
            <a:gdLst>
              <a:gd name="T0" fmla="*/ 91 w 2915"/>
              <a:gd name="T1" fmla="*/ 16 h 1644"/>
              <a:gd name="T2" fmla="*/ 46 w 2915"/>
              <a:gd name="T3" fmla="*/ 46 h 1644"/>
              <a:gd name="T4" fmla="*/ 15 w 2915"/>
              <a:gd name="T5" fmla="*/ 84 h 1644"/>
              <a:gd name="T6" fmla="*/ 7 w 2915"/>
              <a:gd name="T7" fmla="*/ 138 h 1644"/>
              <a:gd name="T8" fmla="*/ 7 w 2915"/>
              <a:gd name="T9" fmla="*/ 818 h 1644"/>
              <a:gd name="T10" fmla="*/ 7 w 2915"/>
              <a:gd name="T11" fmla="*/ 1499 h 1644"/>
              <a:gd name="T12" fmla="*/ 15 w 2915"/>
              <a:gd name="T13" fmla="*/ 1552 h 1644"/>
              <a:gd name="T14" fmla="*/ 46 w 2915"/>
              <a:gd name="T15" fmla="*/ 1590 h 1644"/>
              <a:gd name="T16" fmla="*/ 84 w 2915"/>
              <a:gd name="T17" fmla="*/ 1621 h 1644"/>
              <a:gd name="T18" fmla="*/ 137 w 2915"/>
              <a:gd name="T19" fmla="*/ 1636 h 1644"/>
              <a:gd name="T20" fmla="*/ 1454 w 2915"/>
              <a:gd name="T21" fmla="*/ 1636 h 1644"/>
              <a:gd name="T22" fmla="*/ 2770 w 2915"/>
              <a:gd name="T23" fmla="*/ 1636 h 1644"/>
              <a:gd name="T24" fmla="*/ 2823 w 2915"/>
              <a:gd name="T25" fmla="*/ 1621 h 1644"/>
              <a:gd name="T26" fmla="*/ 2862 w 2915"/>
              <a:gd name="T27" fmla="*/ 1590 h 1644"/>
              <a:gd name="T28" fmla="*/ 2892 w 2915"/>
              <a:gd name="T29" fmla="*/ 1552 h 1644"/>
              <a:gd name="T30" fmla="*/ 2907 w 2915"/>
              <a:gd name="T31" fmla="*/ 1499 h 1644"/>
              <a:gd name="T32" fmla="*/ 2907 w 2915"/>
              <a:gd name="T33" fmla="*/ 818 h 1644"/>
              <a:gd name="T34" fmla="*/ 2907 w 2915"/>
              <a:gd name="T35" fmla="*/ 138 h 1644"/>
              <a:gd name="T36" fmla="*/ 2892 w 2915"/>
              <a:gd name="T37" fmla="*/ 92 h 1644"/>
              <a:gd name="T38" fmla="*/ 2862 w 2915"/>
              <a:gd name="T39" fmla="*/ 46 h 1644"/>
              <a:gd name="T40" fmla="*/ 2823 w 2915"/>
              <a:gd name="T41" fmla="*/ 16 h 1644"/>
              <a:gd name="T42" fmla="*/ 2770 w 2915"/>
              <a:gd name="T43" fmla="*/ 8 h 1644"/>
              <a:gd name="T44" fmla="*/ 1454 w 2915"/>
              <a:gd name="T45" fmla="*/ 8 h 1644"/>
              <a:gd name="T46" fmla="*/ 137 w 2915"/>
              <a:gd name="T47" fmla="*/ 8 h 1644"/>
              <a:gd name="T48" fmla="*/ 1454 w 2915"/>
              <a:gd name="T49" fmla="*/ 0 h 1644"/>
              <a:gd name="T50" fmla="*/ 2770 w 2915"/>
              <a:gd name="T51" fmla="*/ 0 h 1644"/>
              <a:gd name="T52" fmla="*/ 2823 w 2915"/>
              <a:gd name="T53" fmla="*/ 8 h 1644"/>
              <a:gd name="T54" fmla="*/ 2869 w 2915"/>
              <a:gd name="T55" fmla="*/ 39 h 1644"/>
              <a:gd name="T56" fmla="*/ 2900 w 2915"/>
              <a:gd name="T57" fmla="*/ 84 h 1644"/>
              <a:gd name="T58" fmla="*/ 2915 w 2915"/>
              <a:gd name="T59" fmla="*/ 138 h 1644"/>
              <a:gd name="T60" fmla="*/ 2915 w 2915"/>
              <a:gd name="T61" fmla="*/ 818 h 1644"/>
              <a:gd name="T62" fmla="*/ 2915 w 2915"/>
              <a:gd name="T63" fmla="*/ 1499 h 1644"/>
              <a:gd name="T64" fmla="*/ 2900 w 2915"/>
              <a:gd name="T65" fmla="*/ 1552 h 1644"/>
              <a:gd name="T66" fmla="*/ 2869 w 2915"/>
              <a:gd name="T67" fmla="*/ 1598 h 1644"/>
              <a:gd name="T68" fmla="*/ 2831 w 2915"/>
              <a:gd name="T69" fmla="*/ 1628 h 1644"/>
              <a:gd name="T70" fmla="*/ 2770 w 2915"/>
              <a:gd name="T71" fmla="*/ 1644 h 1644"/>
              <a:gd name="T72" fmla="*/ 1454 w 2915"/>
              <a:gd name="T73" fmla="*/ 1644 h 1644"/>
              <a:gd name="T74" fmla="*/ 137 w 2915"/>
              <a:gd name="T75" fmla="*/ 1644 h 1644"/>
              <a:gd name="T76" fmla="*/ 84 w 2915"/>
              <a:gd name="T77" fmla="*/ 1628 h 1644"/>
              <a:gd name="T78" fmla="*/ 38 w 2915"/>
              <a:gd name="T79" fmla="*/ 1598 h 1644"/>
              <a:gd name="T80" fmla="*/ 7 w 2915"/>
              <a:gd name="T81" fmla="*/ 1560 h 1644"/>
              <a:gd name="T82" fmla="*/ 0 w 2915"/>
              <a:gd name="T83" fmla="*/ 1499 h 1644"/>
              <a:gd name="T84" fmla="*/ 0 w 2915"/>
              <a:gd name="T85" fmla="*/ 818 h 1644"/>
              <a:gd name="T86" fmla="*/ 0 w 2915"/>
              <a:gd name="T87" fmla="*/ 138 h 1644"/>
              <a:gd name="T88" fmla="*/ 7 w 2915"/>
              <a:gd name="T89" fmla="*/ 84 h 1644"/>
              <a:gd name="T90" fmla="*/ 38 w 2915"/>
              <a:gd name="T91" fmla="*/ 39 h 1644"/>
              <a:gd name="T92" fmla="*/ 84 w 2915"/>
              <a:gd name="T93" fmla="*/ 8 h 1644"/>
              <a:gd name="T94" fmla="*/ 137 w 2915"/>
              <a:gd name="T95" fmla="*/ 0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15" h="1644">
                <a:moveTo>
                  <a:pt x="137" y="8"/>
                </a:moveTo>
                <a:lnTo>
                  <a:pt x="84" y="16"/>
                </a:lnTo>
                <a:lnTo>
                  <a:pt x="91" y="16"/>
                </a:lnTo>
                <a:lnTo>
                  <a:pt x="91" y="16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15" y="92"/>
                </a:lnTo>
                <a:lnTo>
                  <a:pt x="15" y="84"/>
                </a:lnTo>
                <a:lnTo>
                  <a:pt x="15" y="84"/>
                </a:lnTo>
                <a:lnTo>
                  <a:pt x="7" y="138"/>
                </a:lnTo>
                <a:lnTo>
                  <a:pt x="7" y="138"/>
                </a:lnTo>
                <a:lnTo>
                  <a:pt x="7" y="138"/>
                </a:lnTo>
                <a:lnTo>
                  <a:pt x="7" y="818"/>
                </a:lnTo>
                <a:lnTo>
                  <a:pt x="7" y="818"/>
                </a:lnTo>
                <a:lnTo>
                  <a:pt x="7" y="818"/>
                </a:lnTo>
                <a:lnTo>
                  <a:pt x="7" y="1499"/>
                </a:lnTo>
                <a:lnTo>
                  <a:pt x="7" y="1499"/>
                </a:lnTo>
                <a:lnTo>
                  <a:pt x="7" y="1499"/>
                </a:lnTo>
                <a:lnTo>
                  <a:pt x="15" y="1552"/>
                </a:lnTo>
                <a:lnTo>
                  <a:pt x="15" y="1552"/>
                </a:lnTo>
                <a:lnTo>
                  <a:pt x="15" y="1552"/>
                </a:lnTo>
                <a:lnTo>
                  <a:pt x="46" y="1590"/>
                </a:lnTo>
                <a:lnTo>
                  <a:pt x="46" y="1590"/>
                </a:lnTo>
                <a:lnTo>
                  <a:pt x="46" y="1590"/>
                </a:lnTo>
                <a:lnTo>
                  <a:pt x="91" y="1621"/>
                </a:lnTo>
                <a:lnTo>
                  <a:pt x="84" y="1621"/>
                </a:lnTo>
                <a:lnTo>
                  <a:pt x="84" y="1621"/>
                </a:lnTo>
                <a:lnTo>
                  <a:pt x="137" y="1636"/>
                </a:lnTo>
                <a:lnTo>
                  <a:pt x="137" y="1636"/>
                </a:lnTo>
                <a:lnTo>
                  <a:pt x="137" y="1636"/>
                </a:lnTo>
                <a:lnTo>
                  <a:pt x="1454" y="1636"/>
                </a:lnTo>
                <a:lnTo>
                  <a:pt x="1454" y="1636"/>
                </a:lnTo>
                <a:lnTo>
                  <a:pt x="1454" y="1636"/>
                </a:lnTo>
                <a:lnTo>
                  <a:pt x="2770" y="1636"/>
                </a:lnTo>
                <a:lnTo>
                  <a:pt x="2770" y="1636"/>
                </a:lnTo>
                <a:lnTo>
                  <a:pt x="2770" y="1636"/>
                </a:lnTo>
                <a:lnTo>
                  <a:pt x="2823" y="1621"/>
                </a:lnTo>
                <a:lnTo>
                  <a:pt x="2823" y="1621"/>
                </a:lnTo>
                <a:lnTo>
                  <a:pt x="2823" y="1621"/>
                </a:lnTo>
                <a:lnTo>
                  <a:pt x="2862" y="1590"/>
                </a:lnTo>
                <a:lnTo>
                  <a:pt x="2862" y="1590"/>
                </a:lnTo>
                <a:lnTo>
                  <a:pt x="2862" y="1590"/>
                </a:lnTo>
                <a:lnTo>
                  <a:pt x="2892" y="1552"/>
                </a:lnTo>
                <a:lnTo>
                  <a:pt x="2892" y="1552"/>
                </a:lnTo>
                <a:lnTo>
                  <a:pt x="2892" y="1552"/>
                </a:lnTo>
                <a:lnTo>
                  <a:pt x="2907" y="1499"/>
                </a:lnTo>
                <a:lnTo>
                  <a:pt x="2907" y="1499"/>
                </a:lnTo>
                <a:lnTo>
                  <a:pt x="2907" y="1499"/>
                </a:lnTo>
                <a:lnTo>
                  <a:pt x="2907" y="818"/>
                </a:lnTo>
                <a:lnTo>
                  <a:pt x="2907" y="818"/>
                </a:lnTo>
                <a:lnTo>
                  <a:pt x="2907" y="818"/>
                </a:lnTo>
                <a:lnTo>
                  <a:pt x="2907" y="138"/>
                </a:lnTo>
                <a:lnTo>
                  <a:pt x="2907" y="138"/>
                </a:lnTo>
                <a:lnTo>
                  <a:pt x="2907" y="138"/>
                </a:lnTo>
                <a:lnTo>
                  <a:pt x="2892" y="84"/>
                </a:lnTo>
                <a:lnTo>
                  <a:pt x="2892" y="92"/>
                </a:lnTo>
                <a:lnTo>
                  <a:pt x="2892" y="92"/>
                </a:lnTo>
                <a:lnTo>
                  <a:pt x="2862" y="46"/>
                </a:lnTo>
                <a:lnTo>
                  <a:pt x="2862" y="46"/>
                </a:lnTo>
                <a:lnTo>
                  <a:pt x="2862" y="46"/>
                </a:lnTo>
                <a:lnTo>
                  <a:pt x="2823" y="16"/>
                </a:lnTo>
                <a:lnTo>
                  <a:pt x="2823" y="16"/>
                </a:lnTo>
                <a:lnTo>
                  <a:pt x="2823" y="16"/>
                </a:lnTo>
                <a:lnTo>
                  <a:pt x="2770" y="8"/>
                </a:lnTo>
                <a:lnTo>
                  <a:pt x="2770" y="8"/>
                </a:lnTo>
                <a:lnTo>
                  <a:pt x="2770" y="8"/>
                </a:lnTo>
                <a:lnTo>
                  <a:pt x="1454" y="8"/>
                </a:lnTo>
                <a:lnTo>
                  <a:pt x="1454" y="8"/>
                </a:lnTo>
                <a:lnTo>
                  <a:pt x="1454" y="8"/>
                </a:lnTo>
                <a:lnTo>
                  <a:pt x="137" y="8"/>
                </a:lnTo>
                <a:lnTo>
                  <a:pt x="137" y="8"/>
                </a:lnTo>
                <a:lnTo>
                  <a:pt x="137" y="0"/>
                </a:lnTo>
                <a:lnTo>
                  <a:pt x="137" y="0"/>
                </a:lnTo>
                <a:lnTo>
                  <a:pt x="1454" y="0"/>
                </a:lnTo>
                <a:lnTo>
                  <a:pt x="1454" y="0"/>
                </a:lnTo>
                <a:lnTo>
                  <a:pt x="1454" y="0"/>
                </a:lnTo>
                <a:lnTo>
                  <a:pt x="2770" y="0"/>
                </a:lnTo>
                <a:lnTo>
                  <a:pt x="2770" y="0"/>
                </a:lnTo>
                <a:lnTo>
                  <a:pt x="2770" y="0"/>
                </a:lnTo>
                <a:lnTo>
                  <a:pt x="2823" y="8"/>
                </a:lnTo>
                <a:lnTo>
                  <a:pt x="2823" y="8"/>
                </a:lnTo>
                <a:lnTo>
                  <a:pt x="2831" y="8"/>
                </a:lnTo>
                <a:lnTo>
                  <a:pt x="2869" y="39"/>
                </a:lnTo>
                <a:lnTo>
                  <a:pt x="2869" y="39"/>
                </a:lnTo>
                <a:lnTo>
                  <a:pt x="2869" y="39"/>
                </a:lnTo>
                <a:lnTo>
                  <a:pt x="2900" y="84"/>
                </a:lnTo>
                <a:lnTo>
                  <a:pt x="2900" y="84"/>
                </a:lnTo>
                <a:lnTo>
                  <a:pt x="2900" y="84"/>
                </a:lnTo>
                <a:lnTo>
                  <a:pt x="2915" y="138"/>
                </a:lnTo>
                <a:lnTo>
                  <a:pt x="2915" y="138"/>
                </a:lnTo>
                <a:lnTo>
                  <a:pt x="2915" y="138"/>
                </a:lnTo>
                <a:lnTo>
                  <a:pt x="2915" y="818"/>
                </a:lnTo>
                <a:lnTo>
                  <a:pt x="2915" y="818"/>
                </a:lnTo>
                <a:lnTo>
                  <a:pt x="2915" y="818"/>
                </a:lnTo>
                <a:lnTo>
                  <a:pt x="2915" y="1499"/>
                </a:lnTo>
                <a:lnTo>
                  <a:pt x="2915" y="1499"/>
                </a:lnTo>
                <a:lnTo>
                  <a:pt x="2915" y="1499"/>
                </a:lnTo>
                <a:lnTo>
                  <a:pt x="2900" y="1552"/>
                </a:lnTo>
                <a:lnTo>
                  <a:pt x="2900" y="1552"/>
                </a:lnTo>
                <a:lnTo>
                  <a:pt x="2900" y="1560"/>
                </a:lnTo>
                <a:lnTo>
                  <a:pt x="2869" y="1598"/>
                </a:lnTo>
                <a:lnTo>
                  <a:pt x="2869" y="1598"/>
                </a:lnTo>
                <a:lnTo>
                  <a:pt x="2869" y="1598"/>
                </a:lnTo>
                <a:lnTo>
                  <a:pt x="2831" y="1628"/>
                </a:lnTo>
                <a:lnTo>
                  <a:pt x="2831" y="1628"/>
                </a:lnTo>
                <a:lnTo>
                  <a:pt x="2823" y="1628"/>
                </a:lnTo>
                <a:lnTo>
                  <a:pt x="2770" y="1644"/>
                </a:lnTo>
                <a:lnTo>
                  <a:pt x="2770" y="1644"/>
                </a:lnTo>
                <a:lnTo>
                  <a:pt x="2770" y="1644"/>
                </a:lnTo>
                <a:lnTo>
                  <a:pt x="1454" y="1644"/>
                </a:lnTo>
                <a:lnTo>
                  <a:pt x="1454" y="1644"/>
                </a:lnTo>
                <a:lnTo>
                  <a:pt x="1454" y="1644"/>
                </a:lnTo>
                <a:lnTo>
                  <a:pt x="137" y="1644"/>
                </a:lnTo>
                <a:lnTo>
                  <a:pt x="137" y="1644"/>
                </a:lnTo>
                <a:lnTo>
                  <a:pt x="137" y="1644"/>
                </a:lnTo>
                <a:lnTo>
                  <a:pt x="84" y="1628"/>
                </a:lnTo>
                <a:lnTo>
                  <a:pt x="84" y="1628"/>
                </a:lnTo>
                <a:lnTo>
                  <a:pt x="84" y="1628"/>
                </a:lnTo>
                <a:lnTo>
                  <a:pt x="38" y="1598"/>
                </a:lnTo>
                <a:lnTo>
                  <a:pt x="38" y="1598"/>
                </a:lnTo>
                <a:lnTo>
                  <a:pt x="38" y="1598"/>
                </a:lnTo>
                <a:lnTo>
                  <a:pt x="7" y="1560"/>
                </a:lnTo>
                <a:lnTo>
                  <a:pt x="7" y="1560"/>
                </a:lnTo>
                <a:lnTo>
                  <a:pt x="7" y="1552"/>
                </a:lnTo>
                <a:lnTo>
                  <a:pt x="0" y="1499"/>
                </a:lnTo>
                <a:lnTo>
                  <a:pt x="0" y="1499"/>
                </a:lnTo>
                <a:lnTo>
                  <a:pt x="0" y="1499"/>
                </a:lnTo>
                <a:lnTo>
                  <a:pt x="0" y="818"/>
                </a:lnTo>
                <a:lnTo>
                  <a:pt x="0" y="818"/>
                </a:lnTo>
                <a:lnTo>
                  <a:pt x="0" y="818"/>
                </a:lnTo>
                <a:lnTo>
                  <a:pt x="0" y="138"/>
                </a:lnTo>
                <a:lnTo>
                  <a:pt x="0" y="138"/>
                </a:lnTo>
                <a:lnTo>
                  <a:pt x="0" y="138"/>
                </a:lnTo>
                <a:lnTo>
                  <a:pt x="7" y="84"/>
                </a:lnTo>
                <a:lnTo>
                  <a:pt x="7" y="84"/>
                </a:lnTo>
                <a:lnTo>
                  <a:pt x="7" y="84"/>
                </a:lnTo>
                <a:lnTo>
                  <a:pt x="38" y="39"/>
                </a:lnTo>
                <a:lnTo>
                  <a:pt x="38" y="39"/>
                </a:lnTo>
                <a:lnTo>
                  <a:pt x="38" y="39"/>
                </a:lnTo>
                <a:lnTo>
                  <a:pt x="84" y="8"/>
                </a:lnTo>
                <a:lnTo>
                  <a:pt x="84" y="8"/>
                </a:lnTo>
                <a:lnTo>
                  <a:pt x="84" y="8"/>
                </a:lnTo>
                <a:lnTo>
                  <a:pt x="137" y="0"/>
                </a:lnTo>
                <a:lnTo>
                  <a:pt x="137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59" name="Freeform 11">
            <a:extLst>
              <a:ext uri="{FF2B5EF4-FFF2-40B4-BE49-F238E27FC236}">
                <a16:creationId xmlns:a16="http://schemas.microsoft.com/office/drawing/2014/main" id="{E3C47271-3782-80F6-60F1-877826992726}"/>
              </a:ext>
            </a:extLst>
          </p:cNvPr>
          <p:cNvSpPr>
            <a:spLocks/>
          </p:cNvSpPr>
          <p:nvPr/>
        </p:nvSpPr>
        <p:spPr bwMode="auto">
          <a:xfrm>
            <a:off x="3441700" y="3281363"/>
            <a:ext cx="1588" cy="12700"/>
          </a:xfrm>
          <a:custGeom>
            <a:avLst/>
            <a:gdLst>
              <a:gd name="T0" fmla="*/ 8 h 8"/>
              <a:gd name="T1" fmla="*/ 8 h 8"/>
              <a:gd name="T2" fmla="*/ 8 h 8"/>
              <a:gd name="T3" fmla="*/ 0 h 8"/>
              <a:gd name="T4" fmla="*/ 0 h 8"/>
              <a:gd name="T5" fmla="*/ 0 h 8"/>
              <a:gd name="T6" fmla="*/ 8 h 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8">
                <a:moveTo>
                  <a:pt x="0" y="8"/>
                </a:moveTo>
                <a:lnTo>
                  <a:pt x="0" y="8"/>
                </a:lnTo>
                <a:lnTo>
                  <a:pt x="0" y="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0" name="Freeform 12">
            <a:extLst>
              <a:ext uri="{FF2B5EF4-FFF2-40B4-BE49-F238E27FC236}">
                <a16:creationId xmlns:a16="http://schemas.microsoft.com/office/drawing/2014/main" id="{D224DF0C-FD6C-5E63-4E01-22F7EC347D75}"/>
              </a:ext>
            </a:extLst>
          </p:cNvPr>
          <p:cNvSpPr>
            <a:spLocks/>
          </p:cNvSpPr>
          <p:nvPr/>
        </p:nvSpPr>
        <p:spPr bwMode="auto">
          <a:xfrm>
            <a:off x="4352925" y="3876675"/>
            <a:ext cx="3486150" cy="2001838"/>
          </a:xfrm>
          <a:custGeom>
            <a:avLst/>
            <a:gdLst>
              <a:gd name="T0" fmla="*/ 138 w 2196"/>
              <a:gd name="T1" fmla="*/ 0 h 1261"/>
              <a:gd name="T2" fmla="*/ 84 w 2196"/>
              <a:gd name="T3" fmla="*/ 8 h 1261"/>
              <a:gd name="T4" fmla="*/ 39 w 2196"/>
              <a:gd name="T5" fmla="*/ 38 h 1261"/>
              <a:gd name="T6" fmla="*/ 8 w 2196"/>
              <a:gd name="T7" fmla="*/ 84 h 1261"/>
              <a:gd name="T8" fmla="*/ 0 w 2196"/>
              <a:gd name="T9" fmla="*/ 138 h 1261"/>
              <a:gd name="T10" fmla="*/ 0 w 2196"/>
              <a:gd name="T11" fmla="*/ 627 h 1261"/>
              <a:gd name="T12" fmla="*/ 0 w 2196"/>
              <a:gd name="T13" fmla="*/ 1124 h 1261"/>
              <a:gd name="T14" fmla="*/ 8 w 2196"/>
              <a:gd name="T15" fmla="*/ 1177 h 1261"/>
              <a:gd name="T16" fmla="*/ 39 w 2196"/>
              <a:gd name="T17" fmla="*/ 1215 h 1261"/>
              <a:gd name="T18" fmla="*/ 84 w 2196"/>
              <a:gd name="T19" fmla="*/ 1246 h 1261"/>
              <a:gd name="T20" fmla="*/ 138 w 2196"/>
              <a:gd name="T21" fmla="*/ 1261 h 1261"/>
              <a:gd name="T22" fmla="*/ 1095 w 2196"/>
              <a:gd name="T23" fmla="*/ 1261 h 1261"/>
              <a:gd name="T24" fmla="*/ 2059 w 2196"/>
              <a:gd name="T25" fmla="*/ 1261 h 1261"/>
              <a:gd name="T26" fmla="*/ 2112 w 2196"/>
              <a:gd name="T27" fmla="*/ 1246 h 1261"/>
              <a:gd name="T28" fmla="*/ 2151 w 2196"/>
              <a:gd name="T29" fmla="*/ 1215 h 1261"/>
              <a:gd name="T30" fmla="*/ 2181 w 2196"/>
              <a:gd name="T31" fmla="*/ 1177 h 1261"/>
              <a:gd name="T32" fmla="*/ 2196 w 2196"/>
              <a:gd name="T33" fmla="*/ 1124 h 1261"/>
              <a:gd name="T34" fmla="*/ 2196 w 2196"/>
              <a:gd name="T35" fmla="*/ 627 h 1261"/>
              <a:gd name="T36" fmla="*/ 2196 w 2196"/>
              <a:gd name="T37" fmla="*/ 138 h 1261"/>
              <a:gd name="T38" fmla="*/ 2181 w 2196"/>
              <a:gd name="T39" fmla="*/ 84 h 1261"/>
              <a:gd name="T40" fmla="*/ 2151 w 2196"/>
              <a:gd name="T41" fmla="*/ 38 h 1261"/>
              <a:gd name="T42" fmla="*/ 2112 w 2196"/>
              <a:gd name="T43" fmla="*/ 8 h 1261"/>
              <a:gd name="T44" fmla="*/ 2059 w 2196"/>
              <a:gd name="T45" fmla="*/ 0 h 1261"/>
              <a:gd name="T46" fmla="*/ 1095 w 2196"/>
              <a:gd name="T47" fmla="*/ 0 h 1261"/>
              <a:gd name="T48" fmla="*/ 138 w 2196"/>
              <a:gd name="T49" fmla="*/ 0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196" h="1261">
                <a:moveTo>
                  <a:pt x="138" y="0"/>
                </a:moveTo>
                <a:lnTo>
                  <a:pt x="84" y="8"/>
                </a:lnTo>
                <a:lnTo>
                  <a:pt x="39" y="38"/>
                </a:lnTo>
                <a:lnTo>
                  <a:pt x="8" y="84"/>
                </a:lnTo>
                <a:lnTo>
                  <a:pt x="0" y="138"/>
                </a:lnTo>
                <a:lnTo>
                  <a:pt x="0" y="627"/>
                </a:lnTo>
                <a:lnTo>
                  <a:pt x="0" y="1124"/>
                </a:lnTo>
                <a:lnTo>
                  <a:pt x="8" y="1177"/>
                </a:lnTo>
                <a:lnTo>
                  <a:pt x="39" y="1215"/>
                </a:lnTo>
                <a:lnTo>
                  <a:pt x="84" y="1246"/>
                </a:lnTo>
                <a:lnTo>
                  <a:pt x="138" y="1261"/>
                </a:lnTo>
                <a:lnTo>
                  <a:pt x="1095" y="1261"/>
                </a:lnTo>
                <a:lnTo>
                  <a:pt x="2059" y="1261"/>
                </a:lnTo>
                <a:lnTo>
                  <a:pt x="2112" y="1246"/>
                </a:lnTo>
                <a:lnTo>
                  <a:pt x="2151" y="1215"/>
                </a:lnTo>
                <a:lnTo>
                  <a:pt x="2181" y="1177"/>
                </a:lnTo>
                <a:lnTo>
                  <a:pt x="2196" y="1124"/>
                </a:lnTo>
                <a:lnTo>
                  <a:pt x="2196" y="627"/>
                </a:lnTo>
                <a:lnTo>
                  <a:pt x="2196" y="138"/>
                </a:lnTo>
                <a:lnTo>
                  <a:pt x="2181" y="84"/>
                </a:lnTo>
                <a:lnTo>
                  <a:pt x="2151" y="38"/>
                </a:lnTo>
                <a:lnTo>
                  <a:pt x="2112" y="8"/>
                </a:lnTo>
                <a:lnTo>
                  <a:pt x="2059" y="0"/>
                </a:lnTo>
                <a:lnTo>
                  <a:pt x="1095" y="0"/>
                </a:lnTo>
                <a:lnTo>
                  <a:pt x="138" y="0"/>
                </a:lnTo>
                <a:close/>
              </a:path>
            </a:pathLst>
          </a:custGeom>
          <a:solidFill>
            <a:srgbClr val="7B84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1" name="Freeform 13">
            <a:extLst>
              <a:ext uri="{FF2B5EF4-FFF2-40B4-BE49-F238E27FC236}">
                <a16:creationId xmlns:a16="http://schemas.microsoft.com/office/drawing/2014/main" id="{968B8C93-1297-AB47-6D73-F2C871D8F726}"/>
              </a:ext>
            </a:extLst>
          </p:cNvPr>
          <p:cNvSpPr>
            <a:spLocks/>
          </p:cNvSpPr>
          <p:nvPr/>
        </p:nvSpPr>
        <p:spPr bwMode="auto">
          <a:xfrm>
            <a:off x="4352925" y="3876675"/>
            <a:ext cx="3498850" cy="2014538"/>
          </a:xfrm>
          <a:custGeom>
            <a:avLst/>
            <a:gdLst>
              <a:gd name="T0" fmla="*/ 92 w 2204"/>
              <a:gd name="T1" fmla="*/ 15 h 1269"/>
              <a:gd name="T2" fmla="*/ 46 w 2204"/>
              <a:gd name="T3" fmla="*/ 46 h 1269"/>
              <a:gd name="T4" fmla="*/ 16 w 2204"/>
              <a:gd name="T5" fmla="*/ 84 h 1269"/>
              <a:gd name="T6" fmla="*/ 8 w 2204"/>
              <a:gd name="T7" fmla="*/ 138 h 1269"/>
              <a:gd name="T8" fmla="*/ 8 w 2204"/>
              <a:gd name="T9" fmla="*/ 627 h 1269"/>
              <a:gd name="T10" fmla="*/ 8 w 2204"/>
              <a:gd name="T11" fmla="*/ 1124 h 1269"/>
              <a:gd name="T12" fmla="*/ 16 w 2204"/>
              <a:gd name="T13" fmla="*/ 1177 h 1269"/>
              <a:gd name="T14" fmla="*/ 46 w 2204"/>
              <a:gd name="T15" fmla="*/ 1215 h 1269"/>
              <a:gd name="T16" fmla="*/ 84 w 2204"/>
              <a:gd name="T17" fmla="*/ 1246 h 1269"/>
              <a:gd name="T18" fmla="*/ 138 w 2204"/>
              <a:gd name="T19" fmla="*/ 1261 h 1269"/>
              <a:gd name="T20" fmla="*/ 1095 w 2204"/>
              <a:gd name="T21" fmla="*/ 1261 h 1269"/>
              <a:gd name="T22" fmla="*/ 2059 w 2204"/>
              <a:gd name="T23" fmla="*/ 1261 h 1269"/>
              <a:gd name="T24" fmla="*/ 2112 w 2204"/>
              <a:gd name="T25" fmla="*/ 1246 h 1269"/>
              <a:gd name="T26" fmla="*/ 2151 w 2204"/>
              <a:gd name="T27" fmla="*/ 1215 h 1269"/>
              <a:gd name="T28" fmla="*/ 2181 w 2204"/>
              <a:gd name="T29" fmla="*/ 1177 h 1269"/>
              <a:gd name="T30" fmla="*/ 2196 w 2204"/>
              <a:gd name="T31" fmla="*/ 1124 h 1269"/>
              <a:gd name="T32" fmla="*/ 2196 w 2204"/>
              <a:gd name="T33" fmla="*/ 627 h 1269"/>
              <a:gd name="T34" fmla="*/ 2196 w 2204"/>
              <a:gd name="T35" fmla="*/ 138 h 1269"/>
              <a:gd name="T36" fmla="*/ 2181 w 2204"/>
              <a:gd name="T37" fmla="*/ 92 h 1269"/>
              <a:gd name="T38" fmla="*/ 2151 w 2204"/>
              <a:gd name="T39" fmla="*/ 46 h 1269"/>
              <a:gd name="T40" fmla="*/ 2112 w 2204"/>
              <a:gd name="T41" fmla="*/ 15 h 1269"/>
              <a:gd name="T42" fmla="*/ 2059 w 2204"/>
              <a:gd name="T43" fmla="*/ 8 h 1269"/>
              <a:gd name="T44" fmla="*/ 1095 w 2204"/>
              <a:gd name="T45" fmla="*/ 8 h 1269"/>
              <a:gd name="T46" fmla="*/ 138 w 2204"/>
              <a:gd name="T47" fmla="*/ 8 h 1269"/>
              <a:gd name="T48" fmla="*/ 1095 w 2204"/>
              <a:gd name="T49" fmla="*/ 0 h 1269"/>
              <a:gd name="T50" fmla="*/ 2059 w 2204"/>
              <a:gd name="T51" fmla="*/ 0 h 1269"/>
              <a:gd name="T52" fmla="*/ 2112 w 2204"/>
              <a:gd name="T53" fmla="*/ 8 h 1269"/>
              <a:gd name="T54" fmla="*/ 2158 w 2204"/>
              <a:gd name="T55" fmla="*/ 38 h 1269"/>
              <a:gd name="T56" fmla="*/ 2189 w 2204"/>
              <a:gd name="T57" fmla="*/ 84 h 1269"/>
              <a:gd name="T58" fmla="*/ 2204 w 2204"/>
              <a:gd name="T59" fmla="*/ 138 h 1269"/>
              <a:gd name="T60" fmla="*/ 2204 w 2204"/>
              <a:gd name="T61" fmla="*/ 627 h 1269"/>
              <a:gd name="T62" fmla="*/ 2204 w 2204"/>
              <a:gd name="T63" fmla="*/ 1124 h 1269"/>
              <a:gd name="T64" fmla="*/ 2189 w 2204"/>
              <a:gd name="T65" fmla="*/ 1177 h 1269"/>
              <a:gd name="T66" fmla="*/ 2158 w 2204"/>
              <a:gd name="T67" fmla="*/ 1223 h 1269"/>
              <a:gd name="T68" fmla="*/ 2120 w 2204"/>
              <a:gd name="T69" fmla="*/ 1253 h 1269"/>
              <a:gd name="T70" fmla="*/ 2059 w 2204"/>
              <a:gd name="T71" fmla="*/ 1269 h 1269"/>
              <a:gd name="T72" fmla="*/ 1095 w 2204"/>
              <a:gd name="T73" fmla="*/ 1269 h 1269"/>
              <a:gd name="T74" fmla="*/ 138 w 2204"/>
              <a:gd name="T75" fmla="*/ 1269 h 1269"/>
              <a:gd name="T76" fmla="*/ 84 w 2204"/>
              <a:gd name="T77" fmla="*/ 1253 h 1269"/>
              <a:gd name="T78" fmla="*/ 39 w 2204"/>
              <a:gd name="T79" fmla="*/ 1223 h 1269"/>
              <a:gd name="T80" fmla="*/ 8 w 2204"/>
              <a:gd name="T81" fmla="*/ 1185 h 1269"/>
              <a:gd name="T82" fmla="*/ 0 w 2204"/>
              <a:gd name="T83" fmla="*/ 1124 h 1269"/>
              <a:gd name="T84" fmla="*/ 0 w 2204"/>
              <a:gd name="T85" fmla="*/ 627 h 1269"/>
              <a:gd name="T86" fmla="*/ 0 w 2204"/>
              <a:gd name="T87" fmla="*/ 138 h 1269"/>
              <a:gd name="T88" fmla="*/ 8 w 2204"/>
              <a:gd name="T89" fmla="*/ 84 h 1269"/>
              <a:gd name="T90" fmla="*/ 39 w 2204"/>
              <a:gd name="T91" fmla="*/ 38 h 1269"/>
              <a:gd name="T92" fmla="*/ 84 w 2204"/>
              <a:gd name="T93" fmla="*/ 8 h 1269"/>
              <a:gd name="T94" fmla="*/ 138 w 2204"/>
              <a:gd name="T95" fmla="*/ 0 h 1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04" h="1269">
                <a:moveTo>
                  <a:pt x="138" y="8"/>
                </a:moveTo>
                <a:lnTo>
                  <a:pt x="84" y="15"/>
                </a:lnTo>
                <a:lnTo>
                  <a:pt x="92" y="15"/>
                </a:lnTo>
                <a:lnTo>
                  <a:pt x="92" y="1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16" y="92"/>
                </a:lnTo>
                <a:lnTo>
                  <a:pt x="16" y="84"/>
                </a:lnTo>
                <a:lnTo>
                  <a:pt x="16" y="84"/>
                </a:lnTo>
                <a:lnTo>
                  <a:pt x="8" y="138"/>
                </a:lnTo>
                <a:lnTo>
                  <a:pt x="8" y="138"/>
                </a:lnTo>
                <a:lnTo>
                  <a:pt x="8" y="138"/>
                </a:lnTo>
                <a:lnTo>
                  <a:pt x="8" y="627"/>
                </a:lnTo>
                <a:lnTo>
                  <a:pt x="8" y="627"/>
                </a:lnTo>
                <a:lnTo>
                  <a:pt x="8" y="627"/>
                </a:lnTo>
                <a:lnTo>
                  <a:pt x="8" y="1124"/>
                </a:lnTo>
                <a:lnTo>
                  <a:pt x="8" y="1124"/>
                </a:lnTo>
                <a:lnTo>
                  <a:pt x="8" y="1124"/>
                </a:lnTo>
                <a:lnTo>
                  <a:pt x="16" y="1177"/>
                </a:lnTo>
                <a:lnTo>
                  <a:pt x="16" y="1177"/>
                </a:lnTo>
                <a:lnTo>
                  <a:pt x="16" y="1177"/>
                </a:lnTo>
                <a:lnTo>
                  <a:pt x="46" y="1215"/>
                </a:lnTo>
                <a:lnTo>
                  <a:pt x="46" y="1215"/>
                </a:lnTo>
                <a:lnTo>
                  <a:pt x="46" y="1215"/>
                </a:lnTo>
                <a:lnTo>
                  <a:pt x="92" y="1246"/>
                </a:lnTo>
                <a:lnTo>
                  <a:pt x="84" y="1246"/>
                </a:lnTo>
                <a:lnTo>
                  <a:pt x="84" y="1246"/>
                </a:lnTo>
                <a:lnTo>
                  <a:pt x="138" y="1261"/>
                </a:lnTo>
                <a:lnTo>
                  <a:pt x="138" y="1261"/>
                </a:lnTo>
                <a:lnTo>
                  <a:pt x="138" y="1261"/>
                </a:lnTo>
                <a:lnTo>
                  <a:pt x="1095" y="1261"/>
                </a:lnTo>
                <a:lnTo>
                  <a:pt x="1095" y="1261"/>
                </a:lnTo>
                <a:lnTo>
                  <a:pt x="1095" y="1261"/>
                </a:lnTo>
                <a:lnTo>
                  <a:pt x="2059" y="1261"/>
                </a:lnTo>
                <a:lnTo>
                  <a:pt x="2059" y="1261"/>
                </a:lnTo>
                <a:lnTo>
                  <a:pt x="2059" y="1261"/>
                </a:lnTo>
                <a:lnTo>
                  <a:pt x="2112" y="1246"/>
                </a:lnTo>
                <a:lnTo>
                  <a:pt x="2112" y="1246"/>
                </a:lnTo>
                <a:lnTo>
                  <a:pt x="2112" y="1246"/>
                </a:lnTo>
                <a:lnTo>
                  <a:pt x="2151" y="1215"/>
                </a:lnTo>
                <a:lnTo>
                  <a:pt x="2151" y="1215"/>
                </a:lnTo>
                <a:lnTo>
                  <a:pt x="2151" y="1215"/>
                </a:lnTo>
                <a:lnTo>
                  <a:pt x="2181" y="1177"/>
                </a:lnTo>
                <a:lnTo>
                  <a:pt x="2181" y="1177"/>
                </a:lnTo>
                <a:lnTo>
                  <a:pt x="2181" y="1177"/>
                </a:lnTo>
                <a:lnTo>
                  <a:pt x="2196" y="1124"/>
                </a:lnTo>
                <a:lnTo>
                  <a:pt x="2196" y="1124"/>
                </a:lnTo>
                <a:lnTo>
                  <a:pt x="2196" y="1124"/>
                </a:lnTo>
                <a:lnTo>
                  <a:pt x="2196" y="627"/>
                </a:lnTo>
                <a:lnTo>
                  <a:pt x="2196" y="627"/>
                </a:lnTo>
                <a:lnTo>
                  <a:pt x="2196" y="627"/>
                </a:lnTo>
                <a:lnTo>
                  <a:pt x="2196" y="138"/>
                </a:lnTo>
                <a:lnTo>
                  <a:pt x="2196" y="138"/>
                </a:lnTo>
                <a:lnTo>
                  <a:pt x="2196" y="138"/>
                </a:lnTo>
                <a:lnTo>
                  <a:pt x="2181" y="84"/>
                </a:lnTo>
                <a:lnTo>
                  <a:pt x="2181" y="92"/>
                </a:lnTo>
                <a:lnTo>
                  <a:pt x="2181" y="92"/>
                </a:lnTo>
                <a:lnTo>
                  <a:pt x="2151" y="46"/>
                </a:lnTo>
                <a:lnTo>
                  <a:pt x="2151" y="46"/>
                </a:lnTo>
                <a:lnTo>
                  <a:pt x="2151" y="46"/>
                </a:lnTo>
                <a:lnTo>
                  <a:pt x="2112" y="15"/>
                </a:lnTo>
                <a:lnTo>
                  <a:pt x="2112" y="15"/>
                </a:lnTo>
                <a:lnTo>
                  <a:pt x="2112" y="15"/>
                </a:lnTo>
                <a:lnTo>
                  <a:pt x="2059" y="8"/>
                </a:lnTo>
                <a:lnTo>
                  <a:pt x="2059" y="8"/>
                </a:lnTo>
                <a:lnTo>
                  <a:pt x="2059" y="8"/>
                </a:lnTo>
                <a:lnTo>
                  <a:pt x="1095" y="8"/>
                </a:lnTo>
                <a:lnTo>
                  <a:pt x="1095" y="8"/>
                </a:lnTo>
                <a:lnTo>
                  <a:pt x="1095" y="8"/>
                </a:lnTo>
                <a:lnTo>
                  <a:pt x="138" y="8"/>
                </a:lnTo>
                <a:lnTo>
                  <a:pt x="138" y="8"/>
                </a:lnTo>
                <a:lnTo>
                  <a:pt x="138" y="0"/>
                </a:lnTo>
                <a:lnTo>
                  <a:pt x="138" y="0"/>
                </a:lnTo>
                <a:lnTo>
                  <a:pt x="1095" y="0"/>
                </a:lnTo>
                <a:lnTo>
                  <a:pt x="1095" y="0"/>
                </a:lnTo>
                <a:lnTo>
                  <a:pt x="1095" y="0"/>
                </a:lnTo>
                <a:lnTo>
                  <a:pt x="2059" y="0"/>
                </a:lnTo>
                <a:lnTo>
                  <a:pt x="2059" y="0"/>
                </a:lnTo>
                <a:lnTo>
                  <a:pt x="2059" y="0"/>
                </a:lnTo>
                <a:lnTo>
                  <a:pt x="2112" y="8"/>
                </a:lnTo>
                <a:lnTo>
                  <a:pt x="2112" y="8"/>
                </a:lnTo>
                <a:lnTo>
                  <a:pt x="2120" y="8"/>
                </a:lnTo>
                <a:lnTo>
                  <a:pt x="2158" y="38"/>
                </a:lnTo>
                <a:lnTo>
                  <a:pt x="2158" y="38"/>
                </a:lnTo>
                <a:lnTo>
                  <a:pt x="2158" y="38"/>
                </a:lnTo>
                <a:lnTo>
                  <a:pt x="2189" y="84"/>
                </a:lnTo>
                <a:lnTo>
                  <a:pt x="2189" y="84"/>
                </a:lnTo>
                <a:lnTo>
                  <a:pt x="2189" y="84"/>
                </a:lnTo>
                <a:lnTo>
                  <a:pt x="2204" y="138"/>
                </a:lnTo>
                <a:lnTo>
                  <a:pt x="2204" y="138"/>
                </a:lnTo>
                <a:lnTo>
                  <a:pt x="2204" y="138"/>
                </a:lnTo>
                <a:lnTo>
                  <a:pt x="2204" y="627"/>
                </a:lnTo>
                <a:lnTo>
                  <a:pt x="2204" y="627"/>
                </a:lnTo>
                <a:lnTo>
                  <a:pt x="2204" y="627"/>
                </a:lnTo>
                <a:lnTo>
                  <a:pt x="2204" y="1124"/>
                </a:lnTo>
                <a:lnTo>
                  <a:pt x="2204" y="1124"/>
                </a:lnTo>
                <a:lnTo>
                  <a:pt x="2204" y="1124"/>
                </a:lnTo>
                <a:lnTo>
                  <a:pt x="2189" y="1177"/>
                </a:lnTo>
                <a:lnTo>
                  <a:pt x="2189" y="1177"/>
                </a:lnTo>
                <a:lnTo>
                  <a:pt x="2189" y="1185"/>
                </a:lnTo>
                <a:lnTo>
                  <a:pt x="2158" y="1223"/>
                </a:lnTo>
                <a:lnTo>
                  <a:pt x="2158" y="1223"/>
                </a:lnTo>
                <a:lnTo>
                  <a:pt x="2158" y="1223"/>
                </a:lnTo>
                <a:lnTo>
                  <a:pt x="2120" y="1253"/>
                </a:lnTo>
                <a:lnTo>
                  <a:pt x="2120" y="1253"/>
                </a:lnTo>
                <a:lnTo>
                  <a:pt x="2112" y="1253"/>
                </a:lnTo>
                <a:lnTo>
                  <a:pt x="2059" y="1269"/>
                </a:lnTo>
                <a:lnTo>
                  <a:pt x="2059" y="1269"/>
                </a:lnTo>
                <a:lnTo>
                  <a:pt x="2059" y="1269"/>
                </a:lnTo>
                <a:lnTo>
                  <a:pt x="1095" y="1269"/>
                </a:lnTo>
                <a:lnTo>
                  <a:pt x="1095" y="1269"/>
                </a:lnTo>
                <a:lnTo>
                  <a:pt x="1095" y="1269"/>
                </a:lnTo>
                <a:lnTo>
                  <a:pt x="138" y="1269"/>
                </a:lnTo>
                <a:lnTo>
                  <a:pt x="138" y="1269"/>
                </a:lnTo>
                <a:lnTo>
                  <a:pt x="138" y="1269"/>
                </a:lnTo>
                <a:lnTo>
                  <a:pt x="84" y="1253"/>
                </a:lnTo>
                <a:lnTo>
                  <a:pt x="84" y="1253"/>
                </a:lnTo>
                <a:lnTo>
                  <a:pt x="84" y="1253"/>
                </a:lnTo>
                <a:lnTo>
                  <a:pt x="39" y="1223"/>
                </a:lnTo>
                <a:lnTo>
                  <a:pt x="39" y="1223"/>
                </a:lnTo>
                <a:lnTo>
                  <a:pt x="39" y="1223"/>
                </a:lnTo>
                <a:lnTo>
                  <a:pt x="8" y="1185"/>
                </a:lnTo>
                <a:lnTo>
                  <a:pt x="8" y="1185"/>
                </a:lnTo>
                <a:lnTo>
                  <a:pt x="8" y="1177"/>
                </a:lnTo>
                <a:lnTo>
                  <a:pt x="0" y="1124"/>
                </a:lnTo>
                <a:lnTo>
                  <a:pt x="0" y="1124"/>
                </a:lnTo>
                <a:lnTo>
                  <a:pt x="0" y="1124"/>
                </a:lnTo>
                <a:lnTo>
                  <a:pt x="0" y="627"/>
                </a:lnTo>
                <a:lnTo>
                  <a:pt x="0" y="627"/>
                </a:lnTo>
                <a:lnTo>
                  <a:pt x="0" y="627"/>
                </a:lnTo>
                <a:lnTo>
                  <a:pt x="0" y="138"/>
                </a:lnTo>
                <a:lnTo>
                  <a:pt x="0" y="138"/>
                </a:lnTo>
                <a:lnTo>
                  <a:pt x="0" y="138"/>
                </a:lnTo>
                <a:lnTo>
                  <a:pt x="8" y="84"/>
                </a:lnTo>
                <a:lnTo>
                  <a:pt x="8" y="84"/>
                </a:lnTo>
                <a:lnTo>
                  <a:pt x="8" y="84"/>
                </a:lnTo>
                <a:lnTo>
                  <a:pt x="39" y="38"/>
                </a:lnTo>
                <a:lnTo>
                  <a:pt x="39" y="38"/>
                </a:lnTo>
                <a:lnTo>
                  <a:pt x="39" y="38"/>
                </a:lnTo>
                <a:lnTo>
                  <a:pt x="84" y="8"/>
                </a:lnTo>
                <a:lnTo>
                  <a:pt x="84" y="8"/>
                </a:lnTo>
                <a:lnTo>
                  <a:pt x="84" y="8"/>
                </a:lnTo>
                <a:lnTo>
                  <a:pt x="138" y="0"/>
                </a:lnTo>
                <a:lnTo>
                  <a:pt x="138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2" name="Freeform 14">
            <a:extLst>
              <a:ext uri="{FF2B5EF4-FFF2-40B4-BE49-F238E27FC236}">
                <a16:creationId xmlns:a16="http://schemas.microsoft.com/office/drawing/2014/main" id="{47949BA3-8632-056F-7D42-7620440BB056}"/>
              </a:ext>
            </a:extLst>
          </p:cNvPr>
          <p:cNvSpPr>
            <a:spLocks/>
          </p:cNvSpPr>
          <p:nvPr/>
        </p:nvSpPr>
        <p:spPr bwMode="auto">
          <a:xfrm>
            <a:off x="4572000" y="3876675"/>
            <a:ext cx="1588" cy="12700"/>
          </a:xfrm>
          <a:custGeom>
            <a:avLst/>
            <a:gdLst>
              <a:gd name="T0" fmla="*/ 8 h 8"/>
              <a:gd name="T1" fmla="*/ 8 h 8"/>
              <a:gd name="T2" fmla="*/ 8 h 8"/>
              <a:gd name="T3" fmla="*/ 0 h 8"/>
              <a:gd name="T4" fmla="*/ 0 h 8"/>
              <a:gd name="T5" fmla="*/ 0 h 8"/>
              <a:gd name="T6" fmla="*/ 8 h 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8">
                <a:moveTo>
                  <a:pt x="0" y="8"/>
                </a:moveTo>
                <a:lnTo>
                  <a:pt x="0" y="8"/>
                </a:lnTo>
                <a:lnTo>
                  <a:pt x="0" y="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3" name="Freeform 15">
            <a:extLst>
              <a:ext uri="{FF2B5EF4-FFF2-40B4-BE49-F238E27FC236}">
                <a16:creationId xmlns:a16="http://schemas.microsoft.com/office/drawing/2014/main" id="{E16DF541-71D7-214A-0D87-67C67F78ED71}"/>
              </a:ext>
            </a:extLst>
          </p:cNvPr>
          <p:cNvSpPr>
            <a:spLocks/>
          </p:cNvSpPr>
          <p:nvPr/>
        </p:nvSpPr>
        <p:spPr bwMode="auto">
          <a:xfrm>
            <a:off x="5434013" y="4738688"/>
            <a:ext cx="2405062" cy="1139825"/>
          </a:xfrm>
          <a:custGeom>
            <a:avLst/>
            <a:gdLst>
              <a:gd name="T0" fmla="*/ 138 w 1515"/>
              <a:gd name="T1" fmla="*/ 0 h 718"/>
              <a:gd name="T2" fmla="*/ 84 w 1515"/>
              <a:gd name="T3" fmla="*/ 15 h 718"/>
              <a:gd name="T4" fmla="*/ 39 w 1515"/>
              <a:gd name="T5" fmla="*/ 46 h 718"/>
              <a:gd name="T6" fmla="*/ 16 w 1515"/>
              <a:gd name="T7" fmla="*/ 84 h 718"/>
              <a:gd name="T8" fmla="*/ 0 w 1515"/>
              <a:gd name="T9" fmla="*/ 137 h 718"/>
              <a:gd name="T10" fmla="*/ 0 w 1515"/>
              <a:gd name="T11" fmla="*/ 359 h 718"/>
              <a:gd name="T12" fmla="*/ 0 w 1515"/>
              <a:gd name="T13" fmla="*/ 581 h 718"/>
              <a:gd name="T14" fmla="*/ 16 w 1515"/>
              <a:gd name="T15" fmla="*/ 634 h 718"/>
              <a:gd name="T16" fmla="*/ 39 w 1515"/>
              <a:gd name="T17" fmla="*/ 672 h 718"/>
              <a:gd name="T18" fmla="*/ 84 w 1515"/>
              <a:gd name="T19" fmla="*/ 703 h 718"/>
              <a:gd name="T20" fmla="*/ 138 w 1515"/>
              <a:gd name="T21" fmla="*/ 718 h 718"/>
              <a:gd name="T22" fmla="*/ 758 w 1515"/>
              <a:gd name="T23" fmla="*/ 718 h 718"/>
              <a:gd name="T24" fmla="*/ 1378 w 1515"/>
              <a:gd name="T25" fmla="*/ 718 h 718"/>
              <a:gd name="T26" fmla="*/ 1431 w 1515"/>
              <a:gd name="T27" fmla="*/ 703 h 718"/>
              <a:gd name="T28" fmla="*/ 1470 w 1515"/>
              <a:gd name="T29" fmla="*/ 672 h 718"/>
              <a:gd name="T30" fmla="*/ 1500 w 1515"/>
              <a:gd name="T31" fmla="*/ 634 h 718"/>
              <a:gd name="T32" fmla="*/ 1515 w 1515"/>
              <a:gd name="T33" fmla="*/ 581 h 718"/>
              <a:gd name="T34" fmla="*/ 1515 w 1515"/>
              <a:gd name="T35" fmla="*/ 359 h 718"/>
              <a:gd name="T36" fmla="*/ 1515 w 1515"/>
              <a:gd name="T37" fmla="*/ 137 h 718"/>
              <a:gd name="T38" fmla="*/ 1500 w 1515"/>
              <a:gd name="T39" fmla="*/ 84 h 718"/>
              <a:gd name="T40" fmla="*/ 1470 w 1515"/>
              <a:gd name="T41" fmla="*/ 46 h 718"/>
              <a:gd name="T42" fmla="*/ 1431 w 1515"/>
              <a:gd name="T43" fmla="*/ 15 h 718"/>
              <a:gd name="T44" fmla="*/ 1378 w 1515"/>
              <a:gd name="T45" fmla="*/ 0 h 718"/>
              <a:gd name="T46" fmla="*/ 758 w 1515"/>
              <a:gd name="T47" fmla="*/ 0 h 718"/>
              <a:gd name="T48" fmla="*/ 138 w 1515"/>
              <a:gd name="T49" fmla="*/ 0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15" h="718">
                <a:moveTo>
                  <a:pt x="138" y="0"/>
                </a:moveTo>
                <a:lnTo>
                  <a:pt x="84" y="15"/>
                </a:lnTo>
                <a:lnTo>
                  <a:pt x="39" y="46"/>
                </a:lnTo>
                <a:lnTo>
                  <a:pt x="16" y="84"/>
                </a:lnTo>
                <a:lnTo>
                  <a:pt x="0" y="137"/>
                </a:lnTo>
                <a:lnTo>
                  <a:pt x="0" y="359"/>
                </a:lnTo>
                <a:lnTo>
                  <a:pt x="0" y="581"/>
                </a:lnTo>
                <a:lnTo>
                  <a:pt x="16" y="634"/>
                </a:lnTo>
                <a:lnTo>
                  <a:pt x="39" y="672"/>
                </a:lnTo>
                <a:lnTo>
                  <a:pt x="84" y="703"/>
                </a:lnTo>
                <a:lnTo>
                  <a:pt x="138" y="718"/>
                </a:lnTo>
                <a:lnTo>
                  <a:pt x="758" y="718"/>
                </a:lnTo>
                <a:lnTo>
                  <a:pt x="1378" y="718"/>
                </a:lnTo>
                <a:lnTo>
                  <a:pt x="1431" y="703"/>
                </a:lnTo>
                <a:lnTo>
                  <a:pt x="1470" y="672"/>
                </a:lnTo>
                <a:lnTo>
                  <a:pt x="1500" y="634"/>
                </a:lnTo>
                <a:lnTo>
                  <a:pt x="1515" y="581"/>
                </a:lnTo>
                <a:lnTo>
                  <a:pt x="1515" y="359"/>
                </a:lnTo>
                <a:lnTo>
                  <a:pt x="1515" y="137"/>
                </a:lnTo>
                <a:lnTo>
                  <a:pt x="1500" y="84"/>
                </a:lnTo>
                <a:lnTo>
                  <a:pt x="1470" y="46"/>
                </a:lnTo>
                <a:lnTo>
                  <a:pt x="1431" y="15"/>
                </a:lnTo>
                <a:lnTo>
                  <a:pt x="1378" y="0"/>
                </a:lnTo>
                <a:lnTo>
                  <a:pt x="758" y="0"/>
                </a:lnTo>
                <a:lnTo>
                  <a:pt x="138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4" name="Freeform 16">
            <a:extLst>
              <a:ext uri="{FF2B5EF4-FFF2-40B4-BE49-F238E27FC236}">
                <a16:creationId xmlns:a16="http://schemas.microsoft.com/office/drawing/2014/main" id="{9CAB8463-D749-1891-53A0-ED6BDCE6FD7C}"/>
              </a:ext>
            </a:extLst>
          </p:cNvPr>
          <p:cNvSpPr>
            <a:spLocks/>
          </p:cNvSpPr>
          <p:nvPr/>
        </p:nvSpPr>
        <p:spPr bwMode="auto">
          <a:xfrm>
            <a:off x="5434013" y="4738688"/>
            <a:ext cx="2417762" cy="1152525"/>
          </a:xfrm>
          <a:custGeom>
            <a:avLst/>
            <a:gdLst>
              <a:gd name="T0" fmla="*/ 92 w 1523"/>
              <a:gd name="T1" fmla="*/ 23 h 726"/>
              <a:gd name="T2" fmla="*/ 46 w 1523"/>
              <a:gd name="T3" fmla="*/ 53 h 726"/>
              <a:gd name="T4" fmla="*/ 23 w 1523"/>
              <a:gd name="T5" fmla="*/ 84 h 726"/>
              <a:gd name="T6" fmla="*/ 8 w 1523"/>
              <a:gd name="T7" fmla="*/ 137 h 726"/>
              <a:gd name="T8" fmla="*/ 8 w 1523"/>
              <a:gd name="T9" fmla="*/ 359 h 726"/>
              <a:gd name="T10" fmla="*/ 8 w 1523"/>
              <a:gd name="T11" fmla="*/ 581 h 726"/>
              <a:gd name="T12" fmla="*/ 23 w 1523"/>
              <a:gd name="T13" fmla="*/ 634 h 726"/>
              <a:gd name="T14" fmla="*/ 46 w 1523"/>
              <a:gd name="T15" fmla="*/ 672 h 726"/>
              <a:gd name="T16" fmla="*/ 84 w 1523"/>
              <a:gd name="T17" fmla="*/ 703 h 726"/>
              <a:gd name="T18" fmla="*/ 138 w 1523"/>
              <a:gd name="T19" fmla="*/ 718 h 726"/>
              <a:gd name="T20" fmla="*/ 758 w 1523"/>
              <a:gd name="T21" fmla="*/ 718 h 726"/>
              <a:gd name="T22" fmla="*/ 1378 w 1523"/>
              <a:gd name="T23" fmla="*/ 718 h 726"/>
              <a:gd name="T24" fmla="*/ 1431 w 1523"/>
              <a:gd name="T25" fmla="*/ 703 h 726"/>
              <a:gd name="T26" fmla="*/ 1470 w 1523"/>
              <a:gd name="T27" fmla="*/ 672 h 726"/>
              <a:gd name="T28" fmla="*/ 1500 w 1523"/>
              <a:gd name="T29" fmla="*/ 634 h 726"/>
              <a:gd name="T30" fmla="*/ 1515 w 1523"/>
              <a:gd name="T31" fmla="*/ 581 h 726"/>
              <a:gd name="T32" fmla="*/ 1515 w 1523"/>
              <a:gd name="T33" fmla="*/ 359 h 726"/>
              <a:gd name="T34" fmla="*/ 1515 w 1523"/>
              <a:gd name="T35" fmla="*/ 137 h 726"/>
              <a:gd name="T36" fmla="*/ 1500 w 1523"/>
              <a:gd name="T37" fmla="*/ 91 h 726"/>
              <a:gd name="T38" fmla="*/ 1470 w 1523"/>
              <a:gd name="T39" fmla="*/ 53 h 726"/>
              <a:gd name="T40" fmla="*/ 1431 w 1523"/>
              <a:gd name="T41" fmla="*/ 23 h 726"/>
              <a:gd name="T42" fmla="*/ 1378 w 1523"/>
              <a:gd name="T43" fmla="*/ 7 h 726"/>
              <a:gd name="T44" fmla="*/ 758 w 1523"/>
              <a:gd name="T45" fmla="*/ 7 h 726"/>
              <a:gd name="T46" fmla="*/ 138 w 1523"/>
              <a:gd name="T47" fmla="*/ 7 h 726"/>
              <a:gd name="T48" fmla="*/ 758 w 1523"/>
              <a:gd name="T49" fmla="*/ 0 h 726"/>
              <a:gd name="T50" fmla="*/ 1378 w 1523"/>
              <a:gd name="T51" fmla="*/ 0 h 726"/>
              <a:gd name="T52" fmla="*/ 1431 w 1523"/>
              <a:gd name="T53" fmla="*/ 15 h 726"/>
              <a:gd name="T54" fmla="*/ 1477 w 1523"/>
              <a:gd name="T55" fmla="*/ 46 h 726"/>
              <a:gd name="T56" fmla="*/ 1508 w 1523"/>
              <a:gd name="T57" fmla="*/ 84 h 726"/>
              <a:gd name="T58" fmla="*/ 1523 w 1523"/>
              <a:gd name="T59" fmla="*/ 137 h 726"/>
              <a:gd name="T60" fmla="*/ 1523 w 1523"/>
              <a:gd name="T61" fmla="*/ 359 h 726"/>
              <a:gd name="T62" fmla="*/ 1523 w 1523"/>
              <a:gd name="T63" fmla="*/ 581 h 726"/>
              <a:gd name="T64" fmla="*/ 1508 w 1523"/>
              <a:gd name="T65" fmla="*/ 634 h 726"/>
              <a:gd name="T66" fmla="*/ 1477 w 1523"/>
              <a:gd name="T67" fmla="*/ 680 h 726"/>
              <a:gd name="T68" fmla="*/ 1439 w 1523"/>
              <a:gd name="T69" fmla="*/ 710 h 726"/>
              <a:gd name="T70" fmla="*/ 1378 w 1523"/>
              <a:gd name="T71" fmla="*/ 726 h 726"/>
              <a:gd name="T72" fmla="*/ 758 w 1523"/>
              <a:gd name="T73" fmla="*/ 726 h 726"/>
              <a:gd name="T74" fmla="*/ 138 w 1523"/>
              <a:gd name="T75" fmla="*/ 726 h 726"/>
              <a:gd name="T76" fmla="*/ 84 w 1523"/>
              <a:gd name="T77" fmla="*/ 710 h 726"/>
              <a:gd name="T78" fmla="*/ 39 w 1523"/>
              <a:gd name="T79" fmla="*/ 680 h 726"/>
              <a:gd name="T80" fmla="*/ 16 w 1523"/>
              <a:gd name="T81" fmla="*/ 642 h 726"/>
              <a:gd name="T82" fmla="*/ 0 w 1523"/>
              <a:gd name="T83" fmla="*/ 581 h 726"/>
              <a:gd name="T84" fmla="*/ 0 w 1523"/>
              <a:gd name="T85" fmla="*/ 359 h 726"/>
              <a:gd name="T86" fmla="*/ 0 w 1523"/>
              <a:gd name="T87" fmla="*/ 137 h 726"/>
              <a:gd name="T88" fmla="*/ 16 w 1523"/>
              <a:gd name="T89" fmla="*/ 84 h 726"/>
              <a:gd name="T90" fmla="*/ 39 w 1523"/>
              <a:gd name="T91" fmla="*/ 46 h 726"/>
              <a:gd name="T92" fmla="*/ 84 w 1523"/>
              <a:gd name="T93" fmla="*/ 15 h 726"/>
              <a:gd name="T94" fmla="*/ 138 w 1523"/>
              <a:gd name="T95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23" h="726">
                <a:moveTo>
                  <a:pt x="138" y="7"/>
                </a:moveTo>
                <a:lnTo>
                  <a:pt x="84" y="23"/>
                </a:lnTo>
                <a:lnTo>
                  <a:pt x="92" y="23"/>
                </a:lnTo>
                <a:lnTo>
                  <a:pt x="92" y="23"/>
                </a:lnTo>
                <a:lnTo>
                  <a:pt x="46" y="53"/>
                </a:lnTo>
                <a:lnTo>
                  <a:pt x="46" y="53"/>
                </a:lnTo>
                <a:lnTo>
                  <a:pt x="46" y="53"/>
                </a:lnTo>
                <a:lnTo>
                  <a:pt x="23" y="91"/>
                </a:lnTo>
                <a:lnTo>
                  <a:pt x="23" y="84"/>
                </a:lnTo>
                <a:lnTo>
                  <a:pt x="23" y="84"/>
                </a:lnTo>
                <a:lnTo>
                  <a:pt x="8" y="137"/>
                </a:lnTo>
                <a:lnTo>
                  <a:pt x="8" y="137"/>
                </a:lnTo>
                <a:lnTo>
                  <a:pt x="8" y="137"/>
                </a:lnTo>
                <a:lnTo>
                  <a:pt x="8" y="359"/>
                </a:lnTo>
                <a:lnTo>
                  <a:pt x="8" y="359"/>
                </a:lnTo>
                <a:lnTo>
                  <a:pt x="8" y="359"/>
                </a:lnTo>
                <a:lnTo>
                  <a:pt x="8" y="581"/>
                </a:lnTo>
                <a:lnTo>
                  <a:pt x="8" y="581"/>
                </a:lnTo>
                <a:lnTo>
                  <a:pt x="8" y="581"/>
                </a:lnTo>
                <a:lnTo>
                  <a:pt x="23" y="634"/>
                </a:lnTo>
                <a:lnTo>
                  <a:pt x="23" y="634"/>
                </a:lnTo>
                <a:lnTo>
                  <a:pt x="23" y="634"/>
                </a:lnTo>
                <a:lnTo>
                  <a:pt x="46" y="672"/>
                </a:lnTo>
                <a:lnTo>
                  <a:pt x="46" y="672"/>
                </a:lnTo>
                <a:lnTo>
                  <a:pt x="46" y="672"/>
                </a:lnTo>
                <a:lnTo>
                  <a:pt x="92" y="703"/>
                </a:lnTo>
                <a:lnTo>
                  <a:pt x="84" y="703"/>
                </a:lnTo>
                <a:lnTo>
                  <a:pt x="84" y="703"/>
                </a:lnTo>
                <a:lnTo>
                  <a:pt x="138" y="718"/>
                </a:lnTo>
                <a:lnTo>
                  <a:pt x="138" y="718"/>
                </a:lnTo>
                <a:lnTo>
                  <a:pt x="138" y="718"/>
                </a:lnTo>
                <a:lnTo>
                  <a:pt x="758" y="718"/>
                </a:lnTo>
                <a:lnTo>
                  <a:pt x="758" y="718"/>
                </a:lnTo>
                <a:lnTo>
                  <a:pt x="758" y="718"/>
                </a:lnTo>
                <a:lnTo>
                  <a:pt x="1378" y="718"/>
                </a:lnTo>
                <a:lnTo>
                  <a:pt x="1378" y="718"/>
                </a:lnTo>
                <a:lnTo>
                  <a:pt x="1378" y="718"/>
                </a:lnTo>
                <a:lnTo>
                  <a:pt x="1431" y="703"/>
                </a:lnTo>
                <a:lnTo>
                  <a:pt x="1431" y="703"/>
                </a:lnTo>
                <a:lnTo>
                  <a:pt x="1431" y="703"/>
                </a:lnTo>
                <a:lnTo>
                  <a:pt x="1470" y="672"/>
                </a:lnTo>
                <a:lnTo>
                  <a:pt x="1470" y="672"/>
                </a:lnTo>
                <a:lnTo>
                  <a:pt x="1470" y="672"/>
                </a:lnTo>
                <a:lnTo>
                  <a:pt x="1500" y="634"/>
                </a:lnTo>
                <a:lnTo>
                  <a:pt x="1500" y="634"/>
                </a:lnTo>
                <a:lnTo>
                  <a:pt x="1500" y="634"/>
                </a:lnTo>
                <a:lnTo>
                  <a:pt x="1515" y="581"/>
                </a:lnTo>
                <a:lnTo>
                  <a:pt x="1515" y="581"/>
                </a:lnTo>
                <a:lnTo>
                  <a:pt x="1515" y="581"/>
                </a:lnTo>
                <a:lnTo>
                  <a:pt x="1515" y="359"/>
                </a:lnTo>
                <a:lnTo>
                  <a:pt x="1515" y="359"/>
                </a:lnTo>
                <a:lnTo>
                  <a:pt x="1515" y="359"/>
                </a:lnTo>
                <a:lnTo>
                  <a:pt x="1515" y="137"/>
                </a:lnTo>
                <a:lnTo>
                  <a:pt x="1515" y="137"/>
                </a:lnTo>
                <a:lnTo>
                  <a:pt x="1515" y="137"/>
                </a:lnTo>
                <a:lnTo>
                  <a:pt x="1500" y="84"/>
                </a:lnTo>
                <a:lnTo>
                  <a:pt x="1500" y="91"/>
                </a:lnTo>
                <a:lnTo>
                  <a:pt x="1500" y="91"/>
                </a:lnTo>
                <a:lnTo>
                  <a:pt x="1470" y="53"/>
                </a:lnTo>
                <a:lnTo>
                  <a:pt x="1470" y="53"/>
                </a:lnTo>
                <a:lnTo>
                  <a:pt x="1470" y="53"/>
                </a:lnTo>
                <a:lnTo>
                  <a:pt x="1431" y="23"/>
                </a:lnTo>
                <a:lnTo>
                  <a:pt x="1431" y="23"/>
                </a:lnTo>
                <a:lnTo>
                  <a:pt x="1431" y="23"/>
                </a:lnTo>
                <a:lnTo>
                  <a:pt x="1378" y="7"/>
                </a:lnTo>
                <a:lnTo>
                  <a:pt x="1378" y="7"/>
                </a:lnTo>
                <a:lnTo>
                  <a:pt x="1378" y="7"/>
                </a:lnTo>
                <a:lnTo>
                  <a:pt x="758" y="7"/>
                </a:lnTo>
                <a:lnTo>
                  <a:pt x="758" y="7"/>
                </a:lnTo>
                <a:lnTo>
                  <a:pt x="758" y="7"/>
                </a:lnTo>
                <a:lnTo>
                  <a:pt x="138" y="7"/>
                </a:lnTo>
                <a:lnTo>
                  <a:pt x="138" y="7"/>
                </a:lnTo>
                <a:lnTo>
                  <a:pt x="138" y="0"/>
                </a:lnTo>
                <a:lnTo>
                  <a:pt x="138" y="0"/>
                </a:lnTo>
                <a:lnTo>
                  <a:pt x="758" y="0"/>
                </a:lnTo>
                <a:lnTo>
                  <a:pt x="758" y="0"/>
                </a:lnTo>
                <a:lnTo>
                  <a:pt x="758" y="0"/>
                </a:lnTo>
                <a:lnTo>
                  <a:pt x="1378" y="0"/>
                </a:lnTo>
                <a:lnTo>
                  <a:pt x="1378" y="0"/>
                </a:lnTo>
                <a:lnTo>
                  <a:pt x="1378" y="0"/>
                </a:lnTo>
                <a:lnTo>
                  <a:pt x="1431" y="15"/>
                </a:lnTo>
                <a:lnTo>
                  <a:pt x="1431" y="15"/>
                </a:lnTo>
                <a:lnTo>
                  <a:pt x="1439" y="15"/>
                </a:lnTo>
                <a:lnTo>
                  <a:pt x="1477" y="46"/>
                </a:lnTo>
                <a:lnTo>
                  <a:pt x="1477" y="46"/>
                </a:lnTo>
                <a:lnTo>
                  <a:pt x="1477" y="46"/>
                </a:lnTo>
                <a:lnTo>
                  <a:pt x="1508" y="84"/>
                </a:lnTo>
                <a:lnTo>
                  <a:pt x="1508" y="84"/>
                </a:lnTo>
                <a:lnTo>
                  <a:pt x="1508" y="84"/>
                </a:lnTo>
                <a:lnTo>
                  <a:pt x="1523" y="137"/>
                </a:lnTo>
                <a:lnTo>
                  <a:pt x="1523" y="137"/>
                </a:lnTo>
                <a:lnTo>
                  <a:pt x="1523" y="137"/>
                </a:lnTo>
                <a:lnTo>
                  <a:pt x="1523" y="359"/>
                </a:lnTo>
                <a:lnTo>
                  <a:pt x="1523" y="359"/>
                </a:lnTo>
                <a:lnTo>
                  <a:pt x="1523" y="359"/>
                </a:lnTo>
                <a:lnTo>
                  <a:pt x="1523" y="581"/>
                </a:lnTo>
                <a:lnTo>
                  <a:pt x="1523" y="581"/>
                </a:lnTo>
                <a:lnTo>
                  <a:pt x="1523" y="581"/>
                </a:lnTo>
                <a:lnTo>
                  <a:pt x="1508" y="634"/>
                </a:lnTo>
                <a:lnTo>
                  <a:pt x="1508" y="634"/>
                </a:lnTo>
                <a:lnTo>
                  <a:pt x="1508" y="642"/>
                </a:lnTo>
                <a:lnTo>
                  <a:pt x="1477" y="680"/>
                </a:lnTo>
                <a:lnTo>
                  <a:pt x="1477" y="680"/>
                </a:lnTo>
                <a:lnTo>
                  <a:pt x="1477" y="680"/>
                </a:lnTo>
                <a:lnTo>
                  <a:pt x="1439" y="710"/>
                </a:lnTo>
                <a:lnTo>
                  <a:pt x="1439" y="710"/>
                </a:lnTo>
                <a:lnTo>
                  <a:pt x="1431" y="710"/>
                </a:lnTo>
                <a:lnTo>
                  <a:pt x="1378" y="726"/>
                </a:lnTo>
                <a:lnTo>
                  <a:pt x="1378" y="726"/>
                </a:lnTo>
                <a:lnTo>
                  <a:pt x="1378" y="726"/>
                </a:lnTo>
                <a:lnTo>
                  <a:pt x="758" y="726"/>
                </a:lnTo>
                <a:lnTo>
                  <a:pt x="758" y="726"/>
                </a:lnTo>
                <a:lnTo>
                  <a:pt x="758" y="726"/>
                </a:lnTo>
                <a:lnTo>
                  <a:pt x="138" y="726"/>
                </a:lnTo>
                <a:lnTo>
                  <a:pt x="138" y="726"/>
                </a:lnTo>
                <a:lnTo>
                  <a:pt x="138" y="726"/>
                </a:lnTo>
                <a:lnTo>
                  <a:pt x="84" y="710"/>
                </a:lnTo>
                <a:lnTo>
                  <a:pt x="84" y="710"/>
                </a:lnTo>
                <a:lnTo>
                  <a:pt x="84" y="710"/>
                </a:lnTo>
                <a:lnTo>
                  <a:pt x="39" y="680"/>
                </a:lnTo>
                <a:lnTo>
                  <a:pt x="39" y="680"/>
                </a:lnTo>
                <a:lnTo>
                  <a:pt x="39" y="680"/>
                </a:lnTo>
                <a:lnTo>
                  <a:pt x="16" y="642"/>
                </a:lnTo>
                <a:lnTo>
                  <a:pt x="16" y="642"/>
                </a:lnTo>
                <a:lnTo>
                  <a:pt x="16" y="634"/>
                </a:lnTo>
                <a:lnTo>
                  <a:pt x="0" y="581"/>
                </a:lnTo>
                <a:lnTo>
                  <a:pt x="0" y="581"/>
                </a:lnTo>
                <a:lnTo>
                  <a:pt x="0" y="581"/>
                </a:lnTo>
                <a:lnTo>
                  <a:pt x="0" y="359"/>
                </a:lnTo>
                <a:lnTo>
                  <a:pt x="0" y="359"/>
                </a:lnTo>
                <a:lnTo>
                  <a:pt x="0" y="359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39" y="46"/>
                </a:lnTo>
                <a:lnTo>
                  <a:pt x="39" y="46"/>
                </a:lnTo>
                <a:lnTo>
                  <a:pt x="39" y="46"/>
                </a:lnTo>
                <a:lnTo>
                  <a:pt x="84" y="15"/>
                </a:lnTo>
                <a:lnTo>
                  <a:pt x="84" y="15"/>
                </a:lnTo>
                <a:lnTo>
                  <a:pt x="84" y="15"/>
                </a:lnTo>
                <a:lnTo>
                  <a:pt x="138" y="0"/>
                </a:lnTo>
                <a:lnTo>
                  <a:pt x="138" y="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5" name="Freeform 17">
            <a:extLst>
              <a:ext uri="{FF2B5EF4-FFF2-40B4-BE49-F238E27FC236}">
                <a16:creationId xmlns:a16="http://schemas.microsoft.com/office/drawing/2014/main" id="{271CB180-2132-BA18-3EE0-ED3F28829004}"/>
              </a:ext>
            </a:extLst>
          </p:cNvPr>
          <p:cNvSpPr>
            <a:spLocks/>
          </p:cNvSpPr>
          <p:nvPr/>
        </p:nvSpPr>
        <p:spPr bwMode="auto">
          <a:xfrm>
            <a:off x="5653088" y="4738688"/>
            <a:ext cx="1587" cy="11112"/>
          </a:xfrm>
          <a:custGeom>
            <a:avLst/>
            <a:gdLst>
              <a:gd name="T0" fmla="*/ 7 h 7"/>
              <a:gd name="T1" fmla="*/ 7 h 7"/>
              <a:gd name="T2" fmla="*/ 7 h 7"/>
              <a:gd name="T3" fmla="*/ 0 h 7"/>
              <a:gd name="T4" fmla="*/ 0 h 7"/>
              <a:gd name="T5" fmla="*/ 0 h 7"/>
              <a:gd name="T6" fmla="*/ 7 h 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7">
                <a:moveTo>
                  <a:pt x="0" y="7"/>
                </a:moveTo>
                <a:lnTo>
                  <a:pt x="0" y="7"/>
                </a:lnTo>
                <a:lnTo>
                  <a:pt x="0" y="7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6" name="Freeform 18">
            <a:extLst>
              <a:ext uri="{FF2B5EF4-FFF2-40B4-BE49-F238E27FC236}">
                <a16:creationId xmlns:a16="http://schemas.microsoft.com/office/drawing/2014/main" id="{9777B939-A380-9D7F-B624-CFD671294136}"/>
              </a:ext>
            </a:extLst>
          </p:cNvPr>
          <p:cNvSpPr>
            <a:spLocks/>
          </p:cNvSpPr>
          <p:nvPr/>
        </p:nvSpPr>
        <p:spPr bwMode="auto">
          <a:xfrm>
            <a:off x="5629275" y="5454650"/>
            <a:ext cx="595313" cy="241300"/>
          </a:xfrm>
          <a:custGeom>
            <a:avLst/>
            <a:gdLst>
              <a:gd name="T0" fmla="*/ 0 w 375"/>
              <a:gd name="T1" fmla="*/ 152 h 152"/>
              <a:gd name="T2" fmla="*/ 0 w 375"/>
              <a:gd name="T3" fmla="*/ 0 h 152"/>
              <a:gd name="T4" fmla="*/ 375 w 375"/>
              <a:gd name="T5" fmla="*/ 0 h 152"/>
              <a:gd name="T6" fmla="*/ 0 w 375"/>
              <a:gd name="T7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5" h="152">
                <a:moveTo>
                  <a:pt x="0" y="152"/>
                </a:moveTo>
                <a:lnTo>
                  <a:pt x="0" y="0"/>
                </a:lnTo>
                <a:lnTo>
                  <a:pt x="375" y="0"/>
                </a:lnTo>
                <a:lnTo>
                  <a:pt x="0" y="152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7" name="Rectangle 19">
            <a:extLst>
              <a:ext uri="{FF2B5EF4-FFF2-40B4-BE49-F238E27FC236}">
                <a16:creationId xmlns:a16="http://schemas.microsoft.com/office/drawing/2014/main" id="{7135D74E-FB28-2F67-8D14-9EB51FB8F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5454650"/>
            <a:ext cx="11113" cy="2413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8" name="Freeform 20">
            <a:extLst>
              <a:ext uri="{FF2B5EF4-FFF2-40B4-BE49-F238E27FC236}">
                <a16:creationId xmlns:a16="http://schemas.microsoft.com/office/drawing/2014/main" id="{CB40DCA9-F53A-6097-2799-3A3D11948F40}"/>
              </a:ext>
            </a:extLst>
          </p:cNvPr>
          <p:cNvSpPr>
            <a:spLocks/>
          </p:cNvSpPr>
          <p:nvPr/>
        </p:nvSpPr>
        <p:spPr bwMode="auto">
          <a:xfrm>
            <a:off x="5629275" y="5454650"/>
            <a:ext cx="595313" cy="254000"/>
          </a:xfrm>
          <a:custGeom>
            <a:avLst/>
            <a:gdLst>
              <a:gd name="T0" fmla="*/ 0 w 375"/>
              <a:gd name="T1" fmla="*/ 0 h 160"/>
              <a:gd name="T2" fmla="*/ 375 w 375"/>
              <a:gd name="T3" fmla="*/ 0 h 160"/>
              <a:gd name="T4" fmla="*/ 375 w 375"/>
              <a:gd name="T5" fmla="*/ 7 h 160"/>
              <a:gd name="T6" fmla="*/ 375 w 375"/>
              <a:gd name="T7" fmla="*/ 7 h 160"/>
              <a:gd name="T8" fmla="*/ 0 w 375"/>
              <a:gd name="T9" fmla="*/ 160 h 160"/>
              <a:gd name="T10" fmla="*/ 0 w 375"/>
              <a:gd name="T11" fmla="*/ 160 h 160"/>
              <a:gd name="T12" fmla="*/ 0 w 375"/>
              <a:gd name="T13" fmla="*/ 152 h 160"/>
              <a:gd name="T14" fmla="*/ 0 w 375"/>
              <a:gd name="T15" fmla="*/ 152 h 160"/>
              <a:gd name="T16" fmla="*/ 375 w 375"/>
              <a:gd name="T17" fmla="*/ 0 h 160"/>
              <a:gd name="T18" fmla="*/ 375 w 375"/>
              <a:gd name="T19" fmla="*/ 0 h 160"/>
              <a:gd name="T20" fmla="*/ 375 w 375"/>
              <a:gd name="T21" fmla="*/ 7 h 160"/>
              <a:gd name="T22" fmla="*/ 0 w 375"/>
              <a:gd name="T23" fmla="*/ 7 h 160"/>
              <a:gd name="T24" fmla="*/ 0 w 375"/>
              <a:gd name="T25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5" h="160">
                <a:moveTo>
                  <a:pt x="0" y="0"/>
                </a:moveTo>
                <a:lnTo>
                  <a:pt x="375" y="0"/>
                </a:lnTo>
                <a:lnTo>
                  <a:pt x="375" y="7"/>
                </a:lnTo>
                <a:lnTo>
                  <a:pt x="375" y="7"/>
                </a:lnTo>
                <a:lnTo>
                  <a:pt x="0" y="160"/>
                </a:lnTo>
                <a:lnTo>
                  <a:pt x="0" y="160"/>
                </a:lnTo>
                <a:lnTo>
                  <a:pt x="0" y="152"/>
                </a:lnTo>
                <a:lnTo>
                  <a:pt x="0" y="152"/>
                </a:lnTo>
                <a:lnTo>
                  <a:pt x="375" y="0"/>
                </a:lnTo>
                <a:lnTo>
                  <a:pt x="375" y="0"/>
                </a:lnTo>
                <a:lnTo>
                  <a:pt x="375" y="7"/>
                </a:lnTo>
                <a:lnTo>
                  <a:pt x="0" y="7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69" name="Freeform 21">
            <a:extLst>
              <a:ext uri="{FF2B5EF4-FFF2-40B4-BE49-F238E27FC236}">
                <a16:creationId xmlns:a16="http://schemas.microsoft.com/office/drawing/2014/main" id="{D17D09C4-719E-CC28-2FBF-69E77E17591C}"/>
              </a:ext>
            </a:extLst>
          </p:cNvPr>
          <p:cNvSpPr>
            <a:spLocks/>
          </p:cNvSpPr>
          <p:nvPr/>
        </p:nvSpPr>
        <p:spPr bwMode="auto">
          <a:xfrm>
            <a:off x="5629275" y="5441950"/>
            <a:ext cx="606425" cy="266700"/>
          </a:xfrm>
          <a:custGeom>
            <a:avLst/>
            <a:gdLst>
              <a:gd name="T0" fmla="*/ 0 w 382"/>
              <a:gd name="T1" fmla="*/ 168 h 168"/>
              <a:gd name="T2" fmla="*/ 222 w 382"/>
              <a:gd name="T3" fmla="*/ 168 h 168"/>
              <a:gd name="T4" fmla="*/ 336 w 382"/>
              <a:gd name="T5" fmla="*/ 145 h 168"/>
              <a:gd name="T6" fmla="*/ 359 w 382"/>
              <a:gd name="T7" fmla="*/ 130 h 168"/>
              <a:gd name="T8" fmla="*/ 375 w 382"/>
              <a:gd name="T9" fmla="*/ 99 h 168"/>
              <a:gd name="T10" fmla="*/ 382 w 382"/>
              <a:gd name="T11" fmla="*/ 0 h 168"/>
              <a:gd name="T12" fmla="*/ 0 w 382"/>
              <a:gd name="T13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2" h="168">
                <a:moveTo>
                  <a:pt x="0" y="168"/>
                </a:moveTo>
                <a:lnTo>
                  <a:pt x="222" y="168"/>
                </a:lnTo>
                <a:lnTo>
                  <a:pt x="336" y="145"/>
                </a:lnTo>
                <a:lnTo>
                  <a:pt x="359" y="130"/>
                </a:lnTo>
                <a:lnTo>
                  <a:pt x="375" y="99"/>
                </a:lnTo>
                <a:lnTo>
                  <a:pt x="382" y="0"/>
                </a:lnTo>
                <a:lnTo>
                  <a:pt x="0" y="16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0" name="Rectangle 22">
            <a:extLst>
              <a:ext uri="{FF2B5EF4-FFF2-40B4-BE49-F238E27FC236}">
                <a16:creationId xmlns:a16="http://schemas.microsoft.com/office/drawing/2014/main" id="{F0929306-6A61-9249-0EE7-A9DD3B625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5708650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1" name="Freeform 23">
            <a:extLst>
              <a:ext uri="{FF2B5EF4-FFF2-40B4-BE49-F238E27FC236}">
                <a16:creationId xmlns:a16="http://schemas.microsoft.com/office/drawing/2014/main" id="{8705F1A5-960F-BA83-535B-EDE197FA39D2}"/>
              </a:ext>
            </a:extLst>
          </p:cNvPr>
          <p:cNvSpPr>
            <a:spLocks/>
          </p:cNvSpPr>
          <p:nvPr/>
        </p:nvSpPr>
        <p:spPr bwMode="auto">
          <a:xfrm>
            <a:off x="5629275" y="5648325"/>
            <a:ext cx="582613" cy="73025"/>
          </a:xfrm>
          <a:custGeom>
            <a:avLst/>
            <a:gdLst>
              <a:gd name="T0" fmla="*/ 0 w 367"/>
              <a:gd name="T1" fmla="*/ 38 h 46"/>
              <a:gd name="T2" fmla="*/ 222 w 367"/>
              <a:gd name="T3" fmla="*/ 38 h 46"/>
              <a:gd name="T4" fmla="*/ 222 w 367"/>
              <a:gd name="T5" fmla="*/ 38 h 46"/>
              <a:gd name="T6" fmla="*/ 222 w 367"/>
              <a:gd name="T7" fmla="*/ 38 h 46"/>
              <a:gd name="T8" fmla="*/ 336 w 367"/>
              <a:gd name="T9" fmla="*/ 15 h 46"/>
              <a:gd name="T10" fmla="*/ 336 w 367"/>
              <a:gd name="T11" fmla="*/ 15 h 46"/>
              <a:gd name="T12" fmla="*/ 336 w 367"/>
              <a:gd name="T13" fmla="*/ 15 h 46"/>
              <a:gd name="T14" fmla="*/ 359 w 367"/>
              <a:gd name="T15" fmla="*/ 0 h 46"/>
              <a:gd name="T16" fmla="*/ 359 w 367"/>
              <a:gd name="T17" fmla="*/ 0 h 46"/>
              <a:gd name="T18" fmla="*/ 367 w 367"/>
              <a:gd name="T19" fmla="*/ 0 h 46"/>
              <a:gd name="T20" fmla="*/ 367 w 367"/>
              <a:gd name="T21" fmla="*/ 8 h 46"/>
              <a:gd name="T22" fmla="*/ 344 w 367"/>
              <a:gd name="T23" fmla="*/ 23 h 46"/>
              <a:gd name="T24" fmla="*/ 344 w 367"/>
              <a:gd name="T25" fmla="*/ 23 h 46"/>
              <a:gd name="T26" fmla="*/ 336 w 367"/>
              <a:gd name="T27" fmla="*/ 23 h 46"/>
              <a:gd name="T28" fmla="*/ 222 w 367"/>
              <a:gd name="T29" fmla="*/ 46 h 46"/>
              <a:gd name="T30" fmla="*/ 222 w 367"/>
              <a:gd name="T31" fmla="*/ 46 h 46"/>
              <a:gd name="T32" fmla="*/ 222 w 367"/>
              <a:gd name="T33" fmla="*/ 46 h 46"/>
              <a:gd name="T34" fmla="*/ 0 w 367"/>
              <a:gd name="T35" fmla="*/ 46 h 46"/>
              <a:gd name="T36" fmla="*/ 0 w 367"/>
              <a:gd name="T37" fmla="*/ 38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7" h="46">
                <a:moveTo>
                  <a:pt x="0" y="38"/>
                </a:moveTo>
                <a:lnTo>
                  <a:pt x="222" y="38"/>
                </a:lnTo>
                <a:lnTo>
                  <a:pt x="222" y="38"/>
                </a:lnTo>
                <a:lnTo>
                  <a:pt x="222" y="38"/>
                </a:lnTo>
                <a:lnTo>
                  <a:pt x="336" y="15"/>
                </a:lnTo>
                <a:lnTo>
                  <a:pt x="336" y="15"/>
                </a:lnTo>
                <a:lnTo>
                  <a:pt x="336" y="15"/>
                </a:lnTo>
                <a:lnTo>
                  <a:pt x="359" y="0"/>
                </a:lnTo>
                <a:lnTo>
                  <a:pt x="359" y="0"/>
                </a:lnTo>
                <a:lnTo>
                  <a:pt x="367" y="0"/>
                </a:lnTo>
                <a:lnTo>
                  <a:pt x="367" y="8"/>
                </a:lnTo>
                <a:lnTo>
                  <a:pt x="344" y="23"/>
                </a:lnTo>
                <a:lnTo>
                  <a:pt x="344" y="23"/>
                </a:lnTo>
                <a:lnTo>
                  <a:pt x="336" y="23"/>
                </a:lnTo>
                <a:lnTo>
                  <a:pt x="222" y="46"/>
                </a:lnTo>
                <a:lnTo>
                  <a:pt x="222" y="46"/>
                </a:lnTo>
                <a:lnTo>
                  <a:pt x="222" y="46"/>
                </a:lnTo>
                <a:lnTo>
                  <a:pt x="0" y="46"/>
                </a:lnTo>
                <a:lnTo>
                  <a:pt x="0" y="3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2" name="Freeform 24">
            <a:extLst>
              <a:ext uri="{FF2B5EF4-FFF2-40B4-BE49-F238E27FC236}">
                <a16:creationId xmlns:a16="http://schemas.microsoft.com/office/drawing/2014/main" id="{30ECD936-106A-1A56-4186-15E114E8BB23}"/>
              </a:ext>
            </a:extLst>
          </p:cNvPr>
          <p:cNvSpPr>
            <a:spLocks/>
          </p:cNvSpPr>
          <p:nvPr/>
        </p:nvSpPr>
        <p:spPr bwMode="auto">
          <a:xfrm>
            <a:off x="6199188" y="5599113"/>
            <a:ext cx="36512" cy="49212"/>
          </a:xfrm>
          <a:custGeom>
            <a:avLst/>
            <a:gdLst>
              <a:gd name="T0" fmla="*/ 0 w 23"/>
              <a:gd name="T1" fmla="*/ 31 h 31"/>
              <a:gd name="T2" fmla="*/ 16 w 23"/>
              <a:gd name="T3" fmla="*/ 0 h 31"/>
              <a:gd name="T4" fmla="*/ 16 w 23"/>
              <a:gd name="T5" fmla="*/ 0 h 31"/>
              <a:gd name="T6" fmla="*/ 23 w 23"/>
              <a:gd name="T7" fmla="*/ 0 h 31"/>
              <a:gd name="T8" fmla="*/ 23 w 23"/>
              <a:gd name="T9" fmla="*/ 0 h 31"/>
              <a:gd name="T10" fmla="*/ 8 w 23"/>
              <a:gd name="T11" fmla="*/ 31 h 31"/>
              <a:gd name="T12" fmla="*/ 0 w 23"/>
              <a:gd name="T13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31">
                <a:moveTo>
                  <a:pt x="0" y="31"/>
                </a:moveTo>
                <a:lnTo>
                  <a:pt x="16" y="0"/>
                </a:lnTo>
                <a:lnTo>
                  <a:pt x="16" y="0"/>
                </a:lnTo>
                <a:lnTo>
                  <a:pt x="23" y="0"/>
                </a:lnTo>
                <a:lnTo>
                  <a:pt x="23" y="0"/>
                </a:lnTo>
                <a:lnTo>
                  <a:pt x="8" y="31"/>
                </a:lnTo>
                <a:lnTo>
                  <a:pt x="0" y="3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3" name="Rectangle 25">
            <a:extLst>
              <a:ext uri="{FF2B5EF4-FFF2-40B4-BE49-F238E27FC236}">
                <a16:creationId xmlns:a16="http://schemas.microsoft.com/office/drawing/2014/main" id="{68C8E04C-7C5C-3645-B78B-C396934C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0" y="5441950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4" name="Freeform 26">
            <a:extLst>
              <a:ext uri="{FF2B5EF4-FFF2-40B4-BE49-F238E27FC236}">
                <a16:creationId xmlns:a16="http://schemas.microsoft.com/office/drawing/2014/main" id="{7C8E00AB-80CA-80D6-7F83-BC8C4508D475}"/>
              </a:ext>
            </a:extLst>
          </p:cNvPr>
          <p:cNvSpPr>
            <a:spLocks/>
          </p:cNvSpPr>
          <p:nvPr/>
        </p:nvSpPr>
        <p:spPr bwMode="auto">
          <a:xfrm>
            <a:off x="6224588" y="5441950"/>
            <a:ext cx="23812" cy="157163"/>
          </a:xfrm>
          <a:custGeom>
            <a:avLst/>
            <a:gdLst>
              <a:gd name="T0" fmla="*/ 0 w 15"/>
              <a:gd name="T1" fmla="*/ 99 h 99"/>
              <a:gd name="T2" fmla="*/ 7 w 15"/>
              <a:gd name="T3" fmla="*/ 99 h 99"/>
              <a:gd name="T4" fmla="*/ 15 w 15"/>
              <a:gd name="T5" fmla="*/ 0 h 99"/>
              <a:gd name="T6" fmla="*/ 7 w 15"/>
              <a:gd name="T7" fmla="*/ 0 h 99"/>
              <a:gd name="T8" fmla="*/ 0 w 15"/>
              <a:gd name="T9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99">
                <a:moveTo>
                  <a:pt x="0" y="99"/>
                </a:moveTo>
                <a:lnTo>
                  <a:pt x="7" y="99"/>
                </a:lnTo>
                <a:lnTo>
                  <a:pt x="15" y="0"/>
                </a:lnTo>
                <a:lnTo>
                  <a:pt x="7" y="0"/>
                </a:lnTo>
                <a:lnTo>
                  <a:pt x="0" y="99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5" name="Freeform 27">
            <a:extLst>
              <a:ext uri="{FF2B5EF4-FFF2-40B4-BE49-F238E27FC236}">
                <a16:creationId xmlns:a16="http://schemas.microsoft.com/office/drawing/2014/main" id="{C3401185-B864-E435-8CBD-8C79E77B3C71}"/>
              </a:ext>
            </a:extLst>
          </p:cNvPr>
          <p:cNvSpPr>
            <a:spLocks/>
          </p:cNvSpPr>
          <p:nvPr/>
        </p:nvSpPr>
        <p:spPr bwMode="auto">
          <a:xfrm>
            <a:off x="7073900" y="5441950"/>
            <a:ext cx="558800" cy="266700"/>
          </a:xfrm>
          <a:custGeom>
            <a:avLst/>
            <a:gdLst>
              <a:gd name="T0" fmla="*/ 352 w 352"/>
              <a:gd name="T1" fmla="*/ 168 h 168"/>
              <a:gd name="T2" fmla="*/ 153 w 352"/>
              <a:gd name="T3" fmla="*/ 168 h 168"/>
              <a:gd name="T4" fmla="*/ 46 w 352"/>
              <a:gd name="T5" fmla="*/ 145 h 168"/>
              <a:gd name="T6" fmla="*/ 23 w 352"/>
              <a:gd name="T7" fmla="*/ 130 h 168"/>
              <a:gd name="T8" fmla="*/ 8 w 352"/>
              <a:gd name="T9" fmla="*/ 99 h 168"/>
              <a:gd name="T10" fmla="*/ 0 w 352"/>
              <a:gd name="T11" fmla="*/ 0 h 168"/>
              <a:gd name="T12" fmla="*/ 352 w 352"/>
              <a:gd name="T13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2" h="168">
                <a:moveTo>
                  <a:pt x="352" y="168"/>
                </a:moveTo>
                <a:lnTo>
                  <a:pt x="153" y="168"/>
                </a:lnTo>
                <a:lnTo>
                  <a:pt x="46" y="145"/>
                </a:lnTo>
                <a:lnTo>
                  <a:pt x="23" y="130"/>
                </a:lnTo>
                <a:lnTo>
                  <a:pt x="8" y="99"/>
                </a:lnTo>
                <a:lnTo>
                  <a:pt x="0" y="0"/>
                </a:lnTo>
                <a:lnTo>
                  <a:pt x="352" y="16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6" name="Rectangle 28">
            <a:extLst>
              <a:ext uri="{FF2B5EF4-FFF2-40B4-BE49-F238E27FC236}">
                <a16:creationId xmlns:a16="http://schemas.microsoft.com/office/drawing/2014/main" id="{19B9C832-1F95-B5E3-7498-FEF44F7AD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5708650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7" name="Freeform 29">
            <a:extLst>
              <a:ext uri="{FF2B5EF4-FFF2-40B4-BE49-F238E27FC236}">
                <a16:creationId xmlns:a16="http://schemas.microsoft.com/office/drawing/2014/main" id="{D8100ADA-9EF6-2408-4723-B057ED577787}"/>
              </a:ext>
            </a:extLst>
          </p:cNvPr>
          <p:cNvSpPr>
            <a:spLocks/>
          </p:cNvSpPr>
          <p:nvPr/>
        </p:nvSpPr>
        <p:spPr bwMode="auto">
          <a:xfrm>
            <a:off x="7110413" y="5648325"/>
            <a:ext cx="522287" cy="73025"/>
          </a:xfrm>
          <a:custGeom>
            <a:avLst/>
            <a:gdLst>
              <a:gd name="T0" fmla="*/ 329 w 329"/>
              <a:gd name="T1" fmla="*/ 46 h 46"/>
              <a:gd name="T2" fmla="*/ 130 w 329"/>
              <a:gd name="T3" fmla="*/ 46 h 46"/>
              <a:gd name="T4" fmla="*/ 130 w 329"/>
              <a:gd name="T5" fmla="*/ 46 h 46"/>
              <a:gd name="T6" fmla="*/ 130 w 329"/>
              <a:gd name="T7" fmla="*/ 46 h 46"/>
              <a:gd name="T8" fmla="*/ 23 w 329"/>
              <a:gd name="T9" fmla="*/ 23 h 46"/>
              <a:gd name="T10" fmla="*/ 23 w 329"/>
              <a:gd name="T11" fmla="*/ 23 h 46"/>
              <a:gd name="T12" fmla="*/ 23 w 329"/>
              <a:gd name="T13" fmla="*/ 23 h 46"/>
              <a:gd name="T14" fmla="*/ 0 w 329"/>
              <a:gd name="T15" fmla="*/ 8 h 46"/>
              <a:gd name="T16" fmla="*/ 0 w 329"/>
              <a:gd name="T17" fmla="*/ 0 h 46"/>
              <a:gd name="T18" fmla="*/ 8 w 329"/>
              <a:gd name="T19" fmla="*/ 0 h 46"/>
              <a:gd name="T20" fmla="*/ 8 w 329"/>
              <a:gd name="T21" fmla="*/ 0 h 46"/>
              <a:gd name="T22" fmla="*/ 31 w 329"/>
              <a:gd name="T23" fmla="*/ 15 h 46"/>
              <a:gd name="T24" fmla="*/ 31 w 329"/>
              <a:gd name="T25" fmla="*/ 15 h 46"/>
              <a:gd name="T26" fmla="*/ 23 w 329"/>
              <a:gd name="T27" fmla="*/ 15 h 46"/>
              <a:gd name="T28" fmla="*/ 130 w 329"/>
              <a:gd name="T29" fmla="*/ 38 h 46"/>
              <a:gd name="T30" fmla="*/ 130 w 329"/>
              <a:gd name="T31" fmla="*/ 38 h 46"/>
              <a:gd name="T32" fmla="*/ 130 w 329"/>
              <a:gd name="T33" fmla="*/ 38 h 46"/>
              <a:gd name="T34" fmla="*/ 329 w 329"/>
              <a:gd name="T35" fmla="*/ 38 h 46"/>
              <a:gd name="T36" fmla="*/ 329 w 329"/>
              <a:gd name="T37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9" h="46">
                <a:moveTo>
                  <a:pt x="329" y="46"/>
                </a:moveTo>
                <a:lnTo>
                  <a:pt x="130" y="46"/>
                </a:lnTo>
                <a:lnTo>
                  <a:pt x="130" y="46"/>
                </a:lnTo>
                <a:lnTo>
                  <a:pt x="130" y="46"/>
                </a:lnTo>
                <a:lnTo>
                  <a:pt x="23" y="23"/>
                </a:lnTo>
                <a:lnTo>
                  <a:pt x="23" y="23"/>
                </a:lnTo>
                <a:lnTo>
                  <a:pt x="23" y="23"/>
                </a:lnTo>
                <a:lnTo>
                  <a:pt x="0" y="8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31" y="15"/>
                </a:lnTo>
                <a:lnTo>
                  <a:pt x="31" y="15"/>
                </a:lnTo>
                <a:lnTo>
                  <a:pt x="23" y="15"/>
                </a:lnTo>
                <a:lnTo>
                  <a:pt x="130" y="38"/>
                </a:lnTo>
                <a:lnTo>
                  <a:pt x="130" y="38"/>
                </a:lnTo>
                <a:lnTo>
                  <a:pt x="130" y="38"/>
                </a:lnTo>
                <a:lnTo>
                  <a:pt x="329" y="38"/>
                </a:lnTo>
                <a:lnTo>
                  <a:pt x="329" y="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8" name="Freeform 30">
            <a:extLst>
              <a:ext uri="{FF2B5EF4-FFF2-40B4-BE49-F238E27FC236}">
                <a16:creationId xmlns:a16="http://schemas.microsoft.com/office/drawing/2014/main" id="{71B76384-0FB4-0E49-66A8-E591E473B103}"/>
              </a:ext>
            </a:extLst>
          </p:cNvPr>
          <p:cNvSpPr>
            <a:spLocks/>
          </p:cNvSpPr>
          <p:nvPr/>
        </p:nvSpPr>
        <p:spPr bwMode="auto">
          <a:xfrm>
            <a:off x="7086600" y="5599113"/>
            <a:ext cx="36513" cy="49212"/>
          </a:xfrm>
          <a:custGeom>
            <a:avLst/>
            <a:gdLst>
              <a:gd name="T0" fmla="*/ 15 w 23"/>
              <a:gd name="T1" fmla="*/ 31 h 31"/>
              <a:gd name="T2" fmla="*/ 0 w 23"/>
              <a:gd name="T3" fmla="*/ 0 h 31"/>
              <a:gd name="T4" fmla="*/ 0 w 23"/>
              <a:gd name="T5" fmla="*/ 0 h 31"/>
              <a:gd name="T6" fmla="*/ 8 w 23"/>
              <a:gd name="T7" fmla="*/ 0 h 31"/>
              <a:gd name="T8" fmla="*/ 8 w 23"/>
              <a:gd name="T9" fmla="*/ 0 h 31"/>
              <a:gd name="T10" fmla="*/ 23 w 23"/>
              <a:gd name="T11" fmla="*/ 31 h 31"/>
              <a:gd name="T12" fmla="*/ 15 w 23"/>
              <a:gd name="T13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31">
                <a:moveTo>
                  <a:pt x="15" y="31"/>
                </a:move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23" y="31"/>
                </a:lnTo>
                <a:lnTo>
                  <a:pt x="15" y="3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79" name="Rectangle 31">
            <a:extLst>
              <a:ext uri="{FF2B5EF4-FFF2-40B4-BE49-F238E27FC236}">
                <a16:creationId xmlns:a16="http://schemas.microsoft.com/office/drawing/2014/main" id="{15177ACF-3A2B-9347-C196-2F752FD92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900" y="5441950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0" name="Freeform 32">
            <a:extLst>
              <a:ext uri="{FF2B5EF4-FFF2-40B4-BE49-F238E27FC236}">
                <a16:creationId xmlns:a16="http://schemas.microsoft.com/office/drawing/2014/main" id="{21FCE092-854A-FFA3-A8DE-9A0DDEC95C02}"/>
              </a:ext>
            </a:extLst>
          </p:cNvPr>
          <p:cNvSpPr>
            <a:spLocks/>
          </p:cNvSpPr>
          <p:nvPr/>
        </p:nvSpPr>
        <p:spPr bwMode="auto">
          <a:xfrm>
            <a:off x="7073900" y="5441950"/>
            <a:ext cx="25400" cy="157163"/>
          </a:xfrm>
          <a:custGeom>
            <a:avLst/>
            <a:gdLst>
              <a:gd name="T0" fmla="*/ 8 w 16"/>
              <a:gd name="T1" fmla="*/ 99 h 99"/>
              <a:gd name="T2" fmla="*/ 16 w 16"/>
              <a:gd name="T3" fmla="*/ 99 h 99"/>
              <a:gd name="T4" fmla="*/ 8 w 16"/>
              <a:gd name="T5" fmla="*/ 0 h 99"/>
              <a:gd name="T6" fmla="*/ 0 w 16"/>
              <a:gd name="T7" fmla="*/ 0 h 99"/>
              <a:gd name="T8" fmla="*/ 8 w 16"/>
              <a:gd name="T9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99">
                <a:moveTo>
                  <a:pt x="8" y="99"/>
                </a:moveTo>
                <a:lnTo>
                  <a:pt x="16" y="99"/>
                </a:lnTo>
                <a:lnTo>
                  <a:pt x="8" y="0"/>
                </a:lnTo>
                <a:lnTo>
                  <a:pt x="0" y="0"/>
                </a:lnTo>
                <a:lnTo>
                  <a:pt x="8" y="99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1" name="Freeform 33">
            <a:extLst>
              <a:ext uri="{FF2B5EF4-FFF2-40B4-BE49-F238E27FC236}">
                <a16:creationId xmlns:a16="http://schemas.microsoft.com/office/drawing/2014/main" id="{95E6232B-CDAE-B07A-F25A-BB4FF1C14858}"/>
              </a:ext>
            </a:extLst>
          </p:cNvPr>
          <p:cNvSpPr>
            <a:spLocks/>
          </p:cNvSpPr>
          <p:nvPr/>
        </p:nvSpPr>
        <p:spPr bwMode="auto">
          <a:xfrm>
            <a:off x="7099300" y="5454650"/>
            <a:ext cx="533400" cy="241300"/>
          </a:xfrm>
          <a:custGeom>
            <a:avLst/>
            <a:gdLst>
              <a:gd name="T0" fmla="*/ 336 w 336"/>
              <a:gd name="T1" fmla="*/ 152 h 152"/>
              <a:gd name="T2" fmla="*/ 336 w 336"/>
              <a:gd name="T3" fmla="*/ 0 h 152"/>
              <a:gd name="T4" fmla="*/ 0 w 336"/>
              <a:gd name="T5" fmla="*/ 0 h 152"/>
              <a:gd name="T6" fmla="*/ 336 w 336"/>
              <a:gd name="T7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152">
                <a:moveTo>
                  <a:pt x="336" y="152"/>
                </a:moveTo>
                <a:lnTo>
                  <a:pt x="336" y="0"/>
                </a:lnTo>
                <a:lnTo>
                  <a:pt x="0" y="0"/>
                </a:lnTo>
                <a:lnTo>
                  <a:pt x="336" y="152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2" name="Rectangle 34">
            <a:extLst>
              <a:ext uri="{FF2B5EF4-FFF2-40B4-BE49-F238E27FC236}">
                <a16:creationId xmlns:a16="http://schemas.microsoft.com/office/drawing/2014/main" id="{487E04F2-0FD3-F8AA-8A9A-7B154977F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5454650"/>
            <a:ext cx="12700" cy="2413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3" name="Freeform 35">
            <a:extLst>
              <a:ext uri="{FF2B5EF4-FFF2-40B4-BE49-F238E27FC236}">
                <a16:creationId xmlns:a16="http://schemas.microsoft.com/office/drawing/2014/main" id="{63A23339-CA45-262D-4639-64E428989522}"/>
              </a:ext>
            </a:extLst>
          </p:cNvPr>
          <p:cNvSpPr>
            <a:spLocks/>
          </p:cNvSpPr>
          <p:nvPr/>
        </p:nvSpPr>
        <p:spPr bwMode="auto">
          <a:xfrm>
            <a:off x="7099300" y="5454650"/>
            <a:ext cx="546100" cy="254000"/>
          </a:xfrm>
          <a:custGeom>
            <a:avLst/>
            <a:gdLst>
              <a:gd name="T0" fmla="*/ 336 w 344"/>
              <a:gd name="T1" fmla="*/ 7 h 160"/>
              <a:gd name="T2" fmla="*/ 0 w 344"/>
              <a:gd name="T3" fmla="*/ 7 h 160"/>
              <a:gd name="T4" fmla="*/ 0 w 344"/>
              <a:gd name="T5" fmla="*/ 0 h 160"/>
              <a:gd name="T6" fmla="*/ 0 w 344"/>
              <a:gd name="T7" fmla="*/ 0 h 160"/>
              <a:gd name="T8" fmla="*/ 336 w 344"/>
              <a:gd name="T9" fmla="*/ 152 h 160"/>
              <a:gd name="T10" fmla="*/ 344 w 344"/>
              <a:gd name="T11" fmla="*/ 152 h 160"/>
              <a:gd name="T12" fmla="*/ 344 w 344"/>
              <a:gd name="T13" fmla="*/ 160 h 160"/>
              <a:gd name="T14" fmla="*/ 336 w 344"/>
              <a:gd name="T15" fmla="*/ 160 h 160"/>
              <a:gd name="T16" fmla="*/ 0 w 344"/>
              <a:gd name="T17" fmla="*/ 7 h 160"/>
              <a:gd name="T18" fmla="*/ 0 w 344"/>
              <a:gd name="T19" fmla="*/ 7 h 160"/>
              <a:gd name="T20" fmla="*/ 0 w 344"/>
              <a:gd name="T21" fmla="*/ 0 h 160"/>
              <a:gd name="T22" fmla="*/ 336 w 344"/>
              <a:gd name="T23" fmla="*/ 0 h 160"/>
              <a:gd name="T24" fmla="*/ 336 w 344"/>
              <a:gd name="T25" fmla="*/ 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160">
                <a:moveTo>
                  <a:pt x="336" y="7"/>
                </a:moveTo>
                <a:lnTo>
                  <a:pt x="0" y="7"/>
                </a:lnTo>
                <a:lnTo>
                  <a:pt x="0" y="0"/>
                </a:lnTo>
                <a:lnTo>
                  <a:pt x="0" y="0"/>
                </a:lnTo>
                <a:lnTo>
                  <a:pt x="336" y="152"/>
                </a:lnTo>
                <a:lnTo>
                  <a:pt x="344" y="152"/>
                </a:lnTo>
                <a:lnTo>
                  <a:pt x="344" y="160"/>
                </a:lnTo>
                <a:lnTo>
                  <a:pt x="336" y="160"/>
                </a:lnTo>
                <a:lnTo>
                  <a:pt x="0" y="7"/>
                </a:lnTo>
                <a:lnTo>
                  <a:pt x="0" y="7"/>
                </a:lnTo>
                <a:lnTo>
                  <a:pt x="0" y="0"/>
                </a:lnTo>
                <a:lnTo>
                  <a:pt x="336" y="0"/>
                </a:lnTo>
                <a:lnTo>
                  <a:pt x="336" y="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4" name="Rectangle 36">
            <a:extLst>
              <a:ext uri="{FF2B5EF4-FFF2-40B4-BE49-F238E27FC236}">
                <a16:creationId xmlns:a16="http://schemas.microsoft.com/office/drawing/2014/main" id="{CB8EE983-0AE3-5E6B-D074-2988FEACA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563" y="5332413"/>
            <a:ext cx="984250" cy="109537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5" name="Rectangle 37">
            <a:extLst>
              <a:ext uri="{FF2B5EF4-FFF2-40B4-BE49-F238E27FC236}">
                <a16:creationId xmlns:a16="http://schemas.microsoft.com/office/drawing/2014/main" id="{EB87C652-E328-1852-ADE9-7088B8669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563" y="5332413"/>
            <a:ext cx="995362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6" name="Rectangle 38">
            <a:extLst>
              <a:ext uri="{FF2B5EF4-FFF2-40B4-BE49-F238E27FC236}">
                <a16:creationId xmlns:a16="http://schemas.microsoft.com/office/drawing/2014/main" id="{9F95F19F-D7D0-3D4B-7932-1364AA4CC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813" y="5332413"/>
            <a:ext cx="11112" cy="1222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7" name="Rectangle 39">
            <a:extLst>
              <a:ext uri="{FF2B5EF4-FFF2-40B4-BE49-F238E27FC236}">
                <a16:creationId xmlns:a16="http://schemas.microsoft.com/office/drawing/2014/main" id="{45F97F9F-0E05-466A-BA27-EA001CB2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563" y="5441950"/>
            <a:ext cx="98425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8" name="Rectangle 40">
            <a:extLst>
              <a:ext uri="{FF2B5EF4-FFF2-40B4-BE49-F238E27FC236}">
                <a16:creationId xmlns:a16="http://schemas.microsoft.com/office/drawing/2014/main" id="{F81BC402-2FA4-CF00-3F02-A13CAD950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563" y="5332413"/>
            <a:ext cx="11112" cy="1095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89" name="Freeform 41">
            <a:extLst>
              <a:ext uri="{FF2B5EF4-FFF2-40B4-BE49-F238E27FC236}">
                <a16:creationId xmlns:a16="http://schemas.microsoft.com/office/drawing/2014/main" id="{CDB41B5B-A516-FFAC-B6F2-B8C4AF0C21DF}"/>
              </a:ext>
            </a:extLst>
          </p:cNvPr>
          <p:cNvSpPr>
            <a:spLocks/>
          </p:cNvSpPr>
          <p:nvPr/>
        </p:nvSpPr>
        <p:spPr bwMode="auto">
          <a:xfrm>
            <a:off x="6151563" y="5211763"/>
            <a:ext cx="995362" cy="133350"/>
          </a:xfrm>
          <a:custGeom>
            <a:avLst/>
            <a:gdLst>
              <a:gd name="T0" fmla="*/ 0 w 627"/>
              <a:gd name="T1" fmla="*/ 84 h 84"/>
              <a:gd name="T2" fmla="*/ 61 w 627"/>
              <a:gd name="T3" fmla="*/ 0 h 84"/>
              <a:gd name="T4" fmla="*/ 574 w 627"/>
              <a:gd name="T5" fmla="*/ 0 h 84"/>
              <a:gd name="T6" fmla="*/ 627 w 627"/>
              <a:gd name="T7" fmla="*/ 84 h 84"/>
              <a:gd name="T8" fmla="*/ 0 w 627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7" h="84">
                <a:moveTo>
                  <a:pt x="0" y="84"/>
                </a:moveTo>
                <a:lnTo>
                  <a:pt x="61" y="0"/>
                </a:lnTo>
                <a:lnTo>
                  <a:pt x="574" y="0"/>
                </a:lnTo>
                <a:lnTo>
                  <a:pt x="627" y="84"/>
                </a:lnTo>
                <a:lnTo>
                  <a:pt x="0" y="84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90" name="Freeform 42">
            <a:extLst>
              <a:ext uri="{FF2B5EF4-FFF2-40B4-BE49-F238E27FC236}">
                <a16:creationId xmlns:a16="http://schemas.microsoft.com/office/drawing/2014/main" id="{83A16FDE-D510-4143-A2C3-3FCA24C103E2}"/>
              </a:ext>
            </a:extLst>
          </p:cNvPr>
          <p:cNvSpPr>
            <a:spLocks/>
          </p:cNvSpPr>
          <p:nvPr/>
        </p:nvSpPr>
        <p:spPr bwMode="auto">
          <a:xfrm>
            <a:off x="6151563" y="5211763"/>
            <a:ext cx="1020762" cy="144462"/>
          </a:xfrm>
          <a:custGeom>
            <a:avLst/>
            <a:gdLst>
              <a:gd name="T0" fmla="*/ 0 w 643"/>
              <a:gd name="T1" fmla="*/ 84 h 91"/>
              <a:gd name="T2" fmla="*/ 61 w 643"/>
              <a:gd name="T3" fmla="*/ 0 h 91"/>
              <a:gd name="T4" fmla="*/ 61 w 643"/>
              <a:gd name="T5" fmla="*/ 0 h 91"/>
              <a:gd name="T6" fmla="*/ 61 w 643"/>
              <a:gd name="T7" fmla="*/ 0 h 91"/>
              <a:gd name="T8" fmla="*/ 574 w 643"/>
              <a:gd name="T9" fmla="*/ 0 h 91"/>
              <a:gd name="T10" fmla="*/ 581 w 643"/>
              <a:gd name="T11" fmla="*/ 0 h 91"/>
              <a:gd name="T12" fmla="*/ 581 w 643"/>
              <a:gd name="T13" fmla="*/ 0 h 91"/>
              <a:gd name="T14" fmla="*/ 635 w 643"/>
              <a:gd name="T15" fmla="*/ 84 h 91"/>
              <a:gd name="T16" fmla="*/ 643 w 643"/>
              <a:gd name="T17" fmla="*/ 91 h 91"/>
              <a:gd name="T18" fmla="*/ 627 w 643"/>
              <a:gd name="T19" fmla="*/ 91 h 91"/>
              <a:gd name="T20" fmla="*/ 627 w 643"/>
              <a:gd name="T21" fmla="*/ 91 h 91"/>
              <a:gd name="T22" fmla="*/ 574 w 643"/>
              <a:gd name="T23" fmla="*/ 7 h 91"/>
              <a:gd name="T24" fmla="*/ 581 w 643"/>
              <a:gd name="T25" fmla="*/ 0 h 91"/>
              <a:gd name="T26" fmla="*/ 574 w 643"/>
              <a:gd name="T27" fmla="*/ 7 h 91"/>
              <a:gd name="T28" fmla="*/ 61 w 643"/>
              <a:gd name="T29" fmla="*/ 7 h 91"/>
              <a:gd name="T30" fmla="*/ 61 w 643"/>
              <a:gd name="T31" fmla="*/ 0 h 91"/>
              <a:gd name="T32" fmla="*/ 69 w 643"/>
              <a:gd name="T33" fmla="*/ 7 h 91"/>
              <a:gd name="T34" fmla="*/ 7 w 643"/>
              <a:gd name="T35" fmla="*/ 91 h 91"/>
              <a:gd name="T36" fmla="*/ 0 w 643"/>
              <a:gd name="T37" fmla="*/ 84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43" h="91">
                <a:moveTo>
                  <a:pt x="0" y="84"/>
                </a:moveTo>
                <a:lnTo>
                  <a:pt x="61" y="0"/>
                </a:lnTo>
                <a:lnTo>
                  <a:pt x="61" y="0"/>
                </a:lnTo>
                <a:lnTo>
                  <a:pt x="61" y="0"/>
                </a:lnTo>
                <a:lnTo>
                  <a:pt x="574" y="0"/>
                </a:lnTo>
                <a:lnTo>
                  <a:pt x="581" y="0"/>
                </a:lnTo>
                <a:lnTo>
                  <a:pt x="581" y="0"/>
                </a:lnTo>
                <a:lnTo>
                  <a:pt x="635" y="84"/>
                </a:lnTo>
                <a:lnTo>
                  <a:pt x="643" y="91"/>
                </a:lnTo>
                <a:lnTo>
                  <a:pt x="627" y="91"/>
                </a:lnTo>
                <a:lnTo>
                  <a:pt x="627" y="91"/>
                </a:lnTo>
                <a:lnTo>
                  <a:pt x="574" y="7"/>
                </a:lnTo>
                <a:lnTo>
                  <a:pt x="581" y="0"/>
                </a:lnTo>
                <a:lnTo>
                  <a:pt x="574" y="7"/>
                </a:lnTo>
                <a:lnTo>
                  <a:pt x="61" y="7"/>
                </a:lnTo>
                <a:lnTo>
                  <a:pt x="61" y="0"/>
                </a:lnTo>
                <a:lnTo>
                  <a:pt x="69" y="7"/>
                </a:lnTo>
                <a:lnTo>
                  <a:pt x="7" y="91"/>
                </a:lnTo>
                <a:lnTo>
                  <a:pt x="0" y="84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91" name="Freeform 43">
            <a:extLst>
              <a:ext uri="{FF2B5EF4-FFF2-40B4-BE49-F238E27FC236}">
                <a16:creationId xmlns:a16="http://schemas.microsoft.com/office/drawing/2014/main" id="{6304218F-B6B3-7FDE-076F-C98F65FDCC48}"/>
              </a:ext>
            </a:extLst>
          </p:cNvPr>
          <p:cNvSpPr>
            <a:spLocks/>
          </p:cNvSpPr>
          <p:nvPr/>
        </p:nvSpPr>
        <p:spPr bwMode="auto">
          <a:xfrm>
            <a:off x="6138863" y="5345113"/>
            <a:ext cx="1008062" cy="11112"/>
          </a:xfrm>
          <a:custGeom>
            <a:avLst/>
            <a:gdLst>
              <a:gd name="T0" fmla="*/ 635 w 635"/>
              <a:gd name="T1" fmla="*/ 7 h 7"/>
              <a:gd name="T2" fmla="*/ 8 w 635"/>
              <a:gd name="T3" fmla="*/ 7 h 7"/>
              <a:gd name="T4" fmla="*/ 0 w 635"/>
              <a:gd name="T5" fmla="*/ 7 h 7"/>
              <a:gd name="T6" fmla="*/ 8 w 635"/>
              <a:gd name="T7" fmla="*/ 0 h 7"/>
              <a:gd name="T8" fmla="*/ 8 w 635"/>
              <a:gd name="T9" fmla="*/ 0 h 7"/>
              <a:gd name="T10" fmla="*/ 635 w 635"/>
              <a:gd name="T11" fmla="*/ 0 h 7"/>
              <a:gd name="T12" fmla="*/ 635 w 63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5" h="7">
                <a:moveTo>
                  <a:pt x="635" y="7"/>
                </a:moveTo>
                <a:lnTo>
                  <a:pt x="8" y="7"/>
                </a:lnTo>
                <a:lnTo>
                  <a:pt x="0" y="7"/>
                </a:lnTo>
                <a:lnTo>
                  <a:pt x="8" y="0"/>
                </a:lnTo>
                <a:lnTo>
                  <a:pt x="8" y="0"/>
                </a:lnTo>
                <a:lnTo>
                  <a:pt x="635" y="0"/>
                </a:lnTo>
                <a:lnTo>
                  <a:pt x="635" y="7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92" name="Rectangle 44">
            <a:extLst>
              <a:ext uri="{FF2B5EF4-FFF2-40B4-BE49-F238E27FC236}">
                <a16:creationId xmlns:a16="http://schemas.microsoft.com/office/drawing/2014/main" id="{A0AECF02-960E-F9C7-BDA3-29BD08720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8" y="5441950"/>
            <a:ext cx="17621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i="0">
                <a:solidFill>
                  <a:srgbClr val="000000"/>
                </a:solidFill>
                <a:latin typeface="Times New Roman" panose="02020603050405020304" pitchFamily="18" charset="0"/>
              </a:rPr>
              <a:t>n+</a:t>
            </a:r>
            <a:endParaRPr lang="en-US" altLang="en-US" i="0"/>
          </a:p>
        </p:txBody>
      </p:sp>
      <p:sp>
        <p:nvSpPr>
          <p:cNvPr id="155693" name="Rectangle 45">
            <a:extLst>
              <a:ext uri="{FF2B5EF4-FFF2-40B4-BE49-F238E27FC236}">
                <a16:creationId xmlns:a16="http://schemas.microsoft.com/office/drawing/2014/main" id="{966708DC-BFE2-018B-3A16-9BD1AA0F1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163" y="5441950"/>
            <a:ext cx="17621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i="0">
                <a:solidFill>
                  <a:srgbClr val="000000"/>
                </a:solidFill>
                <a:latin typeface="Times New Roman" panose="02020603050405020304" pitchFamily="18" charset="0"/>
              </a:rPr>
              <a:t>n+</a:t>
            </a:r>
            <a:endParaRPr lang="en-US" altLang="en-US" i="0"/>
          </a:p>
        </p:txBody>
      </p:sp>
      <p:sp>
        <p:nvSpPr>
          <p:cNvPr id="155694" name="Rectangle 46">
            <a:extLst>
              <a:ext uri="{FF2B5EF4-FFF2-40B4-BE49-F238E27FC236}">
                <a16:creationId xmlns:a16="http://schemas.microsoft.com/office/drawing/2014/main" id="{60BE0424-60AF-3199-232F-9BB47DE17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838" y="523557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endParaRPr lang="en-US" altLang="en-US" i="0"/>
          </a:p>
        </p:txBody>
      </p:sp>
      <p:sp>
        <p:nvSpPr>
          <p:cNvPr id="155695" name="Rectangle 47">
            <a:extLst>
              <a:ext uri="{FF2B5EF4-FFF2-40B4-BE49-F238E27FC236}">
                <a16:creationId xmlns:a16="http://schemas.microsoft.com/office/drawing/2014/main" id="{F9C625AF-6A82-B835-55EB-94871BE60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663" y="5016500"/>
            <a:ext cx="11906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endParaRPr lang="en-US" altLang="en-US" i="0"/>
          </a:p>
        </p:txBody>
      </p:sp>
      <p:sp>
        <p:nvSpPr>
          <p:cNvPr id="155696" name="Rectangle 48">
            <a:extLst>
              <a:ext uri="{FF2B5EF4-FFF2-40B4-BE49-F238E27FC236}">
                <a16:creationId xmlns:a16="http://schemas.microsoft.com/office/drawing/2014/main" id="{6480A385-6EB0-40E1-52D7-82B4470C0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8" y="521176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97" name="Rectangle 49">
            <a:extLst>
              <a:ext uri="{FF2B5EF4-FFF2-40B4-BE49-F238E27FC236}">
                <a16:creationId xmlns:a16="http://schemas.microsoft.com/office/drawing/2014/main" id="{9CE81CD2-AA47-22A1-1A45-FDE2B9A9E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8" y="5005388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98" name="Rectangle 50">
            <a:extLst>
              <a:ext uri="{FF2B5EF4-FFF2-40B4-BE49-F238E27FC236}">
                <a16:creationId xmlns:a16="http://schemas.microsoft.com/office/drawing/2014/main" id="{B2AC4EDB-4846-A8B4-0BEF-19DA0111F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8" y="5005388"/>
            <a:ext cx="12700" cy="2063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699" name="Freeform 51">
            <a:extLst>
              <a:ext uri="{FF2B5EF4-FFF2-40B4-BE49-F238E27FC236}">
                <a16:creationId xmlns:a16="http://schemas.microsoft.com/office/drawing/2014/main" id="{195A1292-08FE-2B07-402E-3B91E1A4CBB4}"/>
              </a:ext>
            </a:extLst>
          </p:cNvPr>
          <p:cNvSpPr>
            <a:spLocks/>
          </p:cNvSpPr>
          <p:nvPr/>
        </p:nvSpPr>
        <p:spPr bwMode="auto">
          <a:xfrm>
            <a:off x="6600825" y="4932363"/>
            <a:ext cx="73025" cy="84137"/>
          </a:xfrm>
          <a:custGeom>
            <a:avLst/>
            <a:gdLst>
              <a:gd name="T0" fmla="*/ 38 w 46"/>
              <a:gd name="T1" fmla="*/ 23 h 53"/>
              <a:gd name="T2" fmla="*/ 31 w 46"/>
              <a:gd name="T3" fmla="*/ 8 h 53"/>
              <a:gd name="T4" fmla="*/ 31 w 46"/>
              <a:gd name="T5" fmla="*/ 15 h 53"/>
              <a:gd name="T6" fmla="*/ 31 w 46"/>
              <a:gd name="T7" fmla="*/ 15 h 53"/>
              <a:gd name="T8" fmla="*/ 15 w 46"/>
              <a:gd name="T9" fmla="*/ 8 h 53"/>
              <a:gd name="T10" fmla="*/ 23 w 46"/>
              <a:gd name="T11" fmla="*/ 8 h 53"/>
              <a:gd name="T12" fmla="*/ 23 w 46"/>
              <a:gd name="T13" fmla="*/ 8 h 53"/>
              <a:gd name="T14" fmla="*/ 15 w 46"/>
              <a:gd name="T15" fmla="*/ 15 h 53"/>
              <a:gd name="T16" fmla="*/ 15 w 46"/>
              <a:gd name="T17" fmla="*/ 8 h 53"/>
              <a:gd name="T18" fmla="*/ 15 w 46"/>
              <a:gd name="T19" fmla="*/ 8 h 53"/>
              <a:gd name="T20" fmla="*/ 8 w 46"/>
              <a:gd name="T21" fmla="*/ 23 h 53"/>
              <a:gd name="T22" fmla="*/ 8 w 46"/>
              <a:gd name="T23" fmla="*/ 23 h 53"/>
              <a:gd name="T24" fmla="*/ 8 w 46"/>
              <a:gd name="T25" fmla="*/ 23 h 53"/>
              <a:gd name="T26" fmla="*/ 15 w 46"/>
              <a:gd name="T27" fmla="*/ 38 h 53"/>
              <a:gd name="T28" fmla="*/ 15 w 46"/>
              <a:gd name="T29" fmla="*/ 38 h 53"/>
              <a:gd name="T30" fmla="*/ 15 w 46"/>
              <a:gd name="T31" fmla="*/ 38 h 53"/>
              <a:gd name="T32" fmla="*/ 23 w 46"/>
              <a:gd name="T33" fmla="*/ 46 h 53"/>
              <a:gd name="T34" fmla="*/ 15 w 46"/>
              <a:gd name="T35" fmla="*/ 46 h 53"/>
              <a:gd name="T36" fmla="*/ 15 w 46"/>
              <a:gd name="T37" fmla="*/ 46 h 53"/>
              <a:gd name="T38" fmla="*/ 31 w 46"/>
              <a:gd name="T39" fmla="*/ 38 h 53"/>
              <a:gd name="T40" fmla="*/ 31 w 46"/>
              <a:gd name="T41" fmla="*/ 38 h 53"/>
              <a:gd name="T42" fmla="*/ 31 w 46"/>
              <a:gd name="T43" fmla="*/ 38 h 53"/>
              <a:gd name="T44" fmla="*/ 38 w 46"/>
              <a:gd name="T45" fmla="*/ 23 h 53"/>
              <a:gd name="T46" fmla="*/ 38 w 46"/>
              <a:gd name="T47" fmla="*/ 23 h 53"/>
              <a:gd name="T48" fmla="*/ 46 w 46"/>
              <a:gd name="T49" fmla="*/ 23 h 53"/>
              <a:gd name="T50" fmla="*/ 46 w 46"/>
              <a:gd name="T51" fmla="*/ 23 h 53"/>
              <a:gd name="T52" fmla="*/ 38 w 46"/>
              <a:gd name="T53" fmla="*/ 38 h 53"/>
              <a:gd name="T54" fmla="*/ 38 w 46"/>
              <a:gd name="T55" fmla="*/ 38 h 53"/>
              <a:gd name="T56" fmla="*/ 31 w 46"/>
              <a:gd name="T57" fmla="*/ 46 h 53"/>
              <a:gd name="T58" fmla="*/ 15 w 46"/>
              <a:gd name="T59" fmla="*/ 53 h 53"/>
              <a:gd name="T60" fmla="*/ 15 w 46"/>
              <a:gd name="T61" fmla="*/ 53 h 53"/>
              <a:gd name="T62" fmla="*/ 15 w 46"/>
              <a:gd name="T63" fmla="*/ 53 h 53"/>
              <a:gd name="T64" fmla="*/ 8 w 46"/>
              <a:gd name="T65" fmla="*/ 46 h 53"/>
              <a:gd name="T66" fmla="*/ 8 w 46"/>
              <a:gd name="T67" fmla="*/ 46 h 53"/>
              <a:gd name="T68" fmla="*/ 8 w 46"/>
              <a:gd name="T69" fmla="*/ 38 h 53"/>
              <a:gd name="T70" fmla="*/ 0 w 46"/>
              <a:gd name="T71" fmla="*/ 23 h 53"/>
              <a:gd name="T72" fmla="*/ 0 w 46"/>
              <a:gd name="T73" fmla="*/ 23 h 53"/>
              <a:gd name="T74" fmla="*/ 0 w 46"/>
              <a:gd name="T75" fmla="*/ 23 h 53"/>
              <a:gd name="T76" fmla="*/ 8 w 46"/>
              <a:gd name="T77" fmla="*/ 8 h 53"/>
              <a:gd name="T78" fmla="*/ 8 w 46"/>
              <a:gd name="T79" fmla="*/ 8 h 53"/>
              <a:gd name="T80" fmla="*/ 8 w 46"/>
              <a:gd name="T81" fmla="*/ 8 h 53"/>
              <a:gd name="T82" fmla="*/ 15 w 46"/>
              <a:gd name="T83" fmla="*/ 0 h 53"/>
              <a:gd name="T84" fmla="*/ 15 w 46"/>
              <a:gd name="T85" fmla="*/ 0 h 53"/>
              <a:gd name="T86" fmla="*/ 15 w 46"/>
              <a:gd name="T87" fmla="*/ 0 h 53"/>
              <a:gd name="T88" fmla="*/ 31 w 46"/>
              <a:gd name="T89" fmla="*/ 8 h 53"/>
              <a:gd name="T90" fmla="*/ 31 w 46"/>
              <a:gd name="T91" fmla="*/ 8 h 53"/>
              <a:gd name="T92" fmla="*/ 38 w 46"/>
              <a:gd name="T93" fmla="*/ 8 h 53"/>
              <a:gd name="T94" fmla="*/ 46 w 46"/>
              <a:gd name="T95" fmla="*/ 23 h 53"/>
              <a:gd name="T96" fmla="*/ 38 w 46"/>
              <a:gd name="T97" fmla="*/ 2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" h="53">
                <a:moveTo>
                  <a:pt x="38" y="23"/>
                </a:moveTo>
                <a:lnTo>
                  <a:pt x="31" y="8"/>
                </a:lnTo>
                <a:lnTo>
                  <a:pt x="31" y="15"/>
                </a:lnTo>
                <a:lnTo>
                  <a:pt x="31" y="15"/>
                </a:lnTo>
                <a:lnTo>
                  <a:pt x="15" y="8"/>
                </a:lnTo>
                <a:lnTo>
                  <a:pt x="23" y="8"/>
                </a:lnTo>
                <a:lnTo>
                  <a:pt x="23" y="8"/>
                </a:lnTo>
                <a:lnTo>
                  <a:pt x="15" y="15"/>
                </a:lnTo>
                <a:lnTo>
                  <a:pt x="15" y="8"/>
                </a:lnTo>
                <a:lnTo>
                  <a:pt x="15" y="8"/>
                </a:lnTo>
                <a:lnTo>
                  <a:pt x="8" y="23"/>
                </a:lnTo>
                <a:lnTo>
                  <a:pt x="8" y="23"/>
                </a:lnTo>
                <a:lnTo>
                  <a:pt x="8" y="23"/>
                </a:lnTo>
                <a:lnTo>
                  <a:pt x="15" y="38"/>
                </a:lnTo>
                <a:lnTo>
                  <a:pt x="15" y="38"/>
                </a:lnTo>
                <a:lnTo>
                  <a:pt x="15" y="38"/>
                </a:lnTo>
                <a:lnTo>
                  <a:pt x="23" y="46"/>
                </a:lnTo>
                <a:lnTo>
                  <a:pt x="15" y="46"/>
                </a:lnTo>
                <a:lnTo>
                  <a:pt x="15" y="46"/>
                </a:lnTo>
                <a:lnTo>
                  <a:pt x="31" y="38"/>
                </a:lnTo>
                <a:lnTo>
                  <a:pt x="31" y="38"/>
                </a:lnTo>
                <a:lnTo>
                  <a:pt x="31" y="38"/>
                </a:lnTo>
                <a:lnTo>
                  <a:pt x="38" y="23"/>
                </a:lnTo>
                <a:lnTo>
                  <a:pt x="38" y="23"/>
                </a:lnTo>
                <a:lnTo>
                  <a:pt x="46" y="23"/>
                </a:lnTo>
                <a:lnTo>
                  <a:pt x="46" y="23"/>
                </a:lnTo>
                <a:lnTo>
                  <a:pt x="38" y="38"/>
                </a:lnTo>
                <a:lnTo>
                  <a:pt x="38" y="38"/>
                </a:lnTo>
                <a:lnTo>
                  <a:pt x="31" y="46"/>
                </a:lnTo>
                <a:lnTo>
                  <a:pt x="15" y="53"/>
                </a:lnTo>
                <a:lnTo>
                  <a:pt x="15" y="53"/>
                </a:lnTo>
                <a:lnTo>
                  <a:pt x="15" y="53"/>
                </a:lnTo>
                <a:lnTo>
                  <a:pt x="8" y="46"/>
                </a:lnTo>
                <a:lnTo>
                  <a:pt x="8" y="46"/>
                </a:lnTo>
                <a:lnTo>
                  <a:pt x="8" y="3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8" y="8"/>
                </a:lnTo>
                <a:lnTo>
                  <a:pt x="8" y="8"/>
                </a:lnTo>
                <a:lnTo>
                  <a:pt x="8" y="8"/>
                </a:lnTo>
                <a:lnTo>
                  <a:pt x="15" y="0"/>
                </a:lnTo>
                <a:lnTo>
                  <a:pt x="15" y="0"/>
                </a:lnTo>
                <a:lnTo>
                  <a:pt x="15" y="0"/>
                </a:lnTo>
                <a:lnTo>
                  <a:pt x="31" y="8"/>
                </a:lnTo>
                <a:lnTo>
                  <a:pt x="31" y="8"/>
                </a:lnTo>
                <a:lnTo>
                  <a:pt x="38" y="8"/>
                </a:lnTo>
                <a:lnTo>
                  <a:pt x="46" y="23"/>
                </a:lnTo>
                <a:lnTo>
                  <a:pt x="38" y="2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0" name="Freeform 52">
            <a:extLst>
              <a:ext uri="{FF2B5EF4-FFF2-40B4-BE49-F238E27FC236}">
                <a16:creationId xmlns:a16="http://schemas.microsoft.com/office/drawing/2014/main" id="{C5CD7E3E-9B75-9A66-8222-B941BA48DC1A}"/>
              </a:ext>
            </a:extLst>
          </p:cNvPr>
          <p:cNvSpPr>
            <a:spLocks/>
          </p:cNvSpPr>
          <p:nvPr/>
        </p:nvSpPr>
        <p:spPr bwMode="auto">
          <a:xfrm>
            <a:off x="6661150" y="4968875"/>
            <a:ext cx="12700" cy="1588"/>
          </a:xfrm>
          <a:custGeom>
            <a:avLst/>
            <a:gdLst>
              <a:gd name="T0" fmla="*/ 0 w 8"/>
              <a:gd name="T1" fmla="*/ 0 w 8"/>
              <a:gd name="T2" fmla="*/ 0 w 8"/>
              <a:gd name="T3" fmla="*/ 8 w 8"/>
              <a:gd name="T4" fmla="*/ 8 w 8"/>
              <a:gd name="T5" fmla="*/ 8 w 8"/>
              <a:gd name="T6" fmla="*/ 0 w 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1" name="Rectangle 53">
            <a:extLst>
              <a:ext uri="{FF2B5EF4-FFF2-40B4-BE49-F238E27FC236}">
                <a16:creationId xmlns:a16="http://schemas.microsoft.com/office/drawing/2014/main" id="{77C92277-56A6-C66A-69CC-201E36943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5441950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2" name="Rectangle 54">
            <a:extLst>
              <a:ext uri="{FF2B5EF4-FFF2-40B4-BE49-F238E27FC236}">
                <a16:creationId xmlns:a16="http://schemas.microsoft.com/office/drawing/2014/main" id="{D5F227B3-CB1A-F1A9-CF38-FE046E57E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00" y="5441950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3" name="Rectangle 55">
            <a:extLst>
              <a:ext uri="{FF2B5EF4-FFF2-40B4-BE49-F238E27FC236}">
                <a16:creationId xmlns:a16="http://schemas.microsoft.com/office/drawing/2014/main" id="{5CE9682A-F1AB-40D6-8246-5D3EEA3B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5441950"/>
            <a:ext cx="2016125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4" name="Rectangle 56">
            <a:extLst>
              <a:ext uri="{FF2B5EF4-FFF2-40B4-BE49-F238E27FC236}">
                <a16:creationId xmlns:a16="http://schemas.microsoft.com/office/drawing/2014/main" id="{EB62999D-17AD-D2C4-7B83-54EEFC5C1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538" y="5441950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5" name="Rectangle 57">
            <a:extLst>
              <a:ext uri="{FF2B5EF4-FFF2-40B4-BE49-F238E27FC236}">
                <a16:creationId xmlns:a16="http://schemas.microsoft.com/office/drawing/2014/main" id="{E25799F7-6051-20DD-2F86-21B0FFFDD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538" y="5235575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6" name="Rectangle 58">
            <a:extLst>
              <a:ext uri="{FF2B5EF4-FFF2-40B4-BE49-F238E27FC236}">
                <a16:creationId xmlns:a16="http://schemas.microsoft.com/office/drawing/2014/main" id="{1D2C23F7-0E1C-1FF0-4BE0-B700EB33B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538" y="5235575"/>
            <a:ext cx="12700" cy="2063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7" name="Freeform 59">
            <a:extLst>
              <a:ext uri="{FF2B5EF4-FFF2-40B4-BE49-F238E27FC236}">
                <a16:creationId xmlns:a16="http://schemas.microsoft.com/office/drawing/2014/main" id="{8DA043E3-A831-BF33-9731-6F773A632379}"/>
              </a:ext>
            </a:extLst>
          </p:cNvPr>
          <p:cNvSpPr>
            <a:spLocks/>
          </p:cNvSpPr>
          <p:nvPr/>
        </p:nvSpPr>
        <p:spPr bwMode="auto">
          <a:xfrm>
            <a:off x="7451725" y="5162550"/>
            <a:ext cx="71438" cy="85725"/>
          </a:xfrm>
          <a:custGeom>
            <a:avLst/>
            <a:gdLst>
              <a:gd name="T0" fmla="*/ 38 w 45"/>
              <a:gd name="T1" fmla="*/ 23 h 54"/>
              <a:gd name="T2" fmla="*/ 30 w 45"/>
              <a:gd name="T3" fmla="*/ 8 h 54"/>
              <a:gd name="T4" fmla="*/ 30 w 45"/>
              <a:gd name="T5" fmla="*/ 15 h 54"/>
              <a:gd name="T6" fmla="*/ 30 w 45"/>
              <a:gd name="T7" fmla="*/ 15 h 54"/>
              <a:gd name="T8" fmla="*/ 15 w 45"/>
              <a:gd name="T9" fmla="*/ 8 h 54"/>
              <a:gd name="T10" fmla="*/ 23 w 45"/>
              <a:gd name="T11" fmla="*/ 8 h 54"/>
              <a:gd name="T12" fmla="*/ 23 w 45"/>
              <a:gd name="T13" fmla="*/ 8 h 54"/>
              <a:gd name="T14" fmla="*/ 15 w 45"/>
              <a:gd name="T15" fmla="*/ 15 h 54"/>
              <a:gd name="T16" fmla="*/ 15 w 45"/>
              <a:gd name="T17" fmla="*/ 8 h 54"/>
              <a:gd name="T18" fmla="*/ 15 w 45"/>
              <a:gd name="T19" fmla="*/ 8 h 54"/>
              <a:gd name="T20" fmla="*/ 7 w 45"/>
              <a:gd name="T21" fmla="*/ 23 h 54"/>
              <a:gd name="T22" fmla="*/ 7 w 45"/>
              <a:gd name="T23" fmla="*/ 23 h 54"/>
              <a:gd name="T24" fmla="*/ 7 w 45"/>
              <a:gd name="T25" fmla="*/ 23 h 54"/>
              <a:gd name="T26" fmla="*/ 15 w 45"/>
              <a:gd name="T27" fmla="*/ 38 h 54"/>
              <a:gd name="T28" fmla="*/ 15 w 45"/>
              <a:gd name="T29" fmla="*/ 38 h 54"/>
              <a:gd name="T30" fmla="*/ 15 w 45"/>
              <a:gd name="T31" fmla="*/ 38 h 54"/>
              <a:gd name="T32" fmla="*/ 23 w 45"/>
              <a:gd name="T33" fmla="*/ 46 h 54"/>
              <a:gd name="T34" fmla="*/ 15 w 45"/>
              <a:gd name="T35" fmla="*/ 46 h 54"/>
              <a:gd name="T36" fmla="*/ 15 w 45"/>
              <a:gd name="T37" fmla="*/ 46 h 54"/>
              <a:gd name="T38" fmla="*/ 30 w 45"/>
              <a:gd name="T39" fmla="*/ 38 h 54"/>
              <a:gd name="T40" fmla="*/ 30 w 45"/>
              <a:gd name="T41" fmla="*/ 38 h 54"/>
              <a:gd name="T42" fmla="*/ 30 w 45"/>
              <a:gd name="T43" fmla="*/ 38 h 54"/>
              <a:gd name="T44" fmla="*/ 38 w 45"/>
              <a:gd name="T45" fmla="*/ 23 h 54"/>
              <a:gd name="T46" fmla="*/ 38 w 45"/>
              <a:gd name="T47" fmla="*/ 23 h 54"/>
              <a:gd name="T48" fmla="*/ 45 w 45"/>
              <a:gd name="T49" fmla="*/ 23 h 54"/>
              <a:gd name="T50" fmla="*/ 45 w 45"/>
              <a:gd name="T51" fmla="*/ 23 h 54"/>
              <a:gd name="T52" fmla="*/ 38 w 45"/>
              <a:gd name="T53" fmla="*/ 38 h 54"/>
              <a:gd name="T54" fmla="*/ 38 w 45"/>
              <a:gd name="T55" fmla="*/ 38 h 54"/>
              <a:gd name="T56" fmla="*/ 30 w 45"/>
              <a:gd name="T57" fmla="*/ 46 h 54"/>
              <a:gd name="T58" fmla="*/ 15 w 45"/>
              <a:gd name="T59" fmla="*/ 54 h 54"/>
              <a:gd name="T60" fmla="*/ 15 w 45"/>
              <a:gd name="T61" fmla="*/ 54 h 54"/>
              <a:gd name="T62" fmla="*/ 15 w 45"/>
              <a:gd name="T63" fmla="*/ 54 h 54"/>
              <a:gd name="T64" fmla="*/ 7 w 45"/>
              <a:gd name="T65" fmla="*/ 46 h 54"/>
              <a:gd name="T66" fmla="*/ 7 w 45"/>
              <a:gd name="T67" fmla="*/ 46 h 54"/>
              <a:gd name="T68" fmla="*/ 7 w 45"/>
              <a:gd name="T69" fmla="*/ 38 h 54"/>
              <a:gd name="T70" fmla="*/ 0 w 45"/>
              <a:gd name="T71" fmla="*/ 23 h 54"/>
              <a:gd name="T72" fmla="*/ 0 w 45"/>
              <a:gd name="T73" fmla="*/ 23 h 54"/>
              <a:gd name="T74" fmla="*/ 0 w 45"/>
              <a:gd name="T75" fmla="*/ 23 h 54"/>
              <a:gd name="T76" fmla="*/ 7 w 45"/>
              <a:gd name="T77" fmla="*/ 8 h 54"/>
              <a:gd name="T78" fmla="*/ 7 w 45"/>
              <a:gd name="T79" fmla="*/ 8 h 54"/>
              <a:gd name="T80" fmla="*/ 7 w 45"/>
              <a:gd name="T81" fmla="*/ 8 h 54"/>
              <a:gd name="T82" fmla="*/ 15 w 45"/>
              <a:gd name="T83" fmla="*/ 0 h 54"/>
              <a:gd name="T84" fmla="*/ 15 w 45"/>
              <a:gd name="T85" fmla="*/ 0 h 54"/>
              <a:gd name="T86" fmla="*/ 15 w 45"/>
              <a:gd name="T87" fmla="*/ 0 h 54"/>
              <a:gd name="T88" fmla="*/ 30 w 45"/>
              <a:gd name="T89" fmla="*/ 8 h 54"/>
              <a:gd name="T90" fmla="*/ 30 w 45"/>
              <a:gd name="T91" fmla="*/ 8 h 54"/>
              <a:gd name="T92" fmla="*/ 38 w 45"/>
              <a:gd name="T93" fmla="*/ 8 h 54"/>
              <a:gd name="T94" fmla="*/ 45 w 45"/>
              <a:gd name="T95" fmla="*/ 23 h 54"/>
              <a:gd name="T96" fmla="*/ 38 w 45"/>
              <a:gd name="T97" fmla="*/ 2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54">
                <a:moveTo>
                  <a:pt x="38" y="23"/>
                </a:moveTo>
                <a:lnTo>
                  <a:pt x="30" y="8"/>
                </a:lnTo>
                <a:lnTo>
                  <a:pt x="30" y="15"/>
                </a:lnTo>
                <a:lnTo>
                  <a:pt x="30" y="15"/>
                </a:lnTo>
                <a:lnTo>
                  <a:pt x="15" y="8"/>
                </a:lnTo>
                <a:lnTo>
                  <a:pt x="23" y="8"/>
                </a:lnTo>
                <a:lnTo>
                  <a:pt x="23" y="8"/>
                </a:lnTo>
                <a:lnTo>
                  <a:pt x="15" y="15"/>
                </a:lnTo>
                <a:lnTo>
                  <a:pt x="15" y="8"/>
                </a:lnTo>
                <a:lnTo>
                  <a:pt x="15" y="8"/>
                </a:lnTo>
                <a:lnTo>
                  <a:pt x="7" y="23"/>
                </a:lnTo>
                <a:lnTo>
                  <a:pt x="7" y="23"/>
                </a:lnTo>
                <a:lnTo>
                  <a:pt x="7" y="23"/>
                </a:lnTo>
                <a:lnTo>
                  <a:pt x="15" y="38"/>
                </a:lnTo>
                <a:lnTo>
                  <a:pt x="15" y="38"/>
                </a:lnTo>
                <a:lnTo>
                  <a:pt x="15" y="38"/>
                </a:lnTo>
                <a:lnTo>
                  <a:pt x="23" y="46"/>
                </a:lnTo>
                <a:lnTo>
                  <a:pt x="15" y="46"/>
                </a:lnTo>
                <a:lnTo>
                  <a:pt x="15" y="46"/>
                </a:lnTo>
                <a:lnTo>
                  <a:pt x="30" y="38"/>
                </a:lnTo>
                <a:lnTo>
                  <a:pt x="30" y="38"/>
                </a:lnTo>
                <a:lnTo>
                  <a:pt x="30" y="38"/>
                </a:lnTo>
                <a:lnTo>
                  <a:pt x="38" y="23"/>
                </a:lnTo>
                <a:lnTo>
                  <a:pt x="38" y="23"/>
                </a:lnTo>
                <a:lnTo>
                  <a:pt x="45" y="23"/>
                </a:lnTo>
                <a:lnTo>
                  <a:pt x="45" y="23"/>
                </a:lnTo>
                <a:lnTo>
                  <a:pt x="38" y="38"/>
                </a:lnTo>
                <a:lnTo>
                  <a:pt x="38" y="38"/>
                </a:lnTo>
                <a:lnTo>
                  <a:pt x="30" y="46"/>
                </a:lnTo>
                <a:lnTo>
                  <a:pt x="15" y="54"/>
                </a:lnTo>
                <a:lnTo>
                  <a:pt x="15" y="54"/>
                </a:lnTo>
                <a:lnTo>
                  <a:pt x="15" y="54"/>
                </a:lnTo>
                <a:lnTo>
                  <a:pt x="7" y="46"/>
                </a:lnTo>
                <a:lnTo>
                  <a:pt x="7" y="46"/>
                </a:lnTo>
                <a:lnTo>
                  <a:pt x="7" y="3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7" y="8"/>
                </a:lnTo>
                <a:lnTo>
                  <a:pt x="7" y="8"/>
                </a:lnTo>
                <a:lnTo>
                  <a:pt x="7" y="8"/>
                </a:lnTo>
                <a:lnTo>
                  <a:pt x="15" y="0"/>
                </a:lnTo>
                <a:lnTo>
                  <a:pt x="15" y="0"/>
                </a:lnTo>
                <a:lnTo>
                  <a:pt x="15" y="0"/>
                </a:lnTo>
                <a:lnTo>
                  <a:pt x="30" y="8"/>
                </a:lnTo>
                <a:lnTo>
                  <a:pt x="30" y="8"/>
                </a:lnTo>
                <a:lnTo>
                  <a:pt x="38" y="8"/>
                </a:lnTo>
                <a:lnTo>
                  <a:pt x="45" y="23"/>
                </a:lnTo>
                <a:lnTo>
                  <a:pt x="38" y="2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8" name="Freeform 60">
            <a:extLst>
              <a:ext uri="{FF2B5EF4-FFF2-40B4-BE49-F238E27FC236}">
                <a16:creationId xmlns:a16="http://schemas.microsoft.com/office/drawing/2014/main" id="{39165342-5AE8-5F0E-DC13-6159F2C14D72}"/>
              </a:ext>
            </a:extLst>
          </p:cNvPr>
          <p:cNvSpPr>
            <a:spLocks/>
          </p:cNvSpPr>
          <p:nvPr/>
        </p:nvSpPr>
        <p:spPr bwMode="auto">
          <a:xfrm>
            <a:off x="7512050" y="5199063"/>
            <a:ext cx="11113" cy="1587"/>
          </a:xfrm>
          <a:custGeom>
            <a:avLst/>
            <a:gdLst>
              <a:gd name="T0" fmla="*/ 0 w 7"/>
              <a:gd name="T1" fmla="*/ 0 w 7"/>
              <a:gd name="T2" fmla="*/ 0 w 7"/>
              <a:gd name="T3" fmla="*/ 7 w 7"/>
              <a:gd name="T4" fmla="*/ 7 w 7"/>
              <a:gd name="T5" fmla="*/ 7 w 7"/>
              <a:gd name="T6" fmla="*/ 0 w 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09" name="Rectangle 61">
            <a:extLst>
              <a:ext uri="{FF2B5EF4-FFF2-40B4-BE49-F238E27FC236}">
                <a16:creationId xmlns:a16="http://schemas.microsoft.com/office/drawing/2014/main" id="{3894D7CC-07C6-3142-0F5D-7EECFA177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5199063"/>
            <a:ext cx="1190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i="0"/>
          </a:p>
        </p:txBody>
      </p:sp>
      <p:sp>
        <p:nvSpPr>
          <p:cNvPr id="155710" name="Rectangle 62">
            <a:extLst>
              <a:ext uri="{FF2B5EF4-FFF2-40B4-BE49-F238E27FC236}">
                <a16:creationId xmlns:a16="http://schemas.microsoft.com/office/drawing/2014/main" id="{3B417548-6EBD-3CE4-7554-2C1F5A2B1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5441950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1" name="Rectangle 63">
            <a:extLst>
              <a:ext uri="{FF2B5EF4-FFF2-40B4-BE49-F238E27FC236}">
                <a16:creationId xmlns:a16="http://schemas.microsoft.com/office/drawing/2014/main" id="{E26D5C1F-1B86-CF87-33B3-111D1BCA9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5235575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2" name="Rectangle 64">
            <a:extLst>
              <a:ext uri="{FF2B5EF4-FFF2-40B4-BE49-F238E27FC236}">
                <a16:creationId xmlns:a16="http://schemas.microsoft.com/office/drawing/2014/main" id="{3FBF6B88-71F2-A435-7890-0385CA4AC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5235575"/>
            <a:ext cx="12700" cy="2063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3" name="Freeform 65">
            <a:extLst>
              <a:ext uri="{FF2B5EF4-FFF2-40B4-BE49-F238E27FC236}">
                <a16:creationId xmlns:a16="http://schemas.microsoft.com/office/drawing/2014/main" id="{42FCE9DB-6BF9-6B87-81E3-E27A4074DC4C}"/>
              </a:ext>
            </a:extLst>
          </p:cNvPr>
          <p:cNvSpPr>
            <a:spLocks/>
          </p:cNvSpPr>
          <p:nvPr/>
        </p:nvSpPr>
        <p:spPr bwMode="auto">
          <a:xfrm>
            <a:off x="5945188" y="5162550"/>
            <a:ext cx="73025" cy="85725"/>
          </a:xfrm>
          <a:custGeom>
            <a:avLst/>
            <a:gdLst>
              <a:gd name="T0" fmla="*/ 38 w 46"/>
              <a:gd name="T1" fmla="*/ 23 h 54"/>
              <a:gd name="T2" fmla="*/ 30 w 46"/>
              <a:gd name="T3" fmla="*/ 8 h 54"/>
              <a:gd name="T4" fmla="*/ 30 w 46"/>
              <a:gd name="T5" fmla="*/ 15 h 54"/>
              <a:gd name="T6" fmla="*/ 30 w 46"/>
              <a:gd name="T7" fmla="*/ 15 h 54"/>
              <a:gd name="T8" fmla="*/ 15 w 46"/>
              <a:gd name="T9" fmla="*/ 8 h 54"/>
              <a:gd name="T10" fmla="*/ 15 w 46"/>
              <a:gd name="T11" fmla="*/ 8 h 54"/>
              <a:gd name="T12" fmla="*/ 15 w 46"/>
              <a:gd name="T13" fmla="*/ 8 h 54"/>
              <a:gd name="T14" fmla="*/ 0 w 46"/>
              <a:gd name="T15" fmla="*/ 15 h 54"/>
              <a:gd name="T16" fmla="*/ 7 w 46"/>
              <a:gd name="T17" fmla="*/ 8 h 54"/>
              <a:gd name="T18" fmla="*/ 7 w 46"/>
              <a:gd name="T19" fmla="*/ 8 h 54"/>
              <a:gd name="T20" fmla="*/ 7 w 46"/>
              <a:gd name="T21" fmla="*/ 23 h 54"/>
              <a:gd name="T22" fmla="*/ 7 w 46"/>
              <a:gd name="T23" fmla="*/ 23 h 54"/>
              <a:gd name="T24" fmla="*/ 7 w 46"/>
              <a:gd name="T25" fmla="*/ 23 h 54"/>
              <a:gd name="T26" fmla="*/ 7 w 46"/>
              <a:gd name="T27" fmla="*/ 38 h 54"/>
              <a:gd name="T28" fmla="*/ 0 w 46"/>
              <a:gd name="T29" fmla="*/ 38 h 54"/>
              <a:gd name="T30" fmla="*/ 0 w 46"/>
              <a:gd name="T31" fmla="*/ 38 h 54"/>
              <a:gd name="T32" fmla="*/ 15 w 46"/>
              <a:gd name="T33" fmla="*/ 46 h 54"/>
              <a:gd name="T34" fmla="*/ 15 w 46"/>
              <a:gd name="T35" fmla="*/ 46 h 54"/>
              <a:gd name="T36" fmla="*/ 15 w 46"/>
              <a:gd name="T37" fmla="*/ 46 h 54"/>
              <a:gd name="T38" fmla="*/ 30 w 46"/>
              <a:gd name="T39" fmla="*/ 38 h 54"/>
              <a:gd name="T40" fmla="*/ 30 w 46"/>
              <a:gd name="T41" fmla="*/ 38 h 54"/>
              <a:gd name="T42" fmla="*/ 30 w 46"/>
              <a:gd name="T43" fmla="*/ 38 h 54"/>
              <a:gd name="T44" fmla="*/ 38 w 46"/>
              <a:gd name="T45" fmla="*/ 23 h 54"/>
              <a:gd name="T46" fmla="*/ 38 w 46"/>
              <a:gd name="T47" fmla="*/ 23 h 54"/>
              <a:gd name="T48" fmla="*/ 46 w 46"/>
              <a:gd name="T49" fmla="*/ 23 h 54"/>
              <a:gd name="T50" fmla="*/ 46 w 46"/>
              <a:gd name="T51" fmla="*/ 23 h 54"/>
              <a:gd name="T52" fmla="*/ 38 w 46"/>
              <a:gd name="T53" fmla="*/ 38 h 54"/>
              <a:gd name="T54" fmla="*/ 38 w 46"/>
              <a:gd name="T55" fmla="*/ 38 h 54"/>
              <a:gd name="T56" fmla="*/ 30 w 46"/>
              <a:gd name="T57" fmla="*/ 46 h 54"/>
              <a:gd name="T58" fmla="*/ 15 w 46"/>
              <a:gd name="T59" fmla="*/ 54 h 54"/>
              <a:gd name="T60" fmla="*/ 15 w 46"/>
              <a:gd name="T61" fmla="*/ 54 h 54"/>
              <a:gd name="T62" fmla="*/ 15 w 46"/>
              <a:gd name="T63" fmla="*/ 54 h 54"/>
              <a:gd name="T64" fmla="*/ 0 w 46"/>
              <a:gd name="T65" fmla="*/ 46 h 54"/>
              <a:gd name="T66" fmla="*/ 0 w 46"/>
              <a:gd name="T67" fmla="*/ 46 h 54"/>
              <a:gd name="T68" fmla="*/ 0 w 46"/>
              <a:gd name="T69" fmla="*/ 38 h 54"/>
              <a:gd name="T70" fmla="*/ 0 w 46"/>
              <a:gd name="T71" fmla="*/ 23 h 54"/>
              <a:gd name="T72" fmla="*/ 0 w 46"/>
              <a:gd name="T73" fmla="*/ 23 h 54"/>
              <a:gd name="T74" fmla="*/ 0 w 46"/>
              <a:gd name="T75" fmla="*/ 23 h 54"/>
              <a:gd name="T76" fmla="*/ 0 w 46"/>
              <a:gd name="T77" fmla="*/ 8 h 54"/>
              <a:gd name="T78" fmla="*/ 0 w 46"/>
              <a:gd name="T79" fmla="*/ 8 h 54"/>
              <a:gd name="T80" fmla="*/ 0 w 46"/>
              <a:gd name="T81" fmla="*/ 8 h 54"/>
              <a:gd name="T82" fmla="*/ 15 w 46"/>
              <a:gd name="T83" fmla="*/ 0 h 54"/>
              <a:gd name="T84" fmla="*/ 15 w 46"/>
              <a:gd name="T85" fmla="*/ 0 h 54"/>
              <a:gd name="T86" fmla="*/ 15 w 46"/>
              <a:gd name="T87" fmla="*/ 0 h 54"/>
              <a:gd name="T88" fmla="*/ 30 w 46"/>
              <a:gd name="T89" fmla="*/ 8 h 54"/>
              <a:gd name="T90" fmla="*/ 30 w 46"/>
              <a:gd name="T91" fmla="*/ 8 h 54"/>
              <a:gd name="T92" fmla="*/ 38 w 46"/>
              <a:gd name="T93" fmla="*/ 8 h 54"/>
              <a:gd name="T94" fmla="*/ 46 w 46"/>
              <a:gd name="T95" fmla="*/ 23 h 54"/>
              <a:gd name="T96" fmla="*/ 38 w 46"/>
              <a:gd name="T97" fmla="*/ 2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" h="54">
                <a:moveTo>
                  <a:pt x="38" y="23"/>
                </a:moveTo>
                <a:lnTo>
                  <a:pt x="30" y="8"/>
                </a:lnTo>
                <a:lnTo>
                  <a:pt x="30" y="15"/>
                </a:lnTo>
                <a:lnTo>
                  <a:pt x="30" y="15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0" y="15"/>
                </a:lnTo>
                <a:lnTo>
                  <a:pt x="7" y="8"/>
                </a:lnTo>
                <a:lnTo>
                  <a:pt x="7" y="8"/>
                </a:lnTo>
                <a:lnTo>
                  <a:pt x="7" y="23"/>
                </a:lnTo>
                <a:lnTo>
                  <a:pt x="7" y="23"/>
                </a:lnTo>
                <a:lnTo>
                  <a:pt x="7" y="23"/>
                </a:lnTo>
                <a:lnTo>
                  <a:pt x="7" y="38"/>
                </a:lnTo>
                <a:lnTo>
                  <a:pt x="0" y="38"/>
                </a:lnTo>
                <a:lnTo>
                  <a:pt x="0" y="38"/>
                </a:lnTo>
                <a:lnTo>
                  <a:pt x="15" y="46"/>
                </a:lnTo>
                <a:lnTo>
                  <a:pt x="15" y="46"/>
                </a:lnTo>
                <a:lnTo>
                  <a:pt x="15" y="46"/>
                </a:lnTo>
                <a:lnTo>
                  <a:pt x="30" y="38"/>
                </a:lnTo>
                <a:lnTo>
                  <a:pt x="30" y="38"/>
                </a:lnTo>
                <a:lnTo>
                  <a:pt x="30" y="38"/>
                </a:lnTo>
                <a:lnTo>
                  <a:pt x="38" y="23"/>
                </a:lnTo>
                <a:lnTo>
                  <a:pt x="38" y="23"/>
                </a:lnTo>
                <a:lnTo>
                  <a:pt x="46" y="23"/>
                </a:lnTo>
                <a:lnTo>
                  <a:pt x="46" y="23"/>
                </a:lnTo>
                <a:lnTo>
                  <a:pt x="38" y="38"/>
                </a:lnTo>
                <a:lnTo>
                  <a:pt x="38" y="38"/>
                </a:lnTo>
                <a:lnTo>
                  <a:pt x="30" y="46"/>
                </a:lnTo>
                <a:lnTo>
                  <a:pt x="15" y="54"/>
                </a:lnTo>
                <a:lnTo>
                  <a:pt x="15" y="54"/>
                </a:lnTo>
                <a:lnTo>
                  <a:pt x="15" y="54"/>
                </a:lnTo>
                <a:lnTo>
                  <a:pt x="0" y="46"/>
                </a:lnTo>
                <a:lnTo>
                  <a:pt x="0" y="46"/>
                </a:lnTo>
                <a:lnTo>
                  <a:pt x="0" y="3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15" y="0"/>
                </a:lnTo>
                <a:lnTo>
                  <a:pt x="15" y="0"/>
                </a:lnTo>
                <a:lnTo>
                  <a:pt x="15" y="0"/>
                </a:lnTo>
                <a:lnTo>
                  <a:pt x="30" y="8"/>
                </a:lnTo>
                <a:lnTo>
                  <a:pt x="30" y="8"/>
                </a:lnTo>
                <a:lnTo>
                  <a:pt x="38" y="8"/>
                </a:lnTo>
                <a:lnTo>
                  <a:pt x="46" y="23"/>
                </a:lnTo>
                <a:lnTo>
                  <a:pt x="38" y="2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4" name="Freeform 66">
            <a:extLst>
              <a:ext uri="{FF2B5EF4-FFF2-40B4-BE49-F238E27FC236}">
                <a16:creationId xmlns:a16="http://schemas.microsoft.com/office/drawing/2014/main" id="{E22C0CDD-8F99-F846-BD9F-F44DAE76A9D2}"/>
              </a:ext>
            </a:extLst>
          </p:cNvPr>
          <p:cNvSpPr>
            <a:spLocks/>
          </p:cNvSpPr>
          <p:nvPr/>
        </p:nvSpPr>
        <p:spPr bwMode="auto">
          <a:xfrm>
            <a:off x="6005513" y="5199063"/>
            <a:ext cx="12700" cy="1587"/>
          </a:xfrm>
          <a:custGeom>
            <a:avLst/>
            <a:gdLst>
              <a:gd name="T0" fmla="*/ 0 w 8"/>
              <a:gd name="T1" fmla="*/ 0 w 8"/>
              <a:gd name="T2" fmla="*/ 0 w 8"/>
              <a:gd name="T3" fmla="*/ 8 w 8"/>
              <a:gd name="T4" fmla="*/ 8 w 8"/>
              <a:gd name="T5" fmla="*/ 8 w 8"/>
              <a:gd name="T6" fmla="*/ 0 w 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5" name="Rectangle 67">
            <a:extLst>
              <a:ext uri="{FF2B5EF4-FFF2-40B4-BE49-F238E27FC236}">
                <a16:creationId xmlns:a16="http://schemas.microsoft.com/office/drawing/2014/main" id="{1A99814F-C820-2314-7509-A1AC4D949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65296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6" name="Rectangle 68">
            <a:extLst>
              <a:ext uri="{FF2B5EF4-FFF2-40B4-BE49-F238E27FC236}">
                <a16:creationId xmlns:a16="http://schemas.microsoft.com/office/drawing/2014/main" id="{1206E9AB-2F4C-8CF1-D796-65066EDA9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968875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7" name="Rectangle 69">
            <a:extLst>
              <a:ext uri="{FF2B5EF4-FFF2-40B4-BE49-F238E27FC236}">
                <a16:creationId xmlns:a16="http://schemas.microsoft.com/office/drawing/2014/main" id="{15311137-CCE6-6A9F-4E75-CC259B4C2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652963"/>
            <a:ext cx="12700" cy="3159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8" name="Rectangle 70">
            <a:extLst>
              <a:ext uri="{FF2B5EF4-FFF2-40B4-BE49-F238E27FC236}">
                <a16:creationId xmlns:a16="http://schemas.microsoft.com/office/drawing/2014/main" id="{FFCA6617-9072-DF85-B179-E1984633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91966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19" name="Rectangle 71">
            <a:extLst>
              <a:ext uri="{FF2B5EF4-FFF2-40B4-BE49-F238E27FC236}">
                <a16:creationId xmlns:a16="http://schemas.microsoft.com/office/drawing/2014/main" id="{B3F3A59C-8BCE-7F57-AFB6-63CB20736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919663"/>
            <a:ext cx="12223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0" name="Rectangle 72">
            <a:extLst>
              <a:ext uri="{FF2B5EF4-FFF2-40B4-BE49-F238E27FC236}">
                <a16:creationId xmlns:a16="http://schemas.microsoft.com/office/drawing/2014/main" id="{169D8FE7-284B-6DAE-FE6D-1B6B2A5BC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702175"/>
            <a:ext cx="12700" cy="217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1" name="Rectangle 73">
            <a:extLst>
              <a:ext uri="{FF2B5EF4-FFF2-40B4-BE49-F238E27FC236}">
                <a16:creationId xmlns:a16="http://schemas.microsoft.com/office/drawing/2014/main" id="{F9B2E22C-BAB2-260B-DCF6-D083A2F1A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702175"/>
            <a:ext cx="1588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2" name="Rectangle 74">
            <a:extLst>
              <a:ext uri="{FF2B5EF4-FFF2-40B4-BE49-F238E27FC236}">
                <a16:creationId xmlns:a16="http://schemas.microsoft.com/office/drawing/2014/main" id="{F9BB0A43-6EDA-4BDF-B98B-4E167E0A2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702175"/>
            <a:ext cx="122237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3" name="Rectangle 75">
            <a:extLst>
              <a:ext uri="{FF2B5EF4-FFF2-40B4-BE49-F238E27FC236}">
                <a16:creationId xmlns:a16="http://schemas.microsoft.com/office/drawing/2014/main" id="{027699E3-DE27-FD13-345E-A6E824A45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702175"/>
            <a:ext cx="11113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4" name="Rectangle 76">
            <a:extLst>
              <a:ext uri="{FF2B5EF4-FFF2-40B4-BE49-F238E27FC236}">
                <a16:creationId xmlns:a16="http://schemas.microsoft.com/office/drawing/2014/main" id="{DA1F164C-ADBE-29D9-291A-B0659576F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592638"/>
            <a:ext cx="11113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5" name="Rectangle 77">
            <a:extLst>
              <a:ext uri="{FF2B5EF4-FFF2-40B4-BE49-F238E27FC236}">
                <a16:creationId xmlns:a16="http://schemas.microsoft.com/office/drawing/2014/main" id="{3B64D0DA-F9CC-8048-6A99-0AE5B312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592638"/>
            <a:ext cx="11113" cy="1095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6" name="Rectangle 78">
            <a:extLst>
              <a:ext uri="{FF2B5EF4-FFF2-40B4-BE49-F238E27FC236}">
                <a16:creationId xmlns:a16="http://schemas.microsoft.com/office/drawing/2014/main" id="{5F216D37-8A34-C0DE-298E-92DF90591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919663"/>
            <a:ext cx="11113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7" name="Rectangle 79">
            <a:extLst>
              <a:ext uri="{FF2B5EF4-FFF2-40B4-BE49-F238E27FC236}">
                <a16:creationId xmlns:a16="http://schemas.microsoft.com/office/drawing/2014/main" id="{7A72C78A-032E-04E3-05F7-2680271E1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5016500"/>
            <a:ext cx="11113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8" name="Rectangle 80">
            <a:extLst>
              <a:ext uri="{FF2B5EF4-FFF2-40B4-BE49-F238E27FC236}">
                <a16:creationId xmlns:a16="http://schemas.microsoft.com/office/drawing/2014/main" id="{5ADE7143-21B5-738E-173F-2D033969E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919663"/>
            <a:ext cx="11113" cy="968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29" name="Rectangle 81">
            <a:extLst>
              <a:ext uri="{FF2B5EF4-FFF2-40B4-BE49-F238E27FC236}">
                <a16:creationId xmlns:a16="http://schemas.microsoft.com/office/drawing/2014/main" id="{5C4D4FEE-044E-6686-2F2B-00005E9F8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702175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0" name="Rectangle 82">
            <a:extLst>
              <a:ext uri="{FF2B5EF4-FFF2-40B4-BE49-F238E27FC236}">
                <a16:creationId xmlns:a16="http://schemas.microsoft.com/office/drawing/2014/main" id="{92DA5D19-DBAC-FC27-C405-2BF96320B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91966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1" name="Rectangle 83">
            <a:extLst>
              <a:ext uri="{FF2B5EF4-FFF2-40B4-BE49-F238E27FC236}">
                <a16:creationId xmlns:a16="http://schemas.microsoft.com/office/drawing/2014/main" id="{A5D4AF01-80EA-BFFF-DC10-C839A01A2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702175"/>
            <a:ext cx="12700" cy="217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2" name="Rectangle 84">
            <a:extLst>
              <a:ext uri="{FF2B5EF4-FFF2-40B4-BE49-F238E27FC236}">
                <a16:creationId xmlns:a16="http://schemas.microsoft.com/office/drawing/2014/main" id="{BDA4E0B1-CE0D-D3E5-F350-2F9B97836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350" y="4822825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3" name="Rectangle 85">
            <a:extLst>
              <a:ext uri="{FF2B5EF4-FFF2-40B4-BE49-F238E27FC236}">
                <a16:creationId xmlns:a16="http://schemas.microsoft.com/office/drawing/2014/main" id="{CAEBF33F-3760-41CE-C51D-969258E23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822825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4" name="Rectangle 86">
            <a:extLst>
              <a:ext uri="{FF2B5EF4-FFF2-40B4-BE49-F238E27FC236}">
                <a16:creationId xmlns:a16="http://schemas.microsoft.com/office/drawing/2014/main" id="{FF7D645D-EC49-CDE9-689B-73C47BBEF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350" y="4822825"/>
            <a:ext cx="9683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5" name="Rectangle 87">
            <a:extLst>
              <a:ext uri="{FF2B5EF4-FFF2-40B4-BE49-F238E27FC236}">
                <a16:creationId xmlns:a16="http://schemas.microsoft.com/office/drawing/2014/main" id="{48969277-D09C-9957-AD76-FA56FB786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059238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6" name="Rectangle 88">
            <a:extLst>
              <a:ext uri="{FF2B5EF4-FFF2-40B4-BE49-F238E27FC236}">
                <a16:creationId xmlns:a16="http://schemas.microsoft.com/office/drawing/2014/main" id="{FADEB0C9-A009-EA38-1B58-6FBA9C2EA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37356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7" name="Rectangle 89">
            <a:extLst>
              <a:ext uri="{FF2B5EF4-FFF2-40B4-BE49-F238E27FC236}">
                <a16:creationId xmlns:a16="http://schemas.microsoft.com/office/drawing/2014/main" id="{717A78FA-69D8-683E-7A1C-D117DC6E4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059238"/>
            <a:ext cx="12700" cy="3143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8" name="Rectangle 90">
            <a:extLst>
              <a:ext uri="{FF2B5EF4-FFF2-40B4-BE49-F238E27FC236}">
                <a16:creationId xmlns:a16="http://schemas.microsoft.com/office/drawing/2014/main" id="{FE3812E2-FA05-360E-AD33-DEF1A77F4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325938"/>
            <a:ext cx="1588" cy="111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39" name="Rectangle 91">
            <a:extLst>
              <a:ext uri="{FF2B5EF4-FFF2-40B4-BE49-F238E27FC236}">
                <a16:creationId xmlns:a16="http://schemas.microsoft.com/office/drawing/2014/main" id="{03927DAE-8AC5-D6EC-A07E-C118E8254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325938"/>
            <a:ext cx="122237" cy="111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0" name="Rectangle 92">
            <a:extLst>
              <a:ext uri="{FF2B5EF4-FFF2-40B4-BE49-F238E27FC236}">
                <a16:creationId xmlns:a16="http://schemas.microsoft.com/office/drawing/2014/main" id="{31DE0D8D-A9E2-0A1E-852F-DD7F02A6B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106863"/>
            <a:ext cx="12700" cy="2190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1" name="Rectangle 93">
            <a:extLst>
              <a:ext uri="{FF2B5EF4-FFF2-40B4-BE49-F238E27FC236}">
                <a16:creationId xmlns:a16="http://schemas.microsoft.com/office/drawing/2014/main" id="{DFEBF0DD-1CD9-3843-CB4A-C95F17D0F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10686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2" name="Rectangle 94">
            <a:extLst>
              <a:ext uri="{FF2B5EF4-FFF2-40B4-BE49-F238E27FC236}">
                <a16:creationId xmlns:a16="http://schemas.microsoft.com/office/drawing/2014/main" id="{45186237-4E2B-897B-4CAD-9B2AF019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4106863"/>
            <a:ext cx="12223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3" name="Rectangle 95">
            <a:extLst>
              <a:ext uri="{FF2B5EF4-FFF2-40B4-BE49-F238E27FC236}">
                <a16:creationId xmlns:a16="http://schemas.microsoft.com/office/drawing/2014/main" id="{95558926-9D88-78F6-EB6D-C08CFA459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106863"/>
            <a:ext cx="11113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4" name="Rectangle 96">
            <a:extLst>
              <a:ext uri="{FF2B5EF4-FFF2-40B4-BE49-F238E27FC236}">
                <a16:creationId xmlns:a16="http://schemas.microsoft.com/office/drawing/2014/main" id="{74BEEA6F-2098-AC3A-3416-7D63F7E75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3997325"/>
            <a:ext cx="11113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5" name="Rectangle 97">
            <a:extLst>
              <a:ext uri="{FF2B5EF4-FFF2-40B4-BE49-F238E27FC236}">
                <a16:creationId xmlns:a16="http://schemas.microsoft.com/office/drawing/2014/main" id="{15544FAC-E583-2B41-1FB4-CCC65EF11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3997325"/>
            <a:ext cx="11113" cy="10953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6" name="Rectangle 98">
            <a:extLst>
              <a:ext uri="{FF2B5EF4-FFF2-40B4-BE49-F238E27FC236}">
                <a16:creationId xmlns:a16="http://schemas.microsoft.com/office/drawing/2014/main" id="{193BFED2-B881-B8EF-E8BD-4CADCCF68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325938"/>
            <a:ext cx="11113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7" name="Rectangle 99">
            <a:extLst>
              <a:ext uri="{FF2B5EF4-FFF2-40B4-BE49-F238E27FC236}">
                <a16:creationId xmlns:a16="http://schemas.microsoft.com/office/drawing/2014/main" id="{B4E3FDC3-9A45-68F1-A2E9-61320B6BD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422775"/>
            <a:ext cx="11113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8" name="Rectangle 100">
            <a:extLst>
              <a:ext uri="{FF2B5EF4-FFF2-40B4-BE49-F238E27FC236}">
                <a16:creationId xmlns:a16="http://schemas.microsoft.com/office/drawing/2014/main" id="{C0A60C21-A5AB-38E2-4DD0-D8C64EF98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325938"/>
            <a:ext cx="11113" cy="968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49" name="Rectangle 101">
            <a:extLst>
              <a:ext uri="{FF2B5EF4-FFF2-40B4-BE49-F238E27FC236}">
                <a16:creationId xmlns:a16="http://schemas.microsoft.com/office/drawing/2014/main" id="{7A0D3B44-E357-A7CD-3983-6055F7881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10686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0" name="Rectangle 102">
            <a:extLst>
              <a:ext uri="{FF2B5EF4-FFF2-40B4-BE49-F238E27FC236}">
                <a16:creationId xmlns:a16="http://schemas.microsoft.com/office/drawing/2014/main" id="{76FE9E48-8172-91C9-5ED9-506E7D370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325938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1" name="Rectangle 103">
            <a:extLst>
              <a:ext uri="{FF2B5EF4-FFF2-40B4-BE49-F238E27FC236}">
                <a16:creationId xmlns:a16="http://schemas.microsoft.com/office/drawing/2014/main" id="{8EA51785-1FF0-3CBE-B43E-391889998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106863"/>
            <a:ext cx="12700" cy="2190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2" name="Freeform 104">
            <a:extLst>
              <a:ext uri="{FF2B5EF4-FFF2-40B4-BE49-F238E27FC236}">
                <a16:creationId xmlns:a16="http://schemas.microsoft.com/office/drawing/2014/main" id="{2BC4C6B2-D5F5-3CBA-32A9-8C05C980C0BB}"/>
              </a:ext>
            </a:extLst>
          </p:cNvPr>
          <p:cNvSpPr>
            <a:spLocks/>
          </p:cNvSpPr>
          <p:nvPr/>
        </p:nvSpPr>
        <p:spPr bwMode="auto">
          <a:xfrm>
            <a:off x="4729163" y="4179888"/>
            <a:ext cx="85725" cy="85725"/>
          </a:xfrm>
          <a:custGeom>
            <a:avLst/>
            <a:gdLst>
              <a:gd name="T0" fmla="*/ 46 w 54"/>
              <a:gd name="T1" fmla="*/ 23 h 54"/>
              <a:gd name="T2" fmla="*/ 39 w 54"/>
              <a:gd name="T3" fmla="*/ 8 h 54"/>
              <a:gd name="T4" fmla="*/ 39 w 54"/>
              <a:gd name="T5" fmla="*/ 15 h 54"/>
              <a:gd name="T6" fmla="*/ 39 w 54"/>
              <a:gd name="T7" fmla="*/ 15 h 54"/>
              <a:gd name="T8" fmla="*/ 23 w 54"/>
              <a:gd name="T9" fmla="*/ 8 h 54"/>
              <a:gd name="T10" fmla="*/ 23 w 54"/>
              <a:gd name="T11" fmla="*/ 8 h 54"/>
              <a:gd name="T12" fmla="*/ 23 w 54"/>
              <a:gd name="T13" fmla="*/ 8 h 54"/>
              <a:gd name="T14" fmla="*/ 8 w 54"/>
              <a:gd name="T15" fmla="*/ 15 h 54"/>
              <a:gd name="T16" fmla="*/ 16 w 54"/>
              <a:gd name="T17" fmla="*/ 8 h 54"/>
              <a:gd name="T18" fmla="*/ 16 w 54"/>
              <a:gd name="T19" fmla="*/ 8 h 54"/>
              <a:gd name="T20" fmla="*/ 8 w 54"/>
              <a:gd name="T21" fmla="*/ 23 h 54"/>
              <a:gd name="T22" fmla="*/ 8 w 54"/>
              <a:gd name="T23" fmla="*/ 23 h 54"/>
              <a:gd name="T24" fmla="*/ 8 w 54"/>
              <a:gd name="T25" fmla="*/ 23 h 54"/>
              <a:gd name="T26" fmla="*/ 16 w 54"/>
              <a:gd name="T27" fmla="*/ 38 h 54"/>
              <a:gd name="T28" fmla="*/ 8 w 54"/>
              <a:gd name="T29" fmla="*/ 38 h 54"/>
              <a:gd name="T30" fmla="*/ 8 w 54"/>
              <a:gd name="T31" fmla="*/ 38 h 54"/>
              <a:gd name="T32" fmla="*/ 23 w 54"/>
              <a:gd name="T33" fmla="*/ 46 h 54"/>
              <a:gd name="T34" fmla="*/ 23 w 54"/>
              <a:gd name="T35" fmla="*/ 46 h 54"/>
              <a:gd name="T36" fmla="*/ 23 w 54"/>
              <a:gd name="T37" fmla="*/ 46 h 54"/>
              <a:gd name="T38" fmla="*/ 39 w 54"/>
              <a:gd name="T39" fmla="*/ 38 h 54"/>
              <a:gd name="T40" fmla="*/ 39 w 54"/>
              <a:gd name="T41" fmla="*/ 38 h 54"/>
              <a:gd name="T42" fmla="*/ 39 w 54"/>
              <a:gd name="T43" fmla="*/ 38 h 54"/>
              <a:gd name="T44" fmla="*/ 46 w 54"/>
              <a:gd name="T45" fmla="*/ 23 h 54"/>
              <a:gd name="T46" fmla="*/ 46 w 54"/>
              <a:gd name="T47" fmla="*/ 23 h 54"/>
              <a:gd name="T48" fmla="*/ 54 w 54"/>
              <a:gd name="T49" fmla="*/ 23 h 54"/>
              <a:gd name="T50" fmla="*/ 54 w 54"/>
              <a:gd name="T51" fmla="*/ 23 h 54"/>
              <a:gd name="T52" fmla="*/ 46 w 54"/>
              <a:gd name="T53" fmla="*/ 38 h 54"/>
              <a:gd name="T54" fmla="*/ 46 w 54"/>
              <a:gd name="T55" fmla="*/ 38 h 54"/>
              <a:gd name="T56" fmla="*/ 39 w 54"/>
              <a:gd name="T57" fmla="*/ 46 h 54"/>
              <a:gd name="T58" fmla="*/ 23 w 54"/>
              <a:gd name="T59" fmla="*/ 54 h 54"/>
              <a:gd name="T60" fmla="*/ 23 w 54"/>
              <a:gd name="T61" fmla="*/ 54 h 54"/>
              <a:gd name="T62" fmla="*/ 23 w 54"/>
              <a:gd name="T63" fmla="*/ 54 h 54"/>
              <a:gd name="T64" fmla="*/ 8 w 54"/>
              <a:gd name="T65" fmla="*/ 46 h 54"/>
              <a:gd name="T66" fmla="*/ 8 w 54"/>
              <a:gd name="T67" fmla="*/ 46 h 54"/>
              <a:gd name="T68" fmla="*/ 8 w 54"/>
              <a:gd name="T69" fmla="*/ 38 h 54"/>
              <a:gd name="T70" fmla="*/ 0 w 54"/>
              <a:gd name="T71" fmla="*/ 23 h 54"/>
              <a:gd name="T72" fmla="*/ 0 w 54"/>
              <a:gd name="T73" fmla="*/ 23 h 54"/>
              <a:gd name="T74" fmla="*/ 0 w 54"/>
              <a:gd name="T75" fmla="*/ 23 h 54"/>
              <a:gd name="T76" fmla="*/ 8 w 54"/>
              <a:gd name="T77" fmla="*/ 8 h 54"/>
              <a:gd name="T78" fmla="*/ 8 w 54"/>
              <a:gd name="T79" fmla="*/ 8 h 54"/>
              <a:gd name="T80" fmla="*/ 8 w 54"/>
              <a:gd name="T81" fmla="*/ 8 h 54"/>
              <a:gd name="T82" fmla="*/ 23 w 54"/>
              <a:gd name="T83" fmla="*/ 0 h 54"/>
              <a:gd name="T84" fmla="*/ 23 w 54"/>
              <a:gd name="T85" fmla="*/ 0 h 54"/>
              <a:gd name="T86" fmla="*/ 23 w 54"/>
              <a:gd name="T87" fmla="*/ 0 h 54"/>
              <a:gd name="T88" fmla="*/ 39 w 54"/>
              <a:gd name="T89" fmla="*/ 8 h 54"/>
              <a:gd name="T90" fmla="*/ 39 w 54"/>
              <a:gd name="T91" fmla="*/ 8 h 54"/>
              <a:gd name="T92" fmla="*/ 46 w 54"/>
              <a:gd name="T93" fmla="*/ 8 h 54"/>
              <a:gd name="T94" fmla="*/ 54 w 54"/>
              <a:gd name="T95" fmla="*/ 23 h 54"/>
              <a:gd name="T96" fmla="*/ 46 w 54"/>
              <a:gd name="T97" fmla="*/ 2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4" h="54">
                <a:moveTo>
                  <a:pt x="46" y="23"/>
                </a:moveTo>
                <a:lnTo>
                  <a:pt x="39" y="8"/>
                </a:lnTo>
                <a:lnTo>
                  <a:pt x="39" y="15"/>
                </a:lnTo>
                <a:lnTo>
                  <a:pt x="39" y="15"/>
                </a:lnTo>
                <a:lnTo>
                  <a:pt x="23" y="8"/>
                </a:lnTo>
                <a:lnTo>
                  <a:pt x="23" y="8"/>
                </a:lnTo>
                <a:lnTo>
                  <a:pt x="23" y="8"/>
                </a:lnTo>
                <a:lnTo>
                  <a:pt x="8" y="15"/>
                </a:lnTo>
                <a:lnTo>
                  <a:pt x="16" y="8"/>
                </a:lnTo>
                <a:lnTo>
                  <a:pt x="16" y="8"/>
                </a:lnTo>
                <a:lnTo>
                  <a:pt x="8" y="23"/>
                </a:lnTo>
                <a:lnTo>
                  <a:pt x="8" y="23"/>
                </a:lnTo>
                <a:lnTo>
                  <a:pt x="8" y="23"/>
                </a:lnTo>
                <a:lnTo>
                  <a:pt x="16" y="38"/>
                </a:lnTo>
                <a:lnTo>
                  <a:pt x="8" y="38"/>
                </a:lnTo>
                <a:lnTo>
                  <a:pt x="8" y="38"/>
                </a:lnTo>
                <a:lnTo>
                  <a:pt x="23" y="46"/>
                </a:lnTo>
                <a:lnTo>
                  <a:pt x="23" y="46"/>
                </a:lnTo>
                <a:lnTo>
                  <a:pt x="23" y="46"/>
                </a:lnTo>
                <a:lnTo>
                  <a:pt x="39" y="38"/>
                </a:lnTo>
                <a:lnTo>
                  <a:pt x="39" y="38"/>
                </a:lnTo>
                <a:lnTo>
                  <a:pt x="39" y="38"/>
                </a:lnTo>
                <a:lnTo>
                  <a:pt x="46" y="23"/>
                </a:lnTo>
                <a:lnTo>
                  <a:pt x="46" y="23"/>
                </a:lnTo>
                <a:lnTo>
                  <a:pt x="54" y="23"/>
                </a:lnTo>
                <a:lnTo>
                  <a:pt x="54" y="23"/>
                </a:lnTo>
                <a:lnTo>
                  <a:pt x="46" y="38"/>
                </a:lnTo>
                <a:lnTo>
                  <a:pt x="46" y="38"/>
                </a:lnTo>
                <a:lnTo>
                  <a:pt x="39" y="46"/>
                </a:lnTo>
                <a:lnTo>
                  <a:pt x="23" y="54"/>
                </a:lnTo>
                <a:lnTo>
                  <a:pt x="23" y="54"/>
                </a:lnTo>
                <a:lnTo>
                  <a:pt x="23" y="54"/>
                </a:lnTo>
                <a:lnTo>
                  <a:pt x="8" y="46"/>
                </a:lnTo>
                <a:lnTo>
                  <a:pt x="8" y="46"/>
                </a:lnTo>
                <a:lnTo>
                  <a:pt x="8" y="3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8" y="8"/>
                </a:lnTo>
                <a:lnTo>
                  <a:pt x="8" y="8"/>
                </a:lnTo>
                <a:lnTo>
                  <a:pt x="8" y="8"/>
                </a:lnTo>
                <a:lnTo>
                  <a:pt x="23" y="0"/>
                </a:lnTo>
                <a:lnTo>
                  <a:pt x="23" y="0"/>
                </a:lnTo>
                <a:lnTo>
                  <a:pt x="23" y="0"/>
                </a:lnTo>
                <a:lnTo>
                  <a:pt x="39" y="8"/>
                </a:lnTo>
                <a:lnTo>
                  <a:pt x="39" y="8"/>
                </a:lnTo>
                <a:lnTo>
                  <a:pt x="46" y="8"/>
                </a:lnTo>
                <a:lnTo>
                  <a:pt x="54" y="23"/>
                </a:lnTo>
                <a:lnTo>
                  <a:pt x="46" y="2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3" name="Freeform 105">
            <a:extLst>
              <a:ext uri="{FF2B5EF4-FFF2-40B4-BE49-F238E27FC236}">
                <a16:creationId xmlns:a16="http://schemas.microsoft.com/office/drawing/2014/main" id="{20D0644D-4AB1-FDCF-1D70-5D4BE95A34E0}"/>
              </a:ext>
            </a:extLst>
          </p:cNvPr>
          <p:cNvSpPr>
            <a:spLocks/>
          </p:cNvSpPr>
          <p:nvPr/>
        </p:nvSpPr>
        <p:spPr bwMode="auto">
          <a:xfrm>
            <a:off x="4802188" y="4216400"/>
            <a:ext cx="12700" cy="1588"/>
          </a:xfrm>
          <a:custGeom>
            <a:avLst/>
            <a:gdLst>
              <a:gd name="T0" fmla="*/ 0 w 8"/>
              <a:gd name="T1" fmla="*/ 0 w 8"/>
              <a:gd name="T2" fmla="*/ 0 w 8"/>
              <a:gd name="T3" fmla="*/ 8 w 8"/>
              <a:gd name="T4" fmla="*/ 8 w 8"/>
              <a:gd name="T5" fmla="*/ 8 w 8"/>
              <a:gd name="T6" fmla="*/ 0 w 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4" name="Rectangle 106">
            <a:extLst>
              <a:ext uri="{FF2B5EF4-FFF2-40B4-BE49-F238E27FC236}">
                <a16:creationId xmlns:a16="http://schemas.microsoft.com/office/drawing/2014/main" id="{F9D8F0EB-CC6C-5BB1-4A2A-EA500418D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216400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5" name="Rectangle 107">
            <a:extLst>
              <a:ext uri="{FF2B5EF4-FFF2-40B4-BE49-F238E27FC236}">
                <a16:creationId xmlns:a16="http://schemas.microsoft.com/office/drawing/2014/main" id="{B82A5150-E89C-283D-0997-F641155C8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63" y="4216400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6" name="Rectangle 108">
            <a:extLst>
              <a:ext uri="{FF2B5EF4-FFF2-40B4-BE49-F238E27FC236}">
                <a16:creationId xmlns:a16="http://schemas.microsoft.com/office/drawing/2014/main" id="{BFA9DC34-9890-34FD-24AB-BA2263AF1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216400"/>
            <a:ext cx="7143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7" name="Rectangle 109">
            <a:extLst>
              <a:ext uri="{FF2B5EF4-FFF2-40B4-BE49-F238E27FC236}">
                <a16:creationId xmlns:a16="http://schemas.microsoft.com/office/drawing/2014/main" id="{A10628A1-6876-F363-0AC9-C0EEB0E82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963" y="4762500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8" name="Rectangle 110">
            <a:extLst>
              <a:ext uri="{FF2B5EF4-FFF2-40B4-BE49-F238E27FC236}">
                <a16:creationId xmlns:a16="http://schemas.microsoft.com/office/drawing/2014/main" id="{D57E1FC9-C363-A551-1680-86730F999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963" y="465296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59" name="Rectangle 111">
            <a:extLst>
              <a:ext uri="{FF2B5EF4-FFF2-40B4-BE49-F238E27FC236}">
                <a16:creationId xmlns:a16="http://schemas.microsoft.com/office/drawing/2014/main" id="{82FE610A-BCBD-3A35-37CE-FCA5AC598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963" y="4652963"/>
            <a:ext cx="12700" cy="1095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0" name="Rectangle 112">
            <a:extLst>
              <a:ext uri="{FF2B5EF4-FFF2-40B4-BE49-F238E27FC236}">
                <a16:creationId xmlns:a16="http://schemas.microsoft.com/office/drawing/2014/main" id="{73715B00-978E-9F58-B883-748A7B4AB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3" y="4652963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1" name="Rectangle 113">
            <a:extLst>
              <a:ext uri="{FF2B5EF4-FFF2-40B4-BE49-F238E27FC236}">
                <a16:creationId xmlns:a16="http://schemas.microsoft.com/office/drawing/2014/main" id="{864AC57E-B258-F915-3005-F774AC69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0" y="465296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2" name="Rectangle 114">
            <a:extLst>
              <a:ext uri="{FF2B5EF4-FFF2-40B4-BE49-F238E27FC236}">
                <a16:creationId xmlns:a16="http://schemas.microsoft.com/office/drawing/2014/main" id="{394F25BE-7D0C-64FA-98F1-3FE5C84AB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3" y="4652963"/>
            <a:ext cx="2174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3" name="Rectangle 115">
            <a:extLst>
              <a:ext uri="{FF2B5EF4-FFF2-40B4-BE49-F238E27FC236}">
                <a16:creationId xmlns:a16="http://schemas.microsoft.com/office/drawing/2014/main" id="{F6E781F4-1F9A-6D94-D6EF-A0DE46DDC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963" y="4519613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4" name="Rectangle 116">
            <a:extLst>
              <a:ext uri="{FF2B5EF4-FFF2-40B4-BE49-F238E27FC236}">
                <a16:creationId xmlns:a16="http://schemas.microsoft.com/office/drawing/2014/main" id="{A95DC618-334F-9889-676D-02FD6F87A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963" y="4629150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5" name="Rectangle 117">
            <a:extLst>
              <a:ext uri="{FF2B5EF4-FFF2-40B4-BE49-F238E27FC236}">
                <a16:creationId xmlns:a16="http://schemas.microsoft.com/office/drawing/2014/main" id="{8335EA1B-CE74-C927-46D2-DC2047110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963" y="4519613"/>
            <a:ext cx="12700" cy="1095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6" name="Rectangle 118">
            <a:extLst>
              <a:ext uri="{FF2B5EF4-FFF2-40B4-BE49-F238E27FC236}">
                <a16:creationId xmlns:a16="http://schemas.microsoft.com/office/drawing/2014/main" id="{ACF9F443-0398-78A5-3373-E6D448204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3" y="4629150"/>
            <a:ext cx="1587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7" name="Rectangle 119">
            <a:extLst>
              <a:ext uri="{FF2B5EF4-FFF2-40B4-BE49-F238E27FC236}">
                <a16:creationId xmlns:a16="http://schemas.microsoft.com/office/drawing/2014/main" id="{E0AD1B04-B515-7747-BFE6-25D29B090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0" y="4629150"/>
            <a:ext cx="1588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8" name="Rectangle 120">
            <a:extLst>
              <a:ext uri="{FF2B5EF4-FFF2-40B4-BE49-F238E27FC236}">
                <a16:creationId xmlns:a16="http://schemas.microsoft.com/office/drawing/2014/main" id="{C7E6D3B5-A32F-0BF3-C3F7-1720D37F7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3" y="4629150"/>
            <a:ext cx="217487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69" name="Freeform 121">
            <a:extLst>
              <a:ext uri="{FF2B5EF4-FFF2-40B4-BE49-F238E27FC236}">
                <a16:creationId xmlns:a16="http://schemas.microsoft.com/office/drawing/2014/main" id="{9DBCCD2D-6C5E-15E4-BC02-E9EE8CEE52E2}"/>
              </a:ext>
            </a:extLst>
          </p:cNvPr>
          <p:cNvSpPr>
            <a:spLocks/>
          </p:cNvSpPr>
          <p:nvPr/>
        </p:nvSpPr>
        <p:spPr bwMode="auto">
          <a:xfrm>
            <a:off x="5045075" y="5089525"/>
            <a:ext cx="12700" cy="12700"/>
          </a:xfrm>
          <a:custGeom>
            <a:avLst/>
            <a:gdLst>
              <a:gd name="T0" fmla="*/ 8 w 8"/>
              <a:gd name="T1" fmla="*/ 8 h 8"/>
              <a:gd name="T2" fmla="*/ 8 w 8"/>
              <a:gd name="T3" fmla="*/ 0 h 8"/>
              <a:gd name="T4" fmla="*/ 8 w 8"/>
              <a:gd name="T5" fmla="*/ 0 h 8"/>
              <a:gd name="T6" fmla="*/ 0 w 8"/>
              <a:gd name="T7" fmla="*/ 0 h 8"/>
              <a:gd name="T8" fmla="*/ 0 w 8"/>
              <a:gd name="T9" fmla="*/ 8 h 8"/>
              <a:gd name="T10" fmla="*/ 0 w 8"/>
              <a:gd name="T11" fmla="*/ 8 h 8"/>
              <a:gd name="T12" fmla="*/ 8 w 8"/>
              <a:gd name="T13" fmla="*/ 8 h 8"/>
              <a:gd name="T14" fmla="*/ 8 w 8"/>
              <a:gd name="T15" fmla="*/ 8 h 8"/>
              <a:gd name="T16" fmla="*/ 8 w 8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8">
                <a:moveTo>
                  <a:pt x="8" y="8"/>
                </a:move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8" y="8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0" name="Freeform 122">
            <a:extLst>
              <a:ext uri="{FF2B5EF4-FFF2-40B4-BE49-F238E27FC236}">
                <a16:creationId xmlns:a16="http://schemas.microsoft.com/office/drawing/2014/main" id="{277FFC38-07BE-D395-2F81-2C1CBB73DE94}"/>
              </a:ext>
            </a:extLst>
          </p:cNvPr>
          <p:cNvSpPr>
            <a:spLocks/>
          </p:cNvSpPr>
          <p:nvPr/>
        </p:nvSpPr>
        <p:spPr bwMode="auto">
          <a:xfrm>
            <a:off x="4937125" y="5089525"/>
            <a:ext cx="11113" cy="12700"/>
          </a:xfrm>
          <a:custGeom>
            <a:avLst/>
            <a:gdLst>
              <a:gd name="T0" fmla="*/ 7 w 7"/>
              <a:gd name="T1" fmla="*/ 8 h 8"/>
              <a:gd name="T2" fmla="*/ 7 w 7"/>
              <a:gd name="T3" fmla="*/ 0 h 8"/>
              <a:gd name="T4" fmla="*/ 7 w 7"/>
              <a:gd name="T5" fmla="*/ 0 h 8"/>
              <a:gd name="T6" fmla="*/ 0 w 7"/>
              <a:gd name="T7" fmla="*/ 0 h 8"/>
              <a:gd name="T8" fmla="*/ 0 w 7"/>
              <a:gd name="T9" fmla="*/ 8 h 8"/>
              <a:gd name="T10" fmla="*/ 0 w 7"/>
              <a:gd name="T11" fmla="*/ 8 h 8"/>
              <a:gd name="T12" fmla="*/ 7 w 7"/>
              <a:gd name="T13" fmla="*/ 8 h 8"/>
              <a:gd name="T14" fmla="*/ 7 w 7"/>
              <a:gd name="T15" fmla="*/ 8 h 8"/>
              <a:gd name="T16" fmla="*/ 7 w 7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8">
                <a:moveTo>
                  <a:pt x="7" y="8"/>
                </a:move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7" y="8"/>
                </a:lnTo>
                <a:lnTo>
                  <a:pt x="7" y="8"/>
                </a:lnTo>
                <a:lnTo>
                  <a:pt x="7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1" name="Rectangle 123">
            <a:extLst>
              <a:ext uri="{FF2B5EF4-FFF2-40B4-BE49-F238E27FC236}">
                <a16:creationId xmlns:a16="http://schemas.microsoft.com/office/drawing/2014/main" id="{CC602A3F-CC5A-7C15-5235-B6D98B05F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25" y="5089525"/>
            <a:ext cx="10795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2" name="Freeform 124">
            <a:extLst>
              <a:ext uri="{FF2B5EF4-FFF2-40B4-BE49-F238E27FC236}">
                <a16:creationId xmlns:a16="http://schemas.microsoft.com/office/drawing/2014/main" id="{28FC19A6-353C-C852-AA62-3D2CD644EE6F}"/>
              </a:ext>
            </a:extLst>
          </p:cNvPr>
          <p:cNvSpPr>
            <a:spLocks/>
          </p:cNvSpPr>
          <p:nvPr/>
        </p:nvSpPr>
        <p:spPr bwMode="auto">
          <a:xfrm>
            <a:off x="5106988" y="5053013"/>
            <a:ext cx="11112" cy="12700"/>
          </a:xfrm>
          <a:custGeom>
            <a:avLst/>
            <a:gdLst>
              <a:gd name="T0" fmla="*/ 7 w 7"/>
              <a:gd name="T1" fmla="*/ 8 h 8"/>
              <a:gd name="T2" fmla="*/ 7 w 7"/>
              <a:gd name="T3" fmla="*/ 0 h 8"/>
              <a:gd name="T4" fmla="*/ 7 w 7"/>
              <a:gd name="T5" fmla="*/ 0 h 8"/>
              <a:gd name="T6" fmla="*/ 0 w 7"/>
              <a:gd name="T7" fmla="*/ 0 h 8"/>
              <a:gd name="T8" fmla="*/ 0 w 7"/>
              <a:gd name="T9" fmla="*/ 8 h 8"/>
              <a:gd name="T10" fmla="*/ 0 w 7"/>
              <a:gd name="T11" fmla="*/ 8 h 8"/>
              <a:gd name="T12" fmla="*/ 7 w 7"/>
              <a:gd name="T13" fmla="*/ 8 h 8"/>
              <a:gd name="T14" fmla="*/ 7 w 7"/>
              <a:gd name="T15" fmla="*/ 8 h 8"/>
              <a:gd name="T16" fmla="*/ 7 w 7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8">
                <a:moveTo>
                  <a:pt x="7" y="8"/>
                </a:move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7" y="8"/>
                </a:lnTo>
                <a:lnTo>
                  <a:pt x="7" y="8"/>
                </a:lnTo>
                <a:lnTo>
                  <a:pt x="7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3" name="Freeform 125">
            <a:extLst>
              <a:ext uri="{FF2B5EF4-FFF2-40B4-BE49-F238E27FC236}">
                <a16:creationId xmlns:a16="http://schemas.microsoft.com/office/drawing/2014/main" id="{C5D5F03E-CF13-D41D-B573-6F4A5D13462C}"/>
              </a:ext>
            </a:extLst>
          </p:cNvPr>
          <p:cNvSpPr>
            <a:spLocks/>
          </p:cNvSpPr>
          <p:nvPr/>
        </p:nvSpPr>
        <p:spPr bwMode="auto">
          <a:xfrm>
            <a:off x="4887913" y="5053013"/>
            <a:ext cx="12700" cy="12700"/>
          </a:xfrm>
          <a:custGeom>
            <a:avLst/>
            <a:gdLst>
              <a:gd name="T0" fmla="*/ 8 w 8"/>
              <a:gd name="T1" fmla="*/ 8 h 8"/>
              <a:gd name="T2" fmla="*/ 8 w 8"/>
              <a:gd name="T3" fmla="*/ 0 h 8"/>
              <a:gd name="T4" fmla="*/ 8 w 8"/>
              <a:gd name="T5" fmla="*/ 0 h 8"/>
              <a:gd name="T6" fmla="*/ 0 w 8"/>
              <a:gd name="T7" fmla="*/ 0 h 8"/>
              <a:gd name="T8" fmla="*/ 0 w 8"/>
              <a:gd name="T9" fmla="*/ 8 h 8"/>
              <a:gd name="T10" fmla="*/ 0 w 8"/>
              <a:gd name="T11" fmla="*/ 8 h 8"/>
              <a:gd name="T12" fmla="*/ 8 w 8"/>
              <a:gd name="T13" fmla="*/ 8 h 8"/>
              <a:gd name="T14" fmla="*/ 8 w 8"/>
              <a:gd name="T15" fmla="*/ 8 h 8"/>
              <a:gd name="T16" fmla="*/ 8 w 8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8">
                <a:moveTo>
                  <a:pt x="8" y="8"/>
                </a:move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8" y="8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4" name="Rectangle 126">
            <a:extLst>
              <a:ext uri="{FF2B5EF4-FFF2-40B4-BE49-F238E27FC236}">
                <a16:creationId xmlns:a16="http://schemas.microsoft.com/office/drawing/2014/main" id="{26F0C976-361C-740F-C241-A9CA7B5A2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913" y="5053013"/>
            <a:ext cx="219075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5" name="Freeform 127">
            <a:extLst>
              <a:ext uri="{FF2B5EF4-FFF2-40B4-BE49-F238E27FC236}">
                <a16:creationId xmlns:a16="http://schemas.microsoft.com/office/drawing/2014/main" id="{34E1B2F9-6782-D7D0-99F6-00F14D6A011A}"/>
              </a:ext>
            </a:extLst>
          </p:cNvPr>
          <p:cNvSpPr>
            <a:spLocks/>
          </p:cNvSpPr>
          <p:nvPr/>
        </p:nvSpPr>
        <p:spPr bwMode="auto">
          <a:xfrm>
            <a:off x="5154613" y="5016500"/>
            <a:ext cx="12700" cy="12700"/>
          </a:xfrm>
          <a:custGeom>
            <a:avLst/>
            <a:gdLst>
              <a:gd name="T0" fmla="*/ 8 w 8"/>
              <a:gd name="T1" fmla="*/ 8 h 8"/>
              <a:gd name="T2" fmla="*/ 8 w 8"/>
              <a:gd name="T3" fmla="*/ 0 h 8"/>
              <a:gd name="T4" fmla="*/ 8 w 8"/>
              <a:gd name="T5" fmla="*/ 0 h 8"/>
              <a:gd name="T6" fmla="*/ 0 w 8"/>
              <a:gd name="T7" fmla="*/ 0 h 8"/>
              <a:gd name="T8" fmla="*/ 0 w 8"/>
              <a:gd name="T9" fmla="*/ 8 h 8"/>
              <a:gd name="T10" fmla="*/ 0 w 8"/>
              <a:gd name="T11" fmla="*/ 8 h 8"/>
              <a:gd name="T12" fmla="*/ 8 w 8"/>
              <a:gd name="T13" fmla="*/ 8 h 8"/>
              <a:gd name="T14" fmla="*/ 8 w 8"/>
              <a:gd name="T15" fmla="*/ 8 h 8"/>
              <a:gd name="T16" fmla="*/ 8 w 8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8">
                <a:moveTo>
                  <a:pt x="8" y="8"/>
                </a:move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8" y="8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6" name="Freeform 128">
            <a:extLst>
              <a:ext uri="{FF2B5EF4-FFF2-40B4-BE49-F238E27FC236}">
                <a16:creationId xmlns:a16="http://schemas.microsoft.com/office/drawing/2014/main" id="{7E8E928A-929E-E5C4-F88D-F455A95E5614}"/>
              </a:ext>
            </a:extLst>
          </p:cNvPr>
          <p:cNvSpPr>
            <a:spLocks/>
          </p:cNvSpPr>
          <p:nvPr/>
        </p:nvSpPr>
        <p:spPr bwMode="auto">
          <a:xfrm>
            <a:off x="4827588" y="5016500"/>
            <a:ext cx="11112" cy="12700"/>
          </a:xfrm>
          <a:custGeom>
            <a:avLst/>
            <a:gdLst>
              <a:gd name="T0" fmla="*/ 7 w 7"/>
              <a:gd name="T1" fmla="*/ 8 h 8"/>
              <a:gd name="T2" fmla="*/ 7 w 7"/>
              <a:gd name="T3" fmla="*/ 0 h 8"/>
              <a:gd name="T4" fmla="*/ 7 w 7"/>
              <a:gd name="T5" fmla="*/ 0 h 8"/>
              <a:gd name="T6" fmla="*/ 0 w 7"/>
              <a:gd name="T7" fmla="*/ 0 h 8"/>
              <a:gd name="T8" fmla="*/ 0 w 7"/>
              <a:gd name="T9" fmla="*/ 8 h 8"/>
              <a:gd name="T10" fmla="*/ 0 w 7"/>
              <a:gd name="T11" fmla="*/ 8 h 8"/>
              <a:gd name="T12" fmla="*/ 7 w 7"/>
              <a:gd name="T13" fmla="*/ 8 h 8"/>
              <a:gd name="T14" fmla="*/ 7 w 7"/>
              <a:gd name="T15" fmla="*/ 8 h 8"/>
              <a:gd name="T16" fmla="*/ 7 w 7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8">
                <a:moveTo>
                  <a:pt x="7" y="8"/>
                </a:move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7" y="8"/>
                </a:lnTo>
                <a:lnTo>
                  <a:pt x="7" y="8"/>
                </a:lnTo>
                <a:lnTo>
                  <a:pt x="7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7" name="Rectangle 129">
            <a:extLst>
              <a:ext uri="{FF2B5EF4-FFF2-40B4-BE49-F238E27FC236}">
                <a16:creationId xmlns:a16="http://schemas.microsoft.com/office/drawing/2014/main" id="{23587A31-14D8-BDF1-2BDD-984216956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588" y="5016500"/>
            <a:ext cx="327025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8" name="Freeform 130">
            <a:extLst>
              <a:ext uri="{FF2B5EF4-FFF2-40B4-BE49-F238E27FC236}">
                <a16:creationId xmlns:a16="http://schemas.microsoft.com/office/drawing/2014/main" id="{FD05653B-29E8-DA91-09C3-DFB63E8AB3A3}"/>
              </a:ext>
            </a:extLst>
          </p:cNvPr>
          <p:cNvSpPr>
            <a:spLocks/>
          </p:cNvSpPr>
          <p:nvPr/>
        </p:nvSpPr>
        <p:spPr bwMode="auto">
          <a:xfrm>
            <a:off x="5337175" y="4811713"/>
            <a:ext cx="12700" cy="11112"/>
          </a:xfrm>
          <a:custGeom>
            <a:avLst/>
            <a:gdLst>
              <a:gd name="T0" fmla="*/ 8 w 8"/>
              <a:gd name="T1" fmla="*/ 7 h 7"/>
              <a:gd name="T2" fmla="*/ 8 w 8"/>
              <a:gd name="T3" fmla="*/ 0 h 7"/>
              <a:gd name="T4" fmla="*/ 8 w 8"/>
              <a:gd name="T5" fmla="*/ 0 h 7"/>
              <a:gd name="T6" fmla="*/ 0 w 8"/>
              <a:gd name="T7" fmla="*/ 0 h 7"/>
              <a:gd name="T8" fmla="*/ 0 w 8"/>
              <a:gd name="T9" fmla="*/ 7 h 7"/>
              <a:gd name="T10" fmla="*/ 0 w 8"/>
              <a:gd name="T11" fmla="*/ 7 h 7"/>
              <a:gd name="T12" fmla="*/ 8 w 8"/>
              <a:gd name="T13" fmla="*/ 7 h 7"/>
              <a:gd name="T14" fmla="*/ 8 w 8"/>
              <a:gd name="T15" fmla="*/ 7 h 7"/>
              <a:gd name="T16" fmla="*/ 8 w 8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7">
                <a:moveTo>
                  <a:pt x="8" y="7"/>
                </a:move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lnTo>
                  <a:pt x="0" y="7"/>
                </a:lnTo>
                <a:lnTo>
                  <a:pt x="0" y="7"/>
                </a:lnTo>
                <a:lnTo>
                  <a:pt x="8" y="7"/>
                </a:lnTo>
                <a:lnTo>
                  <a:pt x="8" y="7"/>
                </a:lnTo>
                <a:lnTo>
                  <a:pt x="8" y="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79" name="Freeform 131">
            <a:extLst>
              <a:ext uri="{FF2B5EF4-FFF2-40B4-BE49-F238E27FC236}">
                <a16:creationId xmlns:a16="http://schemas.microsoft.com/office/drawing/2014/main" id="{1E354D8C-DF61-C4D3-A4B3-6033AC3EF0D5}"/>
              </a:ext>
            </a:extLst>
          </p:cNvPr>
          <p:cNvSpPr>
            <a:spLocks/>
          </p:cNvSpPr>
          <p:nvPr/>
        </p:nvSpPr>
        <p:spPr bwMode="auto">
          <a:xfrm>
            <a:off x="5240338" y="4811713"/>
            <a:ext cx="12700" cy="11112"/>
          </a:xfrm>
          <a:custGeom>
            <a:avLst/>
            <a:gdLst>
              <a:gd name="T0" fmla="*/ 8 w 8"/>
              <a:gd name="T1" fmla="*/ 7 h 7"/>
              <a:gd name="T2" fmla="*/ 8 w 8"/>
              <a:gd name="T3" fmla="*/ 0 h 7"/>
              <a:gd name="T4" fmla="*/ 8 w 8"/>
              <a:gd name="T5" fmla="*/ 0 h 7"/>
              <a:gd name="T6" fmla="*/ 0 w 8"/>
              <a:gd name="T7" fmla="*/ 0 h 7"/>
              <a:gd name="T8" fmla="*/ 0 w 8"/>
              <a:gd name="T9" fmla="*/ 7 h 7"/>
              <a:gd name="T10" fmla="*/ 0 w 8"/>
              <a:gd name="T11" fmla="*/ 7 h 7"/>
              <a:gd name="T12" fmla="*/ 8 w 8"/>
              <a:gd name="T13" fmla="*/ 7 h 7"/>
              <a:gd name="T14" fmla="*/ 8 w 8"/>
              <a:gd name="T15" fmla="*/ 7 h 7"/>
              <a:gd name="T16" fmla="*/ 8 w 8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7">
                <a:moveTo>
                  <a:pt x="8" y="7"/>
                </a:move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lnTo>
                  <a:pt x="0" y="7"/>
                </a:lnTo>
                <a:lnTo>
                  <a:pt x="0" y="7"/>
                </a:lnTo>
                <a:lnTo>
                  <a:pt x="8" y="7"/>
                </a:lnTo>
                <a:lnTo>
                  <a:pt x="8" y="7"/>
                </a:lnTo>
                <a:lnTo>
                  <a:pt x="8" y="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0" name="Rectangle 132">
            <a:extLst>
              <a:ext uri="{FF2B5EF4-FFF2-40B4-BE49-F238E27FC236}">
                <a16:creationId xmlns:a16="http://schemas.microsoft.com/office/drawing/2014/main" id="{482DBD23-39CA-544E-C273-F3A03EE0B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338" y="4811713"/>
            <a:ext cx="96837" cy="111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1" name="Freeform 133">
            <a:extLst>
              <a:ext uri="{FF2B5EF4-FFF2-40B4-BE49-F238E27FC236}">
                <a16:creationId xmlns:a16="http://schemas.microsoft.com/office/drawing/2014/main" id="{A5866F68-F1D9-3910-4610-633169CF95FD}"/>
              </a:ext>
            </a:extLst>
          </p:cNvPr>
          <p:cNvSpPr>
            <a:spLocks/>
          </p:cNvSpPr>
          <p:nvPr/>
        </p:nvSpPr>
        <p:spPr bwMode="auto">
          <a:xfrm>
            <a:off x="5386388" y="4786313"/>
            <a:ext cx="11112" cy="12700"/>
          </a:xfrm>
          <a:custGeom>
            <a:avLst/>
            <a:gdLst>
              <a:gd name="T0" fmla="*/ 7 w 7"/>
              <a:gd name="T1" fmla="*/ 8 h 8"/>
              <a:gd name="T2" fmla="*/ 7 w 7"/>
              <a:gd name="T3" fmla="*/ 0 h 8"/>
              <a:gd name="T4" fmla="*/ 7 w 7"/>
              <a:gd name="T5" fmla="*/ 0 h 8"/>
              <a:gd name="T6" fmla="*/ 0 w 7"/>
              <a:gd name="T7" fmla="*/ 0 h 8"/>
              <a:gd name="T8" fmla="*/ 0 w 7"/>
              <a:gd name="T9" fmla="*/ 8 h 8"/>
              <a:gd name="T10" fmla="*/ 0 w 7"/>
              <a:gd name="T11" fmla="*/ 8 h 8"/>
              <a:gd name="T12" fmla="*/ 7 w 7"/>
              <a:gd name="T13" fmla="*/ 8 h 8"/>
              <a:gd name="T14" fmla="*/ 7 w 7"/>
              <a:gd name="T15" fmla="*/ 8 h 8"/>
              <a:gd name="T16" fmla="*/ 7 w 7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8">
                <a:moveTo>
                  <a:pt x="7" y="8"/>
                </a:move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7" y="8"/>
                </a:lnTo>
                <a:lnTo>
                  <a:pt x="7" y="8"/>
                </a:lnTo>
                <a:lnTo>
                  <a:pt x="7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2" name="Freeform 134">
            <a:extLst>
              <a:ext uri="{FF2B5EF4-FFF2-40B4-BE49-F238E27FC236}">
                <a16:creationId xmlns:a16="http://schemas.microsoft.com/office/drawing/2014/main" id="{CC66CA90-0406-2C2F-07BA-7C1C83E84818}"/>
              </a:ext>
            </a:extLst>
          </p:cNvPr>
          <p:cNvSpPr>
            <a:spLocks/>
          </p:cNvSpPr>
          <p:nvPr/>
        </p:nvSpPr>
        <p:spPr bwMode="auto">
          <a:xfrm>
            <a:off x="5203825" y="4786313"/>
            <a:ext cx="12700" cy="12700"/>
          </a:xfrm>
          <a:custGeom>
            <a:avLst/>
            <a:gdLst>
              <a:gd name="T0" fmla="*/ 8 w 8"/>
              <a:gd name="T1" fmla="*/ 8 h 8"/>
              <a:gd name="T2" fmla="*/ 8 w 8"/>
              <a:gd name="T3" fmla="*/ 0 h 8"/>
              <a:gd name="T4" fmla="*/ 8 w 8"/>
              <a:gd name="T5" fmla="*/ 0 h 8"/>
              <a:gd name="T6" fmla="*/ 0 w 8"/>
              <a:gd name="T7" fmla="*/ 0 h 8"/>
              <a:gd name="T8" fmla="*/ 0 w 8"/>
              <a:gd name="T9" fmla="*/ 8 h 8"/>
              <a:gd name="T10" fmla="*/ 0 w 8"/>
              <a:gd name="T11" fmla="*/ 8 h 8"/>
              <a:gd name="T12" fmla="*/ 8 w 8"/>
              <a:gd name="T13" fmla="*/ 8 h 8"/>
              <a:gd name="T14" fmla="*/ 8 w 8"/>
              <a:gd name="T15" fmla="*/ 8 h 8"/>
              <a:gd name="T16" fmla="*/ 8 w 8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8">
                <a:moveTo>
                  <a:pt x="8" y="8"/>
                </a:move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8" y="8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3" name="Rectangle 135">
            <a:extLst>
              <a:ext uri="{FF2B5EF4-FFF2-40B4-BE49-F238E27FC236}">
                <a16:creationId xmlns:a16="http://schemas.microsoft.com/office/drawing/2014/main" id="{DDBE45F6-C983-F03B-EE3A-F10F016ED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825" y="4786313"/>
            <a:ext cx="182563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4" name="Freeform 136">
            <a:extLst>
              <a:ext uri="{FF2B5EF4-FFF2-40B4-BE49-F238E27FC236}">
                <a16:creationId xmlns:a16="http://schemas.microsoft.com/office/drawing/2014/main" id="{BBA41AD7-5E91-6A72-8E91-3610AFBAB44E}"/>
              </a:ext>
            </a:extLst>
          </p:cNvPr>
          <p:cNvSpPr>
            <a:spLocks/>
          </p:cNvSpPr>
          <p:nvPr/>
        </p:nvSpPr>
        <p:spPr bwMode="auto">
          <a:xfrm>
            <a:off x="5422900" y="4762500"/>
            <a:ext cx="11113" cy="12700"/>
          </a:xfrm>
          <a:custGeom>
            <a:avLst/>
            <a:gdLst>
              <a:gd name="T0" fmla="*/ 7 w 7"/>
              <a:gd name="T1" fmla="*/ 8 h 8"/>
              <a:gd name="T2" fmla="*/ 7 w 7"/>
              <a:gd name="T3" fmla="*/ 0 h 8"/>
              <a:gd name="T4" fmla="*/ 7 w 7"/>
              <a:gd name="T5" fmla="*/ 0 h 8"/>
              <a:gd name="T6" fmla="*/ 0 w 7"/>
              <a:gd name="T7" fmla="*/ 0 h 8"/>
              <a:gd name="T8" fmla="*/ 0 w 7"/>
              <a:gd name="T9" fmla="*/ 8 h 8"/>
              <a:gd name="T10" fmla="*/ 0 w 7"/>
              <a:gd name="T11" fmla="*/ 8 h 8"/>
              <a:gd name="T12" fmla="*/ 7 w 7"/>
              <a:gd name="T13" fmla="*/ 8 h 8"/>
              <a:gd name="T14" fmla="*/ 7 w 7"/>
              <a:gd name="T15" fmla="*/ 8 h 8"/>
              <a:gd name="T16" fmla="*/ 7 w 7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8">
                <a:moveTo>
                  <a:pt x="7" y="8"/>
                </a:move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7" y="8"/>
                </a:lnTo>
                <a:lnTo>
                  <a:pt x="7" y="8"/>
                </a:lnTo>
                <a:lnTo>
                  <a:pt x="7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5" name="Freeform 137">
            <a:extLst>
              <a:ext uri="{FF2B5EF4-FFF2-40B4-BE49-F238E27FC236}">
                <a16:creationId xmlns:a16="http://schemas.microsoft.com/office/drawing/2014/main" id="{3351850C-058A-453F-FB55-681A3F0744CE}"/>
              </a:ext>
            </a:extLst>
          </p:cNvPr>
          <p:cNvSpPr>
            <a:spLocks/>
          </p:cNvSpPr>
          <p:nvPr/>
        </p:nvSpPr>
        <p:spPr bwMode="auto">
          <a:xfrm>
            <a:off x="5154613" y="4762500"/>
            <a:ext cx="12700" cy="12700"/>
          </a:xfrm>
          <a:custGeom>
            <a:avLst/>
            <a:gdLst>
              <a:gd name="T0" fmla="*/ 8 w 8"/>
              <a:gd name="T1" fmla="*/ 8 h 8"/>
              <a:gd name="T2" fmla="*/ 8 w 8"/>
              <a:gd name="T3" fmla="*/ 0 h 8"/>
              <a:gd name="T4" fmla="*/ 8 w 8"/>
              <a:gd name="T5" fmla="*/ 0 h 8"/>
              <a:gd name="T6" fmla="*/ 0 w 8"/>
              <a:gd name="T7" fmla="*/ 0 h 8"/>
              <a:gd name="T8" fmla="*/ 0 w 8"/>
              <a:gd name="T9" fmla="*/ 8 h 8"/>
              <a:gd name="T10" fmla="*/ 0 w 8"/>
              <a:gd name="T11" fmla="*/ 8 h 8"/>
              <a:gd name="T12" fmla="*/ 8 w 8"/>
              <a:gd name="T13" fmla="*/ 8 h 8"/>
              <a:gd name="T14" fmla="*/ 8 w 8"/>
              <a:gd name="T15" fmla="*/ 8 h 8"/>
              <a:gd name="T16" fmla="*/ 8 w 8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8">
                <a:moveTo>
                  <a:pt x="8" y="8"/>
                </a:move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8"/>
                </a:lnTo>
                <a:lnTo>
                  <a:pt x="8" y="8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6" name="Rectangle 138">
            <a:extLst>
              <a:ext uri="{FF2B5EF4-FFF2-40B4-BE49-F238E27FC236}">
                <a16:creationId xmlns:a16="http://schemas.microsoft.com/office/drawing/2014/main" id="{EEC9BB9C-2410-EAB6-0C93-F3AA36532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4762500"/>
            <a:ext cx="2682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7" name="Rectangle 139">
            <a:extLst>
              <a:ext uri="{FF2B5EF4-FFF2-40B4-BE49-F238E27FC236}">
                <a16:creationId xmlns:a16="http://schemas.microsoft.com/office/drawing/2014/main" id="{0BA4FE5E-B0DE-D759-3972-CEF81DEDE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5196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8" name="Rectangle 140">
            <a:extLst>
              <a:ext uri="{FF2B5EF4-FFF2-40B4-BE49-F238E27FC236}">
                <a16:creationId xmlns:a16="http://schemas.microsoft.com/office/drawing/2014/main" id="{D8D7E1EF-5B78-EDF9-109D-8FE4CB5E0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525" y="45196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9" name="Rectangle 141">
            <a:extLst>
              <a:ext uri="{FF2B5EF4-FFF2-40B4-BE49-F238E27FC236}">
                <a16:creationId xmlns:a16="http://schemas.microsoft.com/office/drawing/2014/main" id="{E2553D23-F6DE-F97A-9576-0B37301D1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519613"/>
            <a:ext cx="473075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0" name="Rectangle 142">
            <a:extLst>
              <a:ext uri="{FF2B5EF4-FFF2-40B4-BE49-F238E27FC236}">
                <a16:creationId xmlns:a16="http://schemas.microsoft.com/office/drawing/2014/main" id="{9DC5A9DD-DF86-6629-164D-84571FA99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410075"/>
            <a:ext cx="11113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1" name="Rectangle 143">
            <a:extLst>
              <a:ext uri="{FF2B5EF4-FFF2-40B4-BE49-F238E27FC236}">
                <a16:creationId xmlns:a16="http://schemas.microsoft.com/office/drawing/2014/main" id="{381B3E91-4B31-F852-857C-6297AC916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616450"/>
            <a:ext cx="11113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2" name="Rectangle 144">
            <a:extLst>
              <a:ext uri="{FF2B5EF4-FFF2-40B4-BE49-F238E27FC236}">
                <a16:creationId xmlns:a16="http://schemas.microsoft.com/office/drawing/2014/main" id="{12B21518-3F2F-28F0-8BE6-7D1EFBFE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450" y="4410075"/>
            <a:ext cx="11113" cy="2063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3" name="Rectangle 145">
            <a:extLst>
              <a:ext uri="{FF2B5EF4-FFF2-40B4-BE49-F238E27FC236}">
                <a16:creationId xmlns:a16="http://schemas.microsoft.com/office/drawing/2014/main" id="{42EF6F1A-9D57-C63F-848D-7D667DCAC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4822825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4" name="Rectangle 146">
            <a:extLst>
              <a:ext uri="{FF2B5EF4-FFF2-40B4-BE49-F238E27FC236}">
                <a16:creationId xmlns:a16="http://schemas.microsoft.com/office/drawing/2014/main" id="{F9C1E26D-86EA-0071-05F0-C3EDDD755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822825"/>
            <a:ext cx="60325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5" name="Rectangle 147">
            <a:extLst>
              <a:ext uri="{FF2B5EF4-FFF2-40B4-BE49-F238E27FC236}">
                <a16:creationId xmlns:a16="http://schemas.microsoft.com/office/drawing/2014/main" id="{7DFD2784-5BF8-9281-6883-33836C913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216400"/>
            <a:ext cx="11113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6" name="Rectangle 148">
            <a:extLst>
              <a:ext uri="{FF2B5EF4-FFF2-40B4-BE49-F238E27FC236}">
                <a16:creationId xmlns:a16="http://schemas.microsoft.com/office/drawing/2014/main" id="{6EB620A5-27FB-975C-8A6F-DFF852481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216400"/>
            <a:ext cx="11113" cy="6064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7" name="Rectangle 149">
            <a:extLst>
              <a:ext uri="{FF2B5EF4-FFF2-40B4-BE49-F238E27FC236}">
                <a16:creationId xmlns:a16="http://schemas.microsoft.com/office/drawing/2014/main" id="{3981F78A-4159-B146-E4D3-831CE21DC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463" y="4519613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8" name="Rectangle 150">
            <a:extLst>
              <a:ext uri="{FF2B5EF4-FFF2-40B4-BE49-F238E27FC236}">
                <a16:creationId xmlns:a16="http://schemas.microsoft.com/office/drawing/2014/main" id="{AA88D813-5224-24CC-0846-389A11628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5196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9" name="Rectangle 151">
            <a:extLst>
              <a:ext uri="{FF2B5EF4-FFF2-40B4-BE49-F238E27FC236}">
                <a16:creationId xmlns:a16="http://schemas.microsoft.com/office/drawing/2014/main" id="{21D95817-F726-E14A-7449-EA99DE133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463" y="4519613"/>
            <a:ext cx="195262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0" name="Rectangle 152">
            <a:extLst>
              <a:ext uri="{FF2B5EF4-FFF2-40B4-BE49-F238E27FC236}">
                <a16:creationId xmlns:a16="http://schemas.microsoft.com/office/drawing/2014/main" id="{7CD21C4B-93EC-A5DC-E405-942B45950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25" y="3997325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1" name="Rectangle 153">
            <a:extLst>
              <a:ext uri="{FF2B5EF4-FFF2-40B4-BE49-F238E27FC236}">
                <a16:creationId xmlns:a16="http://schemas.microsoft.com/office/drawing/2014/main" id="{E1F80985-3F9A-5DB2-DA2B-B480F051D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1588" y="3997325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2" name="Rectangle 154">
            <a:extLst>
              <a:ext uri="{FF2B5EF4-FFF2-40B4-BE49-F238E27FC236}">
                <a16:creationId xmlns:a16="http://schemas.microsoft.com/office/drawing/2014/main" id="{088AF48D-65EE-91D0-F8FB-D0BF9F920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25" y="3997325"/>
            <a:ext cx="157163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3" name="Freeform 155">
            <a:extLst>
              <a:ext uri="{FF2B5EF4-FFF2-40B4-BE49-F238E27FC236}">
                <a16:creationId xmlns:a16="http://schemas.microsoft.com/office/drawing/2014/main" id="{E32020E0-6DDE-43A4-E9CC-450FAFAD1CCF}"/>
              </a:ext>
            </a:extLst>
          </p:cNvPr>
          <p:cNvSpPr>
            <a:spLocks/>
          </p:cNvSpPr>
          <p:nvPr/>
        </p:nvSpPr>
        <p:spPr bwMode="auto">
          <a:xfrm>
            <a:off x="4984750" y="4506913"/>
            <a:ext cx="23813" cy="25400"/>
          </a:xfrm>
          <a:custGeom>
            <a:avLst/>
            <a:gdLst>
              <a:gd name="T0" fmla="*/ 15 w 15"/>
              <a:gd name="T1" fmla="*/ 8 h 16"/>
              <a:gd name="T2" fmla="*/ 15 w 15"/>
              <a:gd name="T3" fmla="*/ 8 h 16"/>
              <a:gd name="T4" fmla="*/ 8 w 15"/>
              <a:gd name="T5" fmla="*/ 0 h 16"/>
              <a:gd name="T6" fmla="*/ 0 w 15"/>
              <a:gd name="T7" fmla="*/ 8 h 16"/>
              <a:gd name="T8" fmla="*/ 0 w 15"/>
              <a:gd name="T9" fmla="*/ 8 h 16"/>
              <a:gd name="T10" fmla="*/ 0 w 15"/>
              <a:gd name="T11" fmla="*/ 16 h 16"/>
              <a:gd name="T12" fmla="*/ 8 w 15"/>
              <a:gd name="T13" fmla="*/ 16 h 16"/>
              <a:gd name="T14" fmla="*/ 15 w 15"/>
              <a:gd name="T15" fmla="*/ 16 h 16"/>
              <a:gd name="T16" fmla="*/ 15 w 15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6">
                <a:moveTo>
                  <a:pt x="15" y="8"/>
                </a:moveTo>
                <a:lnTo>
                  <a:pt x="15" y="8"/>
                </a:lnTo>
                <a:lnTo>
                  <a:pt x="8" y="0"/>
                </a:lnTo>
                <a:lnTo>
                  <a:pt x="0" y="8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5" y="16"/>
                </a:lnTo>
                <a:lnTo>
                  <a:pt x="15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4" name="Freeform 156">
            <a:extLst>
              <a:ext uri="{FF2B5EF4-FFF2-40B4-BE49-F238E27FC236}">
                <a16:creationId xmlns:a16="http://schemas.microsoft.com/office/drawing/2014/main" id="{1109A08B-E31C-D29C-7514-29AD6F63898D}"/>
              </a:ext>
            </a:extLst>
          </p:cNvPr>
          <p:cNvSpPr>
            <a:spLocks/>
          </p:cNvSpPr>
          <p:nvPr/>
        </p:nvSpPr>
        <p:spPr bwMode="auto">
          <a:xfrm>
            <a:off x="4984750" y="4506913"/>
            <a:ext cx="36513" cy="36512"/>
          </a:xfrm>
          <a:custGeom>
            <a:avLst/>
            <a:gdLst>
              <a:gd name="T0" fmla="*/ 23 w 23"/>
              <a:gd name="T1" fmla="*/ 8 h 23"/>
              <a:gd name="T2" fmla="*/ 23 w 23"/>
              <a:gd name="T3" fmla="*/ 8 h 23"/>
              <a:gd name="T4" fmla="*/ 15 w 23"/>
              <a:gd name="T5" fmla="*/ 16 h 23"/>
              <a:gd name="T6" fmla="*/ 15 w 23"/>
              <a:gd name="T7" fmla="*/ 16 h 23"/>
              <a:gd name="T8" fmla="*/ 8 w 23"/>
              <a:gd name="T9" fmla="*/ 8 h 23"/>
              <a:gd name="T10" fmla="*/ 15 w 23"/>
              <a:gd name="T11" fmla="*/ 8 h 23"/>
              <a:gd name="T12" fmla="*/ 15 w 23"/>
              <a:gd name="T13" fmla="*/ 8 h 23"/>
              <a:gd name="T14" fmla="*/ 8 w 23"/>
              <a:gd name="T15" fmla="*/ 16 h 23"/>
              <a:gd name="T16" fmla="*/ 8 w 23"/>
              <a:gd name="T17" fmla="*/ 16 h 23"/>
              <a:gd name="T18" fmla="*/ 8 w 23"/>
              <a:gd name="T19" fmla="*/ 16 h 23"/>
              <a:gd name="T20" fmla="*/ 8 w 23"/>
              <a:gd name="T21" fmla="*/ 16 h 23"/>
              <a:gd name="T22" fmla="*/ 8 w 23"/>
              <a:gd name="T23" fmla="*/ 8 h 23"/>
              <a:gd name="T24" fmla="*/ 8 w 23"/>
              <a:gd name="T25" fmla="*/ 8 h 23"/>
              <a:gd name="T26" fmla="*/ 8 w 23"/>
              <a:gd name="T27" fmla="*/ 16 h 23"/>
              <a:gd name="T28" fmla="*/ 0 w 23"/>
              <a:gd name="T29" fmla="*/ 16 h 23"/>
              <a:gd name="T30" fmla="*/ 0 w 23"/>
              <a:gd name="T31" fmla="*/ 16 h 23"/>
              <a:gd name="T32" fmla="*/ 8 w 23"/>
              <a:gd name="T33" fmla="*/ 16 h 23"/>
              <a:gd name="T34" fmla="*/ 8 w 23"/>
              <a:gd name="T35" fmla="*/ 16 h 23"/>
              <a:gd name="T36" fmla="*/ 8 w 23"/>
              <a:gd name="T37" fmla="*/ 16 h 23"/>
              <a:gd name="T38" fmla="*/ 15 w 23"/>
              <a:gd name="T39" fmla="*/ 16 h 23"/>
              <a:gd name="T40" fmla="*/ 15 w 23"/>
              <a:gd name="T41" fmla="*/ 16 h 23"/>
              <a:gd name="T42" fmla="*/ 15 w 23"/>
              <a:gd name="T43" fmla="*/ 16 h 23"/>
              <a:gd name="T44" fmla="*/ 15 w 23"/>
              <a:gd name="T45" fmla="*/ 8 h 23"/>
              <a:gd name="T46" fmla="*/ 15 w 23"/>
              <a:gd name="T47" fmla="*/ 8 h 23"/>
              <a:gd name="T48" fmla="*/ 23 w 23"/>
              <a:gd name="T49" fmla="*/ 8 h 23"/>
              <a:gd name="T50" fmla="*/ 23 w 23"/>
              <a:gd name="T51" fmla="*/ 8 h 23"/>
              <a:gd name="T52" fmla="*/ 23 w 23"/>
              <a:gd name="T53" fmla="*/ 16 h 23"/>
              <a:gd name="T54" fmla="*/ 23 w 23"/>
              <a:gd name="T55" fmla="*/ 16 h 23"/>
              <a:gd name="T56" fmla="*/ 15 w 23"/>
              <a:gd name="T57" fmla="*/ 23 h 23"/>
              <a:gd name="T58" fmla="*/ 8 w 23"/>
              <a:gd name="T59" fmla="*/ 23 h 23"/>
              <a:gd name="T60" fmla="*/ 8 w 23"/>
              <a:gd name="T61" fmla="*/ 23 h 23"/>
              <a:gd name="T62" fmla="*/ 8 w 23"/>
              <a:gd name="T63" fmla="*/ 23 h 23"/>
              <a:gd name="T64" fmla="*/ 0 w 23"/>
              <a:gd name="T65" fmla="*/ 23 h 23"/>
              <a:gd name="T66" fmla="*/ 0 w 23"/>
              <a:gd name="T67" fmla="*/ 23 h 23"/>
              <a:gd name="T68" fmla="*/ 0 w 23"/>
              <a:gd name="T69" fmla="*/ 16 h 23"/>
              <a:gd name="T70" fmla="*/ 0 w 23"/>
              <a:gd name="T71" fmla="*/ 8 h 23"/>
              <a:gd name="T72" fmla="*/ 0 w 23"/>
              <a:gd name="T73" fmla="*/ 8 h 23"/>
              <a:gd name="T74" fmla="*/ 0 w 23"/>
              <a:gd name="T75" fmla="*/ 8 h 23"/>
              <a:gd name="T76" fmla="*/ 0 w 23"/>
              <a:gd name="T77" fmla="*/ 8 h 23"/>
              <a:gd name="T78" fmla="*/ 0 w 23"/>
              <a:gd name="T79" fmla="*/ 8 h 23"/>
              <a:gd name="T80" fmla="*/ 0 w 23"/>
              <a:gd name="T81" fmla="*/ 8 h 23"/>
              <a:gd name="T82" fmla="*/ 8 w 23"/>
              <a:gd name="T83" fmla="*/ 0 h 23"/>
              <a:gd name="T84" fmla="*/ 8 w 23"/>
              <a:gd name="T85" fmla="*/ 0 h 23"/>
              <a:gd name="T86" fmla="*/ 15 w 23"/>
              <a:gd name="T87" fmla="*/ 0 h 23"/>
              <a:gd name="T88" fmla="*/ 23 w 23"/>
              <a:gd name="T89" fmla="*/ 8 h 23"/>
              <a:gd name="T90" fmla="*/ 23 w 23"/>
              <a:gd name="T91" fmla="*/ 8 h 23"/>
              <a:gd name="T92" fmla="*/ 15 w 23"/>
              <a:gd name="T93" fmla="*/ 8 h 23"/>
              <a:gd name="T94" fmla="*/ 15 w 23"/>
              <a:gd name="T95" fmla="*/ 8 h 23"/>
              <a:gd name="T96" fmla="*/ 23 w 23"/>
              <a:gd name="T97" fmla="*/ 8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3" h="23">
                <a:moveTo>
                  <a:pt x="23" y="8"/>
                </a:moveTo>
                <a:lnTo>
                  <a:pt x="23" y="8"/>
                </a:lnTo>
                <a:lnTo>
                  <a:pt x="15" y="16"/>
                </a:lnTo>
                <a:lnTo>
                  <a:pt x="15" y="16"/>
                </a:lnTo>
                <a:lnTo>
                  <a:pt x="8" y="8"/>
                </a:lnTo>
                <a:lnTo>
                  <a:pt x="15" y="8"/>
                </a:lnTo>
                <a:lnTo>
                  <a:pt x="15" y="8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lnTo>
                  <a:pt x="8" y="16"/>
                </a:lnTo>
                <a:lnTo>
                  <a:pt x="0" y="16"/>
                </a:lnTo>
                <a:lnTo>
                  <a:pt x="0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15" y="16"/>
                </a:lnTo>
                <a:lnTo>
                  <a:pt x="15" y="16"/>
                </a:lnTo>
                <a:lnTo>
                  <a:pt x="15" y="16"/>
                </a:lnTo>
                <a:lnTo>
                  <a:pt x="15" y="8"/>
                </a:lnTo>
                <a:lnTo>
                  <a:pt x="15" y="8"/>
                </a:lnTo>
                <a:lnTo>
                  <a:pt x="23" y="8"/>
                </a:lnTo>
                <a:lnTo>
                  <a:pt x="23" y="8"/>
                </a:lnTo>
                <a:lnTo>
                  <a:pt x="23" y="16"/>
                </a:lnTo>
                <a:lnTo>
                  <a:pt x="23" y="16"/>
                </a:lnTo>
                <a:lnTo>
                  <a:pt x="15" y="23"/>
                </a:lnTo>
                <a:lnTo>
                  <a:pt x="8" y="23"/>
                </a:lnTo>
                <a:lnTo>
                  <a:pt x="8" y="23"/>
                </a:lnTo>
                <a:lnTo>
                  <a:pt x="8" y="23"/>
                </a:lnTo>
                <a:lnTo>
                  <a:pt x="0" y="23"/>
                </a:lnTo>
                <a:lnTo>
                  <a:pt x="0" y="23"/>
                </a:lnTo>
                <a:lnTo>
                  <a:pt x="0" y="16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8" y="0"/>
                </a:lnTo>
                <a:lnTo>
                  <a:pt x="8" y="0"/>
                </a:lnTo>
                <a:lnTo>
                  <a:pt x="15" y="0"/>
                </a:lnTo>
                <a:lnTo>
                  <a:pt x="23" y="8"/>
                </a:lnTo>
                <a:lnTo>
                  <a:pt x="23" y="8"/>
                </a:lnTo>
                <a:lnTo>
                  <a:pt x="15" y="8"/>
                </a:lnTo>
                <a:lnTo>
                  <a:pt x="15" y="8"/>
                </a:lnTo>
                <a:lnTo>
                  <a:pt x="23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5" name="Freeform 157">
            <a:extLst>
              <a:ext uri="{FF2B5EF4-FFF2-40B4-BE49-F238E27FC236}">
                <a16:creationId xmlns:a16="http://schemas.microsoft.com/office/drawing/2014/main" id="{835719F5-9092-9F54-2DB8-9C6FF56E6C5F}"/>
              </a:ext>
            </a:extLst>
          </p:cNvPr>
          <p:cNvSpPr>
            <a:spLocks/>
          </p:cNvSpPr>
          <p:nvPr/>
        </p:nvSpPr>
        <p:spPr bwMode="auto">
          <a:xfrm>
            <a:off x="5008563" y="4519613"/>
            <a:ext cx="12700" cy="1587"/>
          </a:xfrm>
          <a:custGeom>
            <a:avLst/>
            <a:gdLst>
              <a:gd name="T0" fmla="*/ 0 w 8"/>
              <a:gd name="T1" fmla="*/ 0 w 8"/>
              <a:gd name="T2" fmla="*/ 0 w 8"/>
              <a:gd name="T3" fmla="*/ 8 w 8"/>
              <a:gd name="T4" fmla="*/ 8 w 8"/>
              <a:gd name="T5" fmla="*/ 8 w 8"/>
              <a:gd name="T6" fmla="*/ 0 w 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6" name="Freeform 158">
            <a:extLst>
              <a:ext uri="{FF2B5EF4-FFF2-40B4-BE49-F238E27FC236}">
                <a16:creationId xmlns:a16="http://schemas.microsoft.com/office/drawing/2014/main" id="{1BF09A56-1AD3-9F7B-580A-30E0D91AC744}"/>
              </a:ext>
            </a:extLst>
          </p:cNvPr>
          <p:cNvSpPr>
            <a:spLocks/>
          </p:cNvSpPr>
          <p:nvPr/>
        </p:nvSpPr>
        <p:spPr bwMode="auto">
          <a:xfrm>
            <a:off x="4645025" y="4506913"/>
            <a:ext cx="23813" cy="25400"/>
          </a:xfrm>
          <a:custGeom>
            <a:avLst/>
            <a:gdLst>
              <a:gd name="T0" fmla="*/ 15 w 15"/>
              <a:gd name="T1" fmla="*/ 8 h 16"/>
              <a:gd name="T2" fmla="*/ 15 w 15"/>
              <a:gd name="T3" fmla="*/ 8 h 16"/>
              <a:gd name="T4" fmla="*/ 8 w 15"/>
              <a:gd name="T5" fmla="*/ 0 h 16"/>
              <a:gd name="T6" fmla="*/ 0 w 15"/>
              <a:gd name="T7" fmla="*/ 8 h 16"/>
              <a:gd name="T8" fmla="*/ 0 w 15"/>
              <a:gd name="T9" fmla="*/ 8 h 16"/>
              <a:gd name="T10" fmla="*/ 0 w 15"/>
              <a:gd name="T11" fmla="*/ 16 h 16"/>
              <a:gd name="T12" fmla="*/ 8 w 15"/>
              <a:gd name="T13" fmla="*/ 16 h 16"/>
              <a:gd name="T14" fmla="*/ 15 w 15"/>
              <a:gd name="T15" fmla="*/ 16 h 16"/>
              <a:gd name="T16" fmla="*/ 15 w 15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6">
                <a:moveTo>
                  <a:pt x="15" y="8"/>
                </a:moveTo>
                <a:lnTo>
                  <a:pt x="15" y="8"/>
                </a:lnTo>
                <a:lnTo>
                  <a:pt x="8" y="0"/>
                </a:lnTo>
                <a:lnTo>
                  <a:pt x="0" y="8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5" y="16"/>
                </a:lnTo>
                <a:lnTo>
                  <a:pt x="15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7" name="Freeform 159">
            <a:extLst>
              <a:ext uri="{FF2B5EF4-FFF2-40B4-BE49-F238E27FC236}">
                <a16:creationId xmlns:a16="http://schemas.microsoft.com/office/drawing/2014/main" id="{803F2509-2880-FA56-CFDD-A15E57B4438F}"/>
              </a:ext>
            </a:extLst>
          </p:cNvPr>
          <p:cNvSpPr>
            <a:spLocks/>
          </p:cNvSpPr>
          <p:nvPr/>
        </p:nvSpPr>
        <p:spPr bwMode="auto">
          <a:xfrm>
            <a:off x="4645025" y="4506913"/>
            <a:ext cx="36513" cy="36512"/>
          </a:xfrm>
          <a:custGeom>
            <a:avLst/>
            <a:gdLst>
              <a:gd name="T0" fmla="*/ 23 w 23"/>
              <a:gd name="T1" fmla="*/ 8 h 23"/>
              <a:gd name="T2" fmla="*/ 23 w 23"/>
              <a:gd name="T3" fmla="*/ 8 h 23"/>
              <a:gd name="T4" fmla="*/ 15 w 23"/>
              <a:gd name="T5" fmla="*/ 16 h 23"/>
              <a:gd name="T6" fmla="*/ 15 w 23"/>
              <a:gd name="T7" fmla="*/ 16 h 23"/>
              <a:gd name="T8" fmla="*/ 8 w 23"/>
              <a:gd name="T9" fmla="*/ 8 h 23"/>
              <a:gd name="T10" fmla="*/ 15 w 23"/>
              <a:gd name="T11" fmla="*/ 8 h 23"/>
              <a:gd name="T12" fmla="*/ 15 w 23"/>
              <a:gd name="T13" fmla="*/ 8 h 23"/>
              <a:gd name="T14" fmla="*/ 8 w 23"/>
              <a:gd name="T15" fmla="*/ 16 h 23"/>
              <a:gd name="T16" fmla="*/ 8 w 23"/>
              <a:gd name="T17" fmla="*/ 16 h 23"/>
              <a:gd name="T18" fmla="*/ 8 w 23"/>
              <a:gd name="T19" fmla="*/ 16 h 23"/>
              <a:gd name="T20" fmla="*/ 8 w 23"/>
              <a:gd name="T21" fmla="*/ 16 h 23"/>
              <a:gd name="T22" fmla="*/ 8 w 23"/>
              <a:gd name="T23" fmla="*/ 8 h 23"/>
              <a:gd name="T24" fmla="*/ 8 w 23"/>
              <a:gd name="T25" fmla="*/ 8 h 23"/>
              <a:gd name="T26" fmla="*/ 8 w 23"/>
              <a:gd name="T27" fmla="*/ 16 h 23"/>
              <a:gd name="T28" fmla="*/ 0 w 23"/>
              <a:gd name="T29" fmla="*/ 16 h 23"/>
              <a:gd name="T30" fmla="*/ 0 w 23"/>
              <a:gd name="T31" fmla="*/ 16 h 23"/>
              <a:gd name="T32" fmla="*/ 8 w 23"/>
              <a:gd name="T33" fmla="*/ 16 h 23"/>
              <a:gd name="T34" fmla="*/ 8 w 23"/>
              <a:gd name="T35" fmla="*/ 16 h 23"/>
              <a:gd name="T36" fmla="*/ 8 w 23"/>
              <a:gd name="T37" fmla="*/ 16 h 23"/>
              <a:gd name="T38" fmla="*/ 15 w 23"/>
              <a:gd name="T39" fmla="*/ 16 h 23"/>
              <a:gd name="T40" fmla="*/ 15 w 23"/>
              <a:gd name="T41" fmla="*/ 16 h 23"/>
              <a:gd name="T42" fmla="*/ 15 w 23"/>
              <a:gd name="T43" fmla="*/ 16 h 23"/>
              <a:gd name="T44" fmla="*/ 15 w 23"/>
              <a:gd name="T45" fmla="*/ 8 h 23"/>
              <a:gd name="T46" fmla="*/ 15 w 23"/>
              <a:gd name="T47" fmla="*/ 8 h 23"/>
              <a:gd name="T48" fmla="*/ 23 w 23"/>
              <a:gd name="T49" fmla="*/ 8 h 23"/>
              <a:gd name="T50" fmla="*/ 23 w 23"/>
              <a:gd name="T51" fmla="*/ 8 h 23"/>
              <a:gd name="T52" fmla="*/ 23 w 23"/>
              <a:gd name="T53" fmla="*/ 16 h 23"/>
              <a:gd name="T54" fmla="*/ 23 w 23"/>
              <a:gd name="T55" fmla="*/ 16 h 23"/>
              <a:gd name="T56" fmla="*/ 15 w 23"/>
              <a:gd name="T57" fmla="*/ 23 h 23"/>
              <a:gd name="T58" fmla="*/ 8 w 23"/>
              <a:gd name="T59" fmla="*/ 23 h 23"/>
              <a:gd name="T60" fmla="*/ 8 w 23"/>
              <a:gd name="T61" fmla="*/ 23 h 23"/>
              <a:gd name="T62" fmla="*/ 8 w 23"/>
              <a:gd name="T63" fmla="*/ 23 h 23"/>
              <a:gd name="T64" fmla="*/ 0 w 23"/>
              <a:gd name="T65" fmla="*/ 23 h 23"/>
              <a:gd name="T66" fmla="*/ 0 w 23"/>
              <a:gd name="T67" fmla="*/ 23 h 23"/>
              <a:gd name="T68" fmla="*/ 0 w 23"/>
              <a:gd name="T69" fmla="*/ 16 h 23"/>
              <a:gd name="T70" fmla="*/ 0 w 23"/>
              <a:gd name="T71" fmla="*/ 8 h 23"/>
              <a:gd name="T72" fmla="*/ 0 w 23"/>
              <a:gd name="T73" fmla="*/ 8 h 23"/>
              <a:gd name="T74" fmla="*/ 0 w 23"/>
              <a:gd name="T75" fmla="*/ 8 h 23"/>
              <a:gd name="T76" fmla="*/ 0 w 23"/>
              <a:gd name="T77" fmla="*/ 8 h 23"/>
              <a:gd name="T78" fmla="*/ 0 w 23"/>
              <a:gd name="T79" fmla="*/ 8 h 23"/>
              <a:gd name="T80" fmla="*/ 0 w 23"/>
              <a:gd name="T81" fmla="*/ 8 h 23"/>
              <a:gd name="T82" fmla="*/ 8 w 23"/>
              <a:gd name="T83" fmla="*/ 0 h 23"/>
              <a:gd name="T84" fmla="*/ 8 w 23"/>
              <a:gd name="T85" fmla="*/ 0 h 23"/>
              <a:gd name="T86" fmla="*/ 15 w 23"/>
              <a:gd name="T87" fmla="*/ 0 h 23"/>
              <a:gd name="T88" fmla="*/ 23 w 23"/>
              <a:gd name="T89" fmla="*/ 8 h 23"/>
              <a:gd name="T90" fmla="*/ 23 w 23"/>
              <a:gd name="T91" fmla="*/ 8 h 23"/>
              <a:gd name="T92" fmla="*/ 15 w 23"/>
              <a:gd name="T93" fmla="*/ 8 h 23"/>
              <a:gd name="T94" fmla="*/ 15 w 23"/>
              <a:gd name="T95" fmla="*/ 8 h 23"/>
              <a:gd name="T96" fmla="*/ 23 w 23"/>
              <a:gd name="T97" fmla="*/ 8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3" h="23">
                <a:moveTo>
                  <a:pt x="23" y="8"/>
                </a:moveTo>
                <a:lnTo>
                  <a:pt x="23" y="8"/>
                </a:lnTo>
                <a:lnTo>
                  <a:pt x="15" y="16"/>
                </a:lnTo>
                <a:lnTo>
                  <a:pt x="15" y="16"/>
                </a:lnTo>
                <a:lnTo>
                  <a:pt x="8" y="8"/>
                </a:lnTo>
                <a:lnTo>
                  <a:pt x="15" y="8"/>
                </a:lnTo>
                <a:lnTo>
                  <a:pt x="15" y="8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lnTo>
                  <a:pt x="8" y="16"/>
                </a:lnTo>
                <a:lnTo>
                  <a:pt x="0" y="16"/>
                </a:lnTo>
                <a:lnTo>
                  <a:pt x="0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15" y="16"/>
                </a:lnTo>
                <a:lnTo>
                  <a:pt x="15" y="16"/>
                </a:lnTo>
                <a:lnTo>
                  <a:pt x="15" y="16"/>
                </a:lnTo>
                <a:lnTo>
                  <a:pt x="15" y="8"/>
                </a:lnTo>
                <a:lnTo>
                  <a:pt x="15" y="8"/>
                </a:lnTo>
                <a:lnTo>
                  <a:pt x="23" y="8"/>
                </a:lnTo>
                <a:lnTo>
                  <a:pt x="23" y="8"/>
                </a:lnTo>
                <a:lnTo>
                  <a:pt x="23" y="16"/>
                </a:lnTo>
                <a:lnTo>
                  <a:pt x="23" y="16"/>
                </a:lnTo>
                <a:lnTo>
                  <a:pt x="15" y="23"/>
                </a:lnTo>
                <a:lnTo>
                  <a:pt x="8" y="23"/>
                </a:lnTo>
                <a:lnTo>
                  <a:pt x="8" y="23"/>
                </a:lnTo>
                <a:lnTo>
                  <a:pt x="8" y="23"/>
                </a:lnTo>
                <a:lnTo>
                  <a:pt x="0" y="23"/>
                </a:lnTo>
                <a:lnTo>
                  <a:pt x="0" y="23"/>
                </a:lnTo>
                <a:lnTo>
                  <a:pt x="0" y="16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8" y="0"/>
                </a:lnTo>
                <a:lnTo>
                  <a:pt x="8" y="0"/>
                </a:lnTo>
                <a:lnTo>
                  <a:pt x="15" y="0"/>
                </a:lnTo>
                <a:lnTo>
                  <a:pt x="23" y="8"/>
                </a:lnTo>
                <a:lnTo>
                  <a:pt x="23" y="8"/>
                </a:lnTo>
                <a:lnTo>
                  <a:pt x="15" y="8"/>
                </a:lnTo>
                <a:lnTo>
                  <a:pt x="15" y="8"/>
                </a:lnTo>
                <a:lnTo>
                  <a:pt x="23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8" name="Freeform 160">
            <a:extLst>
              <a:ext uri="{FF2B5EF4-FFF2-40B4-BE49-F238E27FC236}">
                <a16:creationId xmlns:a16="http://schemas.microsoft.com/office/drawing/2014/main" id="{4F971BBE-90EE-A483-4238-CC02A38C84CD}"/>
              </a:ext>
            </a:extLst>
          </p:cNvPr>
          <p:cNvSpPr>
            <a:spLocks/>
          </p:cNvSpPr>
          <p:nvPr/>
        </p:nvSpPr>
        <p:spPr bwMode="auto">
          <a:xfrm>
            <a:off x="4668838" y="4519613"/>
            <a:ext cx="12700" cy="1587"/>
          </a:xfrm>
          <a:custGeom>
            <a:avLst/>
            <a:gdLst>
              <a:gd name="T0" fmla="*/ 0 w 8"/>
              <a:gd name="T1" fmla="*/ 0 w 8"/>
              <a:gd name="T2" fmla="*/ 0 w 8"/>
              <a:gd name="T3" fmla="*/ 8 w 8"/>
              <a:gd name="T4" fmla="*/ 8 w 8"/>
              <a:gd name="T5" fmla="*/ 8 w 8"/>
              <a:gd name="T6" fmla="*/ 0 w 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09" name="Freeform 161">
            <a:extLst>
              <a:ext uri="{FF2B5EF4-FFF2-40B4-BE49-F238E27FC236}">
                <a16:creationId xmlns:a16="http://schemas.microsoft.com/office/drawing/2014/main" id="{5DE60ACA-55D8-FABE-93ED-472F4A4BDA3D}"/>
              </a:ext>
            </a:extLst>
          </p:cNvPr>
          <p:cNvSpPr>
            <a:spLocks/>
          </p:cNvSpPr>
          <p:nvPr/>
        </p:nvSpPr>
        <p:spPr bwMode="auto">
          <a:xfrm>
            <a:off x="5276850" y="4506913"/>
            <a:ext cx="23813" cy="25400"/>
          </a:xfrm>
          <a:custGeom>
            <a:avLst/>
            <a:gdLst>
              <a:gd name="T0" fmla="*/ 15 w 15"/>
              <a:gd name="T1" fmla="*/ 8 h 16"/>
              <a:gd name="T2" fmla="*/ 15 w 15"/>
              <a:gd name="T3" fmla="*/ 8 h 16"/>
              <a:gd name="T4" fmla="*/ 7 w 15"/>
              <a:gd name="T5" fmla="*/ 0 h 16"/>
              <a:gd name="T6" fmla="*/ 0 w 15"/>
              <a:gd name="T7" fmla="*/ 8 h 16"/>
              <a:gd name="T8" fmla="*/ 0 w 15"/>
              <a:gd name="T9" fmla="*/ 8 h 16"/>
              <a:gd name="T10" fmla="*/ 0 w 15"/>
              <a:gd name="T11" fmla="*/ 16 h 16"/>
              <a:gd name="T12" fmla="*/ 7 w 15"/>
              <a:gd name="T13" fmla="*/ 16 h 16"/>
              <a:gd name="T14" fmla="*/ 15 w 15"/>
              <a:gd name="T15" fmla="*/ 16 h 16"/>
              <a:gd name="T16" fmla="*/ 15 w 15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6">
                <a:moveTo>
                  <a:pt x="15" y="8"/>
                </a:moveTo>
                <a:lnTo>
                  <a:pt x="15" y="8"/>
                </a:lnTo>
                <a:lnTo>
                  <a:pt x="7" y="0"/>
                </a:lnTo>
                <a:lnTo>
                  <a:pt x="0" y="8"/>
                </a:lnTo>
                <a:lnTo>
                  <a:pt x="0" y="8"/>
                </a:lnTo>
                <a:lnTo>
                  <a:pt x="0" y="16"/>
                </a:lnTo>
                <a:lnTo>
                  <a:pt x="7" y="16"/>
                </a:lnTo>
                <a:lnTo>
                  <a:pt x="15" y="16"/>
                </a:lnTo>
                <a:lnTo>
                  <a:pt x="15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0" name="Freeform 162">
            <a:extLst>
              <a:ext uri="{FF2B5EF4-FFF2-40B4-BE49-F238E27FC236}">
                <a16:creationId xmlns:a16="http://schemas.microsoft.com/office/drawing/2014/main" id="{BCA77017-65AF-D8AA-0D8F-A5DFB5F5A37E}"/>
              </a:ext>
            </a:extLst>
          </p:cNvPr>
          <p:cNvSpPr>
            <a:spLocks/>
          </p:cNvSpPr>
          <p:nvPr/>
        </p:nvSpPr>
        <p:spPr bwMode="auto">
          <a:xfrm>
            <a:off x="5276850" y="4506913"/>
            <a:ext cx="36513" cy="36512"/>
          </a:xfrm>
          <a:custGeom>
            <a:avLst/>
            <a:gdLst>
              <a:gd name="T0" fmla="*/ 23 w 23"/>
              <a:gd name="T1" fmla="*/ 8 h 23"/>
              <a:gd name="T2" fmla="*/ 23 w 23"/>
              <a:gd name="T3" fmla="*/ 8 h 23"/>
              <a:gd name="T4" fmla="*/ 15 w 23"/>
              <a:gd name="T5" fmla="*/ 16 h 23"/>
              <a:gd name="T6" fmla="*/ 15 w 23"/>
              <a:gd name="T7" fmla="*/ 16 h 23"/>
              <a:gd name="T8" fmla="*/ 7 w 23"/>
              <a:gd name="T9" fmla="*/ 8 h 23"/>
              <a:gd name="T10" fmla="*/ 15 w 23"/>
              <a:gd name="T11" fmla="*/ 8 h 23"/>
              <a:gd name="T12" fmla="*/ 15 w 23"/>
              <a:gd name="T13" fmla="*/ 8 h 23"/>
              <a:gd name="T14" fmla="*/ 7 w 23"/>
              <a:gd name="T15" fmla="*/ 16 h 23"/>
              <a:gd name="T16" fmla="*/ 7 w 23"/>
              <a:gd name="T17" fmla="*/ 16 h 23"/>
              <a:gd name="T18" fmla="*/ 7 w 23"/>
              <a:gd name="T19" fmla="*/ 16 h 23"/>
              <a:gd name="T20" fmla="*/ 7 w 23"/>
              <a:gd name="T21" fmla="*/ 16 h 23"/>
              <a:gd name="T22" fmla="*/ 7 w 23"/>
              <a:gd name="T23" fmla="*/ 8 h 23"/>
              <a:gd name="T24" fmla="*/ 7 w 23"/>
              <a:gd name="T25" fmla="*/ 8 h 23"/>
              <a:gd name="T26" fmla="*/ 7 w 23"/>
              <a:gd name="T27" fmla="*/ 16 h 23"/>
              <a:gd name="T28" fmla="*/ 0 w 23"/>
              <a:gd name="T29" fmla="*/ 16 h 23"/>
              <a:gd name="T30" fmla="*/ 0 w 23"/>
              <a:gd name="T31" fmla="*/ 16 h 23"/>
              <a:gd name="T32" fmla="*/ 7 w 23"/>
              <a:gd name="T33" fmla="*/ 16 h 23"/>
              <a:gd name="T34" fmla="*/ 7 w 23"/>
              <a:gd name="T35" fmla="*/ 16 h 23"/>
              <a:gd name="T36" fmla="*/ 7 w 23"/>
              <a:gd name="T37" fmla="*/ 16 h 23"/>
              <a:gd name="T38" fmla="*/ 15 w 23"/>
              <a:gd name="T39" fmla="*/ 16 h 23"/>
              <a:gd name="T40" fmla="*/ 15 w 23"/>
              <a:gd name="T41" fmla="*/ 16 h 23"/>
              <a:gd name="T42" fmla="*/ 15 w 23"/>
              <a:gd name="T43" fmla="*/ 16 h 23"/>
              <a:gd name="T44" fmla="*/ 15 w 23"/>
              <a:gd name="T45" fmla="*/ 8 h 23"/>
              <a:gd name="T46" fmla="*/ 15 w 23"/>
              <a:gd name="T47" fmla="*/ 8 h 23"/>
              <a:gd name="T48" fmla="*/ 23 w 23"/>
              <a:gd name="T49" fmla="*/ 8 h 23"/>
              <a:gd name="T50" fmla="*/ 23 w 23"/>
              <a:gd name="T51" fmla="*/ 8 h 23"/>
              <a:gd name="T52" fmla="*/ 23 w 23"/>
              <a:gd name="T53" fmla="*/ 16 h 23"/>
              <a:gd name="T54" fmla="*/ 23 w 23"/>
              <a:gd name="T55" fmla="*/ 16 h 23"/>
              <a:gd name="T56" fmla="*/ 15 w 23"/>
              <a:gd name="T57" fmla="*/ 23 h 23"/>
              <a:gd name="T58" fmla="*/ 7 w 23"/>
              <a:gd name="T59" fmla="*/ 23 h 23"/>
              <a:gd name="T60" fmla="*/ 7 w 23"/>
              <a:gd name="T61" fmla="*/ 23 h 23"/>
              <a:gd name="T62" fmla="*/ 7 w 23"/>
              <a:gd name="T63" fmla="*/ 23 h 23"/>
              <a:gd name="T64" fmla="*/ 0 w 23"/>
              <a:gd name="T65" fmla="*/ 23 h 23"/>
              <a:gd name="T66" fmla="*/ 0 w 23"/>
              <a:gd name="T67" fmla="*/ 23 h 23"/>
              <a:gd name="T68" fmla="*/ 0 w 23"/>
              <a:gd name="T69" fmla="*/ 16 h 23"/>
              <a:gd name="T70" fmla="*/ 0 w 23"/>
              <a:gd name="T71" fmla="*/ 8 h 23"/>
              <a:gd name="T72" fmla="*/ 0 w 23"/>
              <a:gd name="T73" fmla="*/ 8 h 23"/>
              <a:gd name="T74" fmla="*/ 0 w 23"/>
              <a:gd name="T75" fmla="*/ 8 h 23"/>
              <a:gd name="T76" fmla="*/ 0 w 23"/>
              <a:gd name="T77" fmla="*/ 8 h 23"/>
              <a:gd name="T78" fmla="*/ 0 w 23"/>
              <a:gd name="T79" fmla="*/ 8 h 23"/>
              <a:gd name="T80" fmla="*/ 0 w 23"/>
              <a:gd name="T81" fmla="*/ 8 h 23"/>
              <a:gd name="T82" fmla="*/ 7 w 23"/>
              <a:gd name="T83" fmla="*/ 0 h 23"/>
              <a:gd name="T84" fmla="*/ 7 w 23"/>
              <a:gd name="T85" fmla="*/ 0 h 23"/>
              <a:gd name="T86" fmla="*/ 15 w 23"/>
              <a:gd name="T87" fmla="*/ 0 h 23"/>
              <a:gd name="T88" fmla="*/ 23 w 23"/>
              <a:gd name="T89" fmla="*/ 8 h 23"/>
              <a:gd name="T90" fmla="*/ 23 w 23"/>
              <a:gd name="T91" fmla="*/ 8 h 23"/>
              <a:gd name="T92" fmla="*/ 15 w 23"/>
              <a:gd name="T93" fmla="*/ 8 h 23"/>
              <a:gd name="T94" fmla="*/ 15 w 23"/>
              <a:gd name="T95" fmla="*/ 8 h 23"/>
              <a:gd name="T96" fmla="*/ 23 w 23"/>
              <a:gd name="T97" fmla="*/ 8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3" h="23">
                <a:moveTo>
                  <a:pt x="23" y="8"/>
                </a:moveTo>
                <a:lnTo>
                  <a:pt x="23" y="8"/>
                </a:lnTo>
                <a:lnTo>
                  <a:pt x="15" y="16"/>
                </a:lnTo>
                <a:lnTo>
                  <a:pt x="15" y="16"/>
                </a:lnTo>
                <a:lnTo>
                  <a:pt x="7" y="8"/>
                </a:lnTo>
                <a:lnTo>
                  <a:pt x="15" y="8"/>
                </a:lnTo>
                <a:lnTo>
                  <a:pt x="15" y="8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7" y="8"/>
                </a:lnTo>
                <a:lnTo>
                  <a:pt x="7" y="8"/>
                </a:lnTo>
                <a:lnTo>
                  <a:pt x="7" y="16"/>
                </a:lnTo>
                <a:lnTo>
                  <a:pt x="0" y="16"/>
                </a:lnTo>
                <a:lnTo>
                  <a:pt x="0" y="16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15" y="16"/>
                </a:lnTo>
                <a:lnTo>
                  <a:pt x="15" y="16"/>
                </a:lnTo>
                <a:lnTo>
                  <a:pt x="15" y="16"/>
                </a:lnTo>
                <a:lnTo>
                  <a:pt x="15" y="8"/>
                </a:lnTo>
                <a:lnTo>
                  <a:pt x="15" y="8"/>
                </a:lnTo>
                <a:lnTo>
                  <a:pt x="23" y="8"/>
                </a:lnTo>
                <a:lnTo>
                  <a:pt x="23" y="8"/>
                </a:lnTo>
                <a:lnTo>
                  <a:pt x="23" y="16"/>
                </a:lnTo>
                <a:lnTo>
                  <a:pt x="23" y="16"/>
                </a:lnTo>
                <a:lnTo>
                  <a:pt x="15" y="23"/>
                </a:lnTo>
                <a:lnTo>
                  <a:pt x="7" y="23"/>
                </a:lnTo>
                <a:lnTo>
                  <a:pt x="7" y="23"/>
                </a:lnTo>
                <a:lnTo>
                  <a:pt x="7" y="23"/>
                </a:lnTo>
                <a:lnTo>
                  <a:pt x="0" y="23"/>
                </a:lnTo>
                <a:lnTo>
                  <a:pt x="0" y="23"/>
                </a:lnTo>
                <a:lnTo>
                  <a:pt x="0" y="16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7" y="0"/>
                </a:lnTo>
                <a:lnTo>
                  <a:pt x="7" y="0"/>
                </a:lnTo>
                <a:lnTo>
                  <a:pt x="15" y="0"/>
                </a:lnTo>
                <a:lnTo>
                  <a:pt x="23" y="8"/>
                </a:lnTo>
                <a:lnTo>
                  <a:pt x="23" y="8"/>
                </a:lnTo>
                <a:lnTo>
                  <a:pt x="15" y="8"/>
                </a:lnTo>
                <a:lnTo>
                  <a:pt x="15" y="8"/>
                </a:lnTo>
                <a:lnTo>
                  <a:pt x="23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1" name="Freeform 163">
            <a:extLst>
              <a:ext uri="{FF2B5EF4-FFF2-40B4-BE49-F238E27FC236}">
                <a16:creationId xmlns:a16="http://schemas.microsoft.com/office/drawing/2014/main" id="{4BB89281-4553-08FE-194B-245463C78E12}"/>
              </a:ext>
            </a:extLst>
          </p:cNvPr>
          <p:cNvSpPr>
            <a:spLocks/>
          </p:cNvSpPr>
          <p:nvPr/>
        </p:nvSpPr>
        <p:spPr bwMode="auto">
          <a:xfrm>
            <a:off x="5300663" y="4519613"/>
            <a:ext cx="12700" cy="1587"/>
          </a:xfrm>
          <a:custGeom>
            <a:avLst/>
            <a:gdLst>
              <a:gd name="T0" fmla="*/ 0 w 8"/>
              <a:gd name="T1" fmla="*/ 0 w 8"/>
              <a:gd name="T2" fmla="*/ 0 w 8"/>
              <a:gd name="T3" fmla="*/ 8 w 8"/>
              <a:gd name="T4" fmla="*/ 8 w 8"/>
              <a:gd name="T5" fmla="*/ 8 w 8"/>
              <a:gd name="T6" fmla="*/ 0 w 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2" name="Freeform 164">
            <a:extLst>
              <a:ext uri="{FF2B5EF4-FFF2-40B4-BE49-F238E27FC236}">
                <a16:creationId xmlns:a16="http://schemas.microsoft.com/office/drawing/2014/main" id="{8B984CC0-7F9E-A880-1570-122379D32145}"/>
              </a:ext>
            </a:extLst>
          </p:cNvPr>
          <p:cNvSpPr>
            <a:spLocks/>
          </p:cNvSpPr>
          <p:nvPr/>
        </p:nvSpPr>
        <p:spPr bwMode="auto">
          <a:xfrm>
            <a:off x="5470525" y="4506913"/>
            <a:ext cx="25400" cy="25400"/>
          </a:xfrm>
          <a:custGeom>
            <a:avLst/>
            <a:gdLst>
              <a:gd name="T0" fmla="*/ 16 w 16"/>
              <a:gd name="T1" fmla="*/ 8 h 16"/>
              <a:gd name="T2" fmla="*/ 8 w 16"/>
              <a:gd name="T3" fmla="*/ 8 h 16"/>
              <a:gd name="T4" fmla="*/ 8 w 16"/>
              <a:gd name="T5" fmla="*/ 0 h 16"/>
              <a:gd name="T6" fmla="*/ 0 w 16"/>
              <a:gd name="T7" fmla="*/ 8 h 16"/>
              <a:gd name="T8" fmla="*/ 0 w 16"/>
              <a:gd name="T9" fmla="*/ 8 h 16"/>
              <a:gd name="T10" fmla="*/ 0 w 16"/>
              <a:gd name="T11" fmla="*/ 16 h 16"/>
              <a:gd name="T12" fmla="*/ 8 w 16"/>
              <a:gd name="T13" fmla="*/ 16 h 16"/>
              <a:gd name="T14" fmla="*/ 8 w 16"/>
              <a:gd name="T15" fmla="*/ 16 h 16"/>
              <a:gd name="T16" fmla="*/ 16 w 16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6">
                <a:moveTo>
                  <a:pt x="16" y="8"/>
                </a:moveTo>
                <a:lnTo>
                  <a:pt x="8" y="8"/>
                </a:lnTo>
                <a:lnTo>
                  <a:pt x="8" y="0"/>
                </a:lnTo>
                <a:lnTo>
                  <a:pt x="0" y="8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8" y="16"/>
                </a:lnTo>
                <a:lnTo>
                  <a:pt x="16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3" name="Freeform 165">
            <a:extLst>
              <a:ext uri="{FF2B5EF4-FFF2-40B4-BE49-F238E27FC236}">
                <a16:creationId xmlns:a16="http://schemas.microsoft.com/office/drawing/2014/main" id="{64A3C2E2-86B1-A1C1-C29E-8070A0B32DF3}"/>
              </a:ext>
            </a:extLst>
          </p:cNvPr>
          <p:cNvSpPr>
            <a:spLocks/>
          </p:cNvSpPr>
          <p:nvPr/>
        </p:nvSpPr>
        <p:spPr bwMode="auto">
          <a:xfrm>
            <a:off x="5470525" y="4506913"/>
            <a:ext cx="36513" cy="36512"/>
          </a:xfrm>
          <a:custGeom>
            <a:avLst/>
            <a:gdLst>
              <a:gd name="T0" fmla="*/ 16 w 23"/>
              <a:gd name="T1" fmla="*/ 16 h 23"/>
              <a:gd name="T2" fmla="*/ 8 w 23"/>
              <a:gd name="T3" fmla="*/ 16 h 23"/>
              <a:gd name="T4" fmla="*/ 8 w 23"/>
              <a:gd name="T5" fmla="*/ 8 h 23"/>
              <a:gd name="T6" fmla="*/ 8 w 23"/>
              <a:gd name="T7" fmla="*/ 8 h 23"/>
              <a:gd name="T8" fmla="*/ 8 w 23"/>
              <a:gd name="T9" fmla="*/ 0 h 23"/>
              <a:gd name="T10" fmla="*/ 16 w 23"/>
              <a:gd name="T11" fmla="*/ 8 h 23"/>
              <a:gd name="T12" fmla="*/ 16 w 23"/>
              <a:gd name="T13" fmla="*/ 8 h 23"/>
              <a:gd name="T14" fmla="*/ 8 w 23"/>
              <a:gd name="T15" fmla="*/ 16 h 23"/>
              <a:gd name="T16" fmla="*/ 8 w 23"/>
              <a:gd name="T17" fmla="*/ 16 h 23"/>
              <a:gd name="T18" fmla="*/ 8 w 23"/>
              <a:gd name="T19" fmla="*/ 16 h 23"/>
              <a:gd name="T20" fmla="*/ 8 w 23"/>
              <a:gd name="T21" fmla="*/ 16 h 23"/>
              <a:gd name="T22" fmla="*/ 8 w 23"/>
              <a:gd name="T23" fmla="*/ 8 h 23"/>
              <a:gd name="T24" fmla="*/ 8 w 23"/>
              <a:gd name="T25" fmla="*/ 8 h 23"/>
              <a:gd name="T26" fmla="*/ 8 w 23"/>
              <a:gd name="T27" fmla="*/ 16 h 23"/>
              <a:gd name="T28" fmla="*/ 0 w 23"/>
              <a:gd name="T29" fmla="*/ 16 h 23"/>
              <a:gd name="T30" fmla="*/ 0 w 23"/>
              <a:gd name="T31" fmla="*/ 16 h 23"/>
              <a:gd name="T32" fmla="*/ 8 w 23"/>
              <a:gd name="T33" fmla="*/ 16 h 23"/>
              <a:gd name="T34" fmla="*/ 8 w 23"/>
              <a:gd name="T35" fmla="*/ 16 h 23"/>
              <a:gd name="T36" fmla="*/ 8 w 23"/>
              <a:gd name="T37" fmla="*/ 16 h 23"/>
              <a:gd name="T38" fmla="*/ 8 w 23"/>
              <a:gd name="T39" fmla="*/ 16 h 23"/>
              <a:gd name="T40" fmla="*/ 8 w 23"/>
              <a:gd name="T41" fmla="*/ 16 h 23"/>
              <a:gd name="T42" fmla="*/ 8 w 23"/>
              <a:gd name="T43" fmla="*/ 16 h 23"/>
              <a:gd name="T44" fmla="*/ 16 w 23"/>
              <a:gd name="T45" fmla="*/ 8 h 23"/>
              <a:gd name="T46" fmla="*/ 16 w 23"/>
              <a:gd name="T47" fmla="*/ 8 h 23"/>
              <a:gd name="T48" fmla="*/ 23 w 23"/>
              <a:gd name="T49" fmla="*/ 16 h 23"/>
              <a:gd name="T50" fmla="*/ 23 w 23"/>
              <a:gd name="T51" fmla="*/ 16 h 23"/>
              <a:gd name="T52" fmla="*/ 16 w 23"/>
              <a:gd name="T53" fmla="*/ 23 h 23"/>
              <a:gd name="T54" fmla="*/ 16 w 23"/>
              <a:gd name="T55" fmla="*/ 23 h 23"/>
              <a:gd name="T56" fmla="*/ 8 w 23"/>
              <a:gd name="T57" fmla="*/ 23 h 23"/>
              <a:gd name="T58" fmla="*/ 8 w 23"/>
              <a:gd name="T59" fmla="*/ 23 h 23"/>
              <a:gd name="T60" fmla="*/ 8 w 23"/>
              <a:gd name="T61" fmla="*/ 23 h 23"/>
              <a:gd name="T62" fmla="*/ 8 w 23"/>
              <a:gd name="T63" fmla="*/ 23 h 23"/>
              <a:gd name="T64" fmla="*/ 0 w 23"/>
              <a:gd name="T65" fmla="*/ 23 h 23"/>
              <a:gd name="T66" fmla="*/ 0 w 23"/>
              <a:gd name="T67" fmla="*/ 23 h 23"/>
              <a:gd name="T68" fmla="*/ 0 w 23"/>
              <a:gd name="T69" fmla="*/ 16 h 23"/>
              <a:gd name="T70" fmla="*/ 0 w 23"/>
              <a:gd name="T71" fmla="*/ 8 h 23"/>
              <a:gd name="T72" fmla="*/ 0 w 23"/>
              <a:gd name="T73" fmla="*/ 8 h 23"/>
              <a:gd name="T74" fmla="*/ 0 w 23"/>
              <a:gd name="T75" fmla="*/ 8 h 23"/>
              <a:gd name="T76" fmla="*/ 0 w 23"/>
              <a:gd name="T77" fmla="*/ 8 h 23"/>
              <a:gd name="T78" fmla="*/ 0 w 23"/>
              <a:gd name="T79" fmla="*/ 8 h 23"/>
              <a:gd name="T80" fmla="*/ 0 w 23"/>
              <a:gd name="T81" fmla="*/ 8 h 23"/>
              <a:gd name="T82" fmla="*/ 8 w 23"/>
              <a:gd name="T83" fmla="*/ 0 h 23"/>
              <a:gd name="T84" fmla="*/ 8 w 23"/>
              <a:gd name="T85" fmla="*/ 0 h 23"/>
              <a:gd name="T86" fmla="*/ 16 w 23"/>
              <a:gd name="T87" fmla="*/ 0 h 23"/>
              <a:gd name="T88" fmla="*/ 16 w 23"/>
              <a:gd name="T89" fmla="*/ 8 h 23"/>
              <a:gd name="T90" fmla="*/ 16 w 23"/>
              <a:gd name="T91" fmla="*/ 8 h 23"/>
              <a:gd name="T92" fmla="*/ 8 w 23"/>
              <a:gd name="T93" fmla="*/ 8 h 23"/>
              <a:gd name="T94" fmla="*/ 16 w 23"/>
              <a:gd name="T95" fmla="*/ 8 h 23"/>
              <a:gd name="T96" fmla="*/ 16 w 23"/>
              <a:gd name="T97" fmla="*/ 1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3" h="23">
                <a:moveTo>
                  <a:pt x="16" y="16"/>
                </a:move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lnTo>
                  <a:pt x="8" y="0"/>
                </a:lnTo>
                <a:lnTo>
                  <a:pt x="16" y="8"/>
                </a:lnTo>
                <a:lnTo>
                  <a:pt x="16" y="8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lnTo>
                  <a:pt x="8" y="16"/>
                </a:lnTo>
                <a:lnTo>
                  <a:pt x="0" y="16"/>
                </a:lnTo>
                <a:lnTo>
                  <a:pt x="0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16" y="8"/>
                </a:lnTo>
                <a:lnTo>
                  <a:pt x="16" y="8"/>
                </a:lnTo>
                <a:lnTo>
                  <a:pt x="23" y="16"/>
                </a:lnTo>
                <a:lnTo>
                  <a:pt x="23" y="16"/>
                </a:lnTo>
                <a:lnTo>
                  <a:pt x="16" y="23"/>
                </a:lnTo>
                <a:lnTo>
                  <a:pt x="16" y="23"/>
                </a:lnTo>
                <a:lnTo>
                  <a:pt x="8" y="23"/>
                </a:lnTo>
                <a:lnTo>
                  <a:pt x="8" y="23"/>
                </a:lnTo>
                <a:lnTo>
                  <a:pt x="8" y="23"/>
                </a:lnTo>
                <a:lnTo>
                  <a:pt x="8" y="23"/>
                </a:lnTo>
                <a:lnTo>
                  <a:pt x="0" y="23"/>
                </a:lnTo>
                <a:lnTo>
                  <a:pt x="0" y="23"/>
                </a:lnTo>
                <a:lnTo>
                  <a:pt x="0" y="16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8" y="0"/>
                </a:lnTo>
                <a:lnTo>
                  <a:pt x="8" y="0"/>
                </a:ln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8" y="8"/>
                </a:lnTo>
                <a:lnTo>
                  <a:pt x="16" y="8"/>
                </a:lnTo>
                <a:lnTo>
                  <a:pt x="16" y="1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4" name="Freeform 166">
            <a:extLst>
              <a:ext uri="{FF2B5EF4-FFF2-40B4-BE49-F238E27FC236}">
                <a16:creationId xmlns:a16="http://schemas.microsoft.com/office/drawing/2014/main" id="{8900470C-8354-F35F-9145-483CE6932409}"/>
              </a:ext>
            </a:extLst>
          </p:cNvPr>
          <p:cNvSpPr>
            <a:spLocks/>
          </p:cNvSpPr>
          <p:nvPr/>
        </p:nvSpPr>
        <p:spPr bwMode="auto">
          <a:xfrm>
            <a:off x="5495925" y="4519613"/>
            <a:ext cx="11113" cy="12700"/>
          </a:xfrm>
          <a:custGeom>
            <a:avLst/>
            <a:gdLst>
              <a:gd name="T0" fmla="*/ 0 w 7"/>
              <a:gd name="T1" fmla="*/ 0 h 8"/>
              <a:gd name="T2" fmla="*/ 0 w 7"/>
              <a:gd name="T3" fmla="*/ 0 h 8"/>
              <a:gd name="T4" fmla="*/ 0 w 7"/>
              <a:gd name="T5" fmla="*/ 8 h 8"/>
              <a:gd name="T6" fmla="*/ 0 w 7"/>
              <a:gd name="T7" fmla="*/ 0 h 8"/>
              <a:gd name="T8" fmla="*/ 7 w 7"/>
              <a:gd name="T9" fmla="*/ 8 h 8"/>
              <a:gd name="T10" fmla="*/ 7 w 7"/>
              <a:gd name="T11" fmla="*/ 8 h 8"/>
              <a:gd name="T12" fmla="*/ 0 w 7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8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0" y="0"/>
                </a:lnTo>
                <a:lnTo>
                  <a:pt x="7" y="8"/>
                </a:lnTo>
                <a:lnTo>
                  <a:pt x="7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5" name="Freeform 167">
            <a:extLst>
              <a:ext uri="{FF2B5EF4-FFF2-40B4-BE49-F238E27FC236}">
                <a16:creationId xmlns:a16="http://schemas.microsoft.com/office/drawing/2014/main" id="{139424B0-3AA1-67EC-9F03-D9F1F7763EA2}"/>
              </a:ext>
            </a:extLst>
          </p:cNvPr>
          <p:cNvSpPr>
            <a:spLocks/>
          </p:cNvSpPr>
          <p:nvPr/>
        </p:nvSpPr>
        <p:spPr bwMode="auto">
          <a:xfrm>
            <a:off x="4438650" y="4506913"/>
            <a:ext cx="23813" cy="25400"/>
          </a:xfrm>
          <a:custGeom>
            <a:avLst/>
            <a:gdLst>
              <a:gd name="T0" fmla="*/ 15 w 15"/>
              <a:gd name="T1" fmla="*/ 8 h 16"/>
              <a:gd name="T2" fmla="*/ 15 w 15"/>
              <a:gd name="T3" fmla="*/ 8 h 16"/>
              <a:gd name="T4" fmla="*/ 7 w 15"/>
              <a:gd name="T5" fmla="*/ 0 h 16"/>
              <a:gd name="T6" fmla="*/ 0 w 15"/>
              <a:gd name="T7" fmla="*/ 8 h 16"/>
              <a:gd name="T8" fmla="*/ 0 w 15"/>
              <a:gd name="T9" fmla="*/ 8 h 16"/>
              <a:gd name="T10" fmla="*/ 0 w 15"/>
              <a:gd name="T11" fmla="*/ 16 h 16"/>
              <a:gd name="T12" fmla="*/ 7 w 15"/>
              <a:gd name="T13" fmla="*/ 16 h 16"/>
              <a:gd name="T14" fmla="*/ 15 w 15"/>
              <a:gd name="T15" fmla="*/ 16 h 16"/>
              <a:gd name="T16" fmla="*/ 15 w 15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6">
                <a:moveTo>
                  <a:pt x="15" y="8"/>
                </a:moveTo>
                <a:lnTo>
                  <a:pt x="15" y="8"/>
                </a:lnTo>
                <a:lnTo>
                  <a:pt x="7" y="0"/>
                </a:lnTo>
                <a:lnTo>
                  <a:pt x="0" y="8"/>
                </a:lnTo>
                <a:lnTo>
                  <a:pt x="0" y="8"/>
                </a:lnTo>
                <a:lnTo>
                  <a:pt x="0" y="16"/>
                </a:lnTo>
                <a:lnTo>
                  <a:pt x="7" y="16"/>
                </a:lnTo>
                <a:lnTo>
                  <a:pt x="15" y="16"/>
                </a:lnTo>
                <a:lnTo>
                  <a:pt x="15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6" name="Freeform 168">
            <a:extLst>
              <a:ext uri="{FF2B5EF4-FFF2-40B4-BE49-F238E27FC236}">
                <a16:creationId xmlns:a16="http://schemas.microsoft.com/office/drawing/2014/main" id="{D3E3075A-9A0C-A1E5-46AD-81F650C722FD}"/>
              </a:ext>
            </a:extLst>
          </p:cNvPr>
          <p:cNvSpPr>
            <a:spLocks/>
          </p:cNvSpPr>
          <p:nvPr/>
        </p:nvSpPr>
        <p:spPr bwMode="auto">
          <a:xfrm>
            <a:off x="4438650" y="4506913"/>
            <a:ext cx="36513" cy="36512"/>
          </a:xfrm>
          <a:custGeom>
            <a:avLst/>
            <a:gdLst>
              <a:gd name="T0" fmla="*/ 23 w 23"/>
              <a:gd name="T1" fmla="*/ 8 h 23"/>
              <a:gd name="T2" fmla="*/ 23 w 23"/>
              <a:gd name="T3" fmla="*/ 8 h 23"/>
              <a:gd name="T4" fmla="*/ 15 w 23"/>
              <a:gd name="T5" fmla="*/ 16 h 23"/>
              <a:gd name="T6" fmla="*/ 15 w 23"/>
              <a:gd name="T7" fmla="*/ 16 h 23"/>
              <a:gd name="T8" fmla="*/ 7 w 23"/>
              <a:gd name="T9" fmla="*/ 8 h 23"/>
              <a:gd name="T10" fmla="*/ 15 w 23"/>
              <a:gd name="T11" fmla="*/ 8 h 23"/>
              <a:gd name="T12" fmla="*/ 15 w 23"/>
              <a:gd name="T13" fmla="*/ 8 h 23"/>
              <a:gd name="T14" fmla="*/ 7 w 23"/>
              <a:gd name="T15" fmla="*/ 16 h 23"/>
              <a:gd name="T16" fmla="*/ 7 w 23"/>
              <a:gd name="T17" fmla="*/ 16 h 23"/>
              <a:gd name="T18" fmla="*/ 7 w 23"/>
              <a:gd name="T19" fmla="*/ 16 h 23"/>
              <a:gd name="T20" fmla="*/ 7 w 23"/>
              <a:gd name="T21" fmla="*/ 16 h 23"/>
              <a:gd name="T22" fmla="*/ 7 w 23"/>
              <a:gd name="T23" fmla="*/ 8 h 23"/>
              <a:gd name="T24" fmla="*/ 7 w 23"/>
              <a:gd name="T25" fmla="*/ 8 h 23"/>
              <a:gd name="T26" fmla="*/ 7 w 23"/>
              <a:gd name="T27" fmla="*/ 16 h 23"/>
              <a:gd name="T28" fmla="*/ 0 w 23"/>
              <a:gd name="T29" fmla="*/ 16 h 23"/>
              <a:gd name="T30" fmla="*/ 0 w 23"/>
              <a:gd name="T31" fmla="*/ 16 h 23"/>
              <a:gd name="T32" fmla="*/ 7 w 23"/>
              <a:gd name="T33" fmla="*/ 16 h 23"/>
              <a:gd name="T34" fmla="*/ 7 w 23"/>
              <a:gd name="T35" fmla="*/ 16 h 23"/>
              <a:gd name="T36" fmla="*/ 7 w 23"/>
              <a:gd name="T37" fmla="*/ 16 h 23"/>
              <a:gd name="T38" fmla="*/ 15 w 23"/>
              <a:gd name="T39" fmla="*/ 16 h 23"/>
              <a:gd name="T40" fmla="*/ 15 w 23"/>
              <a:gd name="T41" fmla="*/ 16 h 23"/>
              <a:gd name="T42" fmla="*/ 15 w 23"/>
              <a:gd name="T43" fmla="*/ 16 h 23"/>
              <a:gd name="T44" fmla="*/ 15 w 23"/>
              <a:gd name="T45" fmla="*/ 8 h 23"/>
              <a:gd name="T46" fmla="*/ 15 w 23"/>
              <a:gd name="T47" fmla="*/ 8 h 23"/>
              <a:gd name="T48" fmla="*/ 23 w 23"/>
              <a:gd name="T49" fmla="*/ 8 h 23"/>
              <a:gd name="T50" fmla="*/ 23 w 23"/>
              <a:gd name="T51" fmla="*/ 8 h 23"/>
              <a:gd name="T52" fmla="*/ 23 w 23"/>
              <a:gd name="T53" fmla="*/ 16 h 23"/>
              <a:gd name="T54" fmla="*/ 23 w 23"/>
              <a:gd name="T55" fmla="*/ 16 h 23"/>
              <a:gd name="T56" fmla="*/ 15 w 23"/>
              <a:gd name="T57" fmla="*/ 23 h 23"/>
              <a:gd name="T58" fmla="*/ 7 w 23"/>
              <a:gd name="T59" fmla="*/ 23 h 23"/>
              <a:gd name="T60" fmla="*/ 7 w 23"/>
              <a:gd name="T61" fmla="*/ 23 h 23"/>
              <a:gd name="T62" fmla="*/ 7 w 23"/>
              <a:gd name="T63" fmla="*/ 23 h 23"/>
              <a:gd name="T64" fmla="*/ 0 w 23"/>
              <a:gd name="T65" fmla="*/ 23 h 23"/>
              <a:gd name="T66" fmla="*/ 0 w 23"/>
              <a:gd name="T67" fmla="*/ 23 h 23"/>
              <a:gd name="T68" fmla="*/ 0 w 23"/>
              <a:gd name="T69" fmla="*/ 16 h 23"/>
              <a:gd name="T70" fmla="*/ 0 w 23"/>
              <a:gd name="T71" fmla="*/ 8 h 23"/>
              <a:gd name="T72" fmla="*/ 0 w 23"/>
              <a:gd name="T73" fmla="*/ 8 h 23"/>
              <a:gd name="T74" fmla="*/ 0 w 23"/>
              <a:gd name="T75" fmla="*/ 8 h 23"/>
              <a:gd name="T76" fmla="*/ 0 w 23"/>
              <a:gd name="T77" fmla="*/ 8 h 23"/>
              <a:gd name="T78" fmla="*/ 0 w 23"/>
              <a:gd name="T79" fmla="*/ 8 h 23"/>
              <a:gd name="T80" fmla="*/ 0 w 23"/>
              <a:gd name="T81" fmla="*/ 8 h 23"/>
              <a:gd name="T82" fmla="*/ 7 w 23"/>
              <a:gd name="T83" fmla="*/ 0 h 23"/>
              <a:gd name="T84" fmla="*/ 7 w 23"/>
              <a:gd name="T85" fmla="*/ 0 h 23"/>
              <a:gd name="T86" fmla="*/ 15 w 23"/>
              <a:gd name="T87" fmla="*/ 0 h 23"/>
              <a:gd name="T88" fmla="*/ 23 w 23"/>
              <a:gd name="T89" fmla="*/ 8 h 23"/>
              <a:gd name="T90" fmla="*/ 23 w 23"/>
              <a:gd name="T91" fmla="*/ 8 h 23"/>
              <a:gd name="T92" fmla="*/ 15 w 23"/>
              <a:gd name="T93" fmla="*/ 8 h 23"/>
              <a:gd name="T94" fmla="*/ 15 w 23"/>
              <a:gd name="T95" fmla="*/ 8 h 23"/>
              <a:gd name="T96" fmla="*/ 23 w 23"/>
              <a:gd name="T97" fmla="*/ 8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3" h="23">
                <a:moveTo>
                  <a:pt x="23" y="8"/>
                </a:moveTo>
                <a:lnTo>
                  <a:pt x="23" y="8"/>
                </a:lnTo>
                <a:lnTo>
                  <a:pt x="15" y="16"/>
                </a:lnTo>
                <a:lnTo>
                  <a:pt x="15" y="16"/>
                </a:lnTo>
                <a:lnTo>
                  <a:pt x="7" y="8"/>
                </a:lnTo>
                <a:lnTo>
                  <a:pt x="15" y="8"/>
                </a:lnTo>
                <a:lnTo>
                  <a:pt x="15" y="8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7" y="8"/>
                </a:lnTo>
                <a:lnTo>
                  <a:pt x="7" y="8"/>
                </a:lnTo>
                <a:lnTo>
                  <a:pt x="7" y="16"/>
                </a:lnTo>
                <a:lnTo>
                  <a:pt x="0" y="16"/>
                </a:lnTo>
                <a:lnTo>
                  <a:pt x="0" y="16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15" y="16"/>
                </a:lnTo>
                <a:lnTo>
                  <a:pt x="15" y="16"/>
                </a:lnTo>
                <a:lnTo>
                  <a:pt x="15" y="16"/>
                </a:lnTo>
                <a:lnTo>
                  <a:pt x="15" y="8"/>
                </a:lnTo>
                <a:lnTo>
                  <a:pt x="15" y="8"/>
                </a:lnTo>
                <a:lnTo>
                  <a:pt x="23" y="8"/>
                </a:lnTo>
                <a:lnTo>
                  <a:pt x="23" y="8"/>
                </a:lnTo>
                <a:lnTo>
                  <a:pt x="23" y="16"/>
                </a:lnTo>
                <a:lnTo>
                  <a:pt x="23" y="16"/>
                </a:lnTo>
                <a:lnTo>
                  <a:pt x="15" y="23"/>
                </a:lnTo>
                <a:lnTo>
                  <a:pt x="7" y="23"/>
                </a:lnTo>
                <a:lnTo>
                  <a:pt x="7" y="23"/>
                </a:lnTo>
                <a:lnTo>
                  <a:pt x="7" y="23"/>
                </a:lnTo>
                <a:lnTo>
                  <a:pt x="0" y="23"/>
                </a:lnTo>
                <a:lnTo>
                  <a:pt x="0" y="23"/>
                </a:lnTo>
                <a:lnTo>
                  <a:pt x="0" y="16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0" y="8"/>
                </a:lnTo>
                <a:lnTo>
                  <a:pt x="7" y="0"/>
                </a:lnTo>
                <a:lnTo>
                  <a:pt x="7" y="0"/>
                </a:lnTo>
                <a:lnTo>
                  <a:pt x="15" y="0"/>
                </a:lnTo>
                <a:lnTo>
                  <a:pt x="23" y="8"/>
                </a:lnTo>
                <a:lnTo>
                  <a:pt x="23" y="8"/>
                </a:lnTo>
                <a:lnTo>
                  <a:pt x="15" y="8"/>
                </a:lnTo>
                <a:lnTo>
                  <a:pt x="15" y="8"/>
                </a:lnTo>
                <a:lnTo>
                  <a:pt x="23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7" name="Freeform 169">
            <a:extLst>
              <a:ext uri="{FF2B5EF4-FFF2-40B4-BE49-F238E27FC236}">
                <a16:creationId xmlns:a16="http://schemas.microsoft.com/office/drawing/2014/main" id="{9025A674-2EC7-6DBA-E5AB-8E9CE283D6C2}"/>
              </a:ext>
            </a:extLst>
          </p:cNvPr>
          <p:cNvSpPr>
            <a:spLocks/>
          </p:cNvSpPr>
          <p:nvPr/>
        </p:nvSpPr>
        <p:spPr bwMode="auto">
          <a:xfrm>
            <a:off x="4462463" y="4519613"/>
            <a:ext cx="12700" cy="1587"/>
          </a:xfrm>
          <a:custGeom>
            <a:avLst/>
            <a:gdLst>
              <a:gd name="T0" fmla="*/ 0 w 8"/>
              <a:gd name="T1" fmla="*/ 0 w 8"/>
              <a:gd name="T2" fmla="*/ 0 w 8"/>
              <a:gd name="T3" fmla="*/ 8 w 8"/>
              <a:gd name="T4" fmla="*/ 8 w 8"/>
              <a:gd name="T5" fmla="*/ 8 w 8"/>
              <a:gd name="T6" fmla="*/ 0 w 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8" name="Rectangle 170">
            <a:extLst>
              <a:ext uri="{FF2B5EF4-FFF2-40B4-BE49-F238E27FC236}">
                <a16:creationId xmlns:a16="http://schemas.microsoft.com/office/drawing/2014/main" id="{D7E8DD80-D466-32E3-95FE-7039A07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500438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19" name="Rectangle 171">
            <a:extLst>
              <a:ext uri="{FF2B5EF4-FFF2-40B4-BE49-F238E27FC236}">
                <a16:creationId xmlns:a16="http://schemas.microsoft.com/office/drawing/2014/main" id="{D73A82E3-8360-61AB-5106-1EE9FA1B9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143375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0" name="Rectangle 172">
            <a:extLst>
              <a:ext uri="{FF2B5EF4-FFF2-40B4-BE49-F238E27FC236}">
                <a16:creationId xmlns:a16="http://schemas.microsoft.com/office/drawing/2014/main" id="{596CE1F2-93D3-5D98-38B7-6FBFA401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500438"/>
            <a:ext cx="12700" cy="6429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1" name="Freeform 173">
            <a:extLst>
              <a:ext uri="{FF2B5EF4-FFF2-40B4-BE49-F238E27FC236}">
                <a16:creationId xmlns:a16="http://schemas.microsoft.com/office/drawing/2014/main" id="{36A57205-9A70-1D92-BD2D-B45880235B21}"/>
              </a:ext>
            </a:extLst>
          </p:cNvPr>
          <p:cNvSpPr>
            <a:spLocks/>
          </p:cNvSpPr>
          <p:nvPr/>
        </p:nvSpPr>
        <p:spPr bwMode="auto">
          <a:xfrm>
            <a:off x="3733800" y="3500438"/>
            <a:ext cx="449263" cy="642937"/>
          </a:xfrm>
          <a:custGeom>
            <a:avLst/>
            <a:gdLst>
              <a:gd name="T0" fmla="*/ 0 w 283"/>
              <a:gd name="T1" fmla="*/ 0 h 405"/>
              <a:gd name="T2" fmla="*/ 122 w 283"/>
              <a:gd name="T3" fmla="*/ 8 h 405"/>
              <a:gd name="T4" fmla="*/ 207 w 283"/>
              <a:gd name="T5" fmla="*/ 38 h 405"/>
              <a:gd name="T6" fmla="*/ 237 w 283"/>
              <a:gd name="T7" fmla="*/ 69 h 405"/>
              <a:gd name="T8" fmla="*/ 268 w 283"/>
              <a:gd name="T9" fmla="*/ 99 h 405"/>
              <a:gd name="T10" fmla="*/ 283 w 283"/>
              <a:gd name="T11" fmla="*/ 206 h 405"/>
              <a:gd name="T12" fmla="*/ 268 w 283"/>
              <a:gd name="T13" fmla="*/ 306 h 405"/>
              <a:gd name="T14" fmla="*/ 237 w 283"/>
              <a:gd name="T15" fmla="*/ 344 h 405"/>
              <a:gd name="T16" fmla="*/ 207 w 283"/>
              <a:gd name="T17" fmla="*/ 367 h 405"/>
              <a:gd name="T18" fmla="*/ 122 w 283"/>
              <a:gd name="T19" fmla="*/ 397 h 405"/>
              <a:gd name="T20" fmla="*/ 0 w 283"/>
              <a:gd name="T21" fmla="*/ 405 h 405"/>
              <a:gd name="T22" fmla="*/ 0 w 283"/>
              <a:gd name="T23" fmla="*/ 0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3" h="405">
                <a:moveTo>
                  <a:pt x="0" y="0"/>
                </a:moveTo>
                <a:lnTo>
                  <a:pt x="122" y="8"/>
                </a:lnTo>
                <a:lnTo>
                  <a:pt x="207" y="38"/>
                </a:lnTo>
                <a:lnTo>
                  <a:pt x="237" y="69"/>
                </a:lnTo>
                <a:lnTo>
                  <a:pt x="268" y="99"/>
                </a:lnTo>
                <a:lnTo>
                  <a:pt x="283" y="206"/>
                </a:lnTo>
                <a:lnTo>
                  <a:pt x="268" y="306"/>
                </a:lnTo>
                <a:lnTo>
                  <a:pt x="237" y="344"/>
                </a:lnTo>
                <a:lnTo>
                  <a:pt x="207" y="367"/>
                </a:lnTo>
                <a:lnTo>
                  <a:pt x="122" y="397"/>
                </a:lnTo>
                <a:lnTo>
                  <a:pt x="0" y="405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2" name="Rectangle 174">
            <a:extLst>
              <a:ext uri="{FF2B5EF4-FFF2-40B4-BE49-F238E27FC236}">
                <a16:creationId xmlns:a16="http://schemas.microsoft.com/office/drawing/2014/main" id="{AA4AFBE4-FA8C-109A-9052-07A9477B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500438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3" name="Freeform 175">
            <a:extLst>
              <a:ext uri="{FF2B5EF4-FFF2-40B4-BE49-F238E27FC236}">
                <a16:creationId xmlns:a16="http://schemas.microsoft.com/office/drawing/2014/main" id="{901FAB62-CA31-52B9-AEFF-34CBF547F5FE}"/>
              </a:ext>
            </a:extLst>
          </p:cNvPr>
          <p:cNvSpPr>
            <a:spLocks/>
          </p:cNvSpPr>
          <p:nvPr/>
        </p:nvSpPr>
        <p:spPr bwMode="auto">
          <a:xfrm>
            <a:off x="3733800" y="3500438"/>
            <a:ext cx="461963" cy="595312"/>
          </a:xfrm>
          <a:custGeom>
            <a:avLst/>
            <a:gdLst>
              <a:gd name="T0" fmla="*/ 0 w 291"/>
              <a:gd name="T1" fmla="*/ 0 h 375"/>
              <a:gd name="T2" fmla="*/ 122 w 291"/>
              <a:gd name="T3" fmla="*/ 8 h 375"/>
              <a:gd name="T4" fmla="*/ 122 w 291"/>
              <a:gd name="T5" fmla="*/ 8 h 375"/>
              <a:gd name="T6" fmla="*/ 122 w 291"/>
              <a:gd name="T7" fmla="*/ 8 h 375"/>
              <a:gd name="T8" fmla="*/ 207 w 291"/>
              <a:gd name="T9" fmla="*/ 38 h 375"/>
              <a:gd name="T10" fmla="*/ 214 w 291"/>
              <a:gd name="T11" fmla="*/ 38 h 375"/>
              <a:gd name="T12" fmla="*/ 214 w 291"/>
              <a:gd name="T13" fmla="*/ 38 h 375"/>
              <a:gd name="T14" fmla="*/ 245 w 291"/>
              <a:gd name="T15" fmla="*/ 69 h 375"/>
              <a:gd name="T16" fmla="*/ 245 w 291"/>
              <a:gd name="T17" fmla="*/ 69 h 375"/>
              <a:gd name="T18" fmla="*/ 245 w 291"/>
              <a:gd name="T19" fmla="*/ 69 h 375"/>
              <a:gd name="T20" fmla="*/ 275 w 291"/>
              <a:gd name="T21" fmla="*/ 99 h 375"/>
              <a:gd name="T22" fmla="*/ 275 w 291"/>
              <a:gd name="T23" fmla="*/ 99 h 375"/>
              <a:gd name="T24" fmla="*/ 275 w 291"/>
              <a:gd name="T25" fmla="*/ 99 h 375"/>
              <a:gd name="T26" fmla="*/ 291 w 291"/>
              <a:gd name="T27" fmla="*/ 206 h 375"/>
              <a:gd name="T28" fmla="*/ 291 w 291"/>
              <a:gd name="T29" fmla="*/ 206 h 375"/>
              <a:gd name="T30" fmla="*/ 291 w 291"/>
              <a:gd name="T31" fmla="*/ 206 h 375"/>
              <a:gd name="T32" fmla="*/ 275 w 291"/>
              <a:gd name="T33" fmla="*/ 306 h 375"/>
              <a:gd name="T34" fmla="*/ 275 w 291"/>
              <a:gd name="T35" fmla="*/ 313 h 375"/>
              <a:gd name="T36" fmla="*/ 275 w 291"/>
              <a:gd name="T37" fmla="*/ 313 h 375"/>
              <a:gd name="T38" fmla="*/ 245 w 291"/>
              <a:gd name="T39" fmla="*/ 352 h 375"/>
              <a:gd name="T40" fmla="*/ 245 w 291"/>
              <a:gd name="T41" fmla="*/ 352 h 375"/>
              <a:gd name="T42" fmla="*/ 245 w 291"/>
              <a:gd name="T43" fmla="*/ 352 h 375"/>
              <a:gd name="T44" fmla="*/ 214 w 291"/>
              <a:gd name="T45" fmla="*/ 375 h 375"/>
              <a:gd name="T46" fmla="*/ 207 w 291"/>
              <a:gd name="T47" fmla="*/ 375 h 375"/>
              <a:gd name="T48" fmla="*/ 207 w 291"/>
              <a:gd name="T49" fmla="*/ 367 h 375"/>
              <a:gd name="T50" fmla="*/ 207 w 291"/>
              <a:gd name="T51" fmla="*/ 367 h 375"/>
              <a:gd name="T52" fmla="*/ 237 w 291"/>
              <a:gd name="T53" fmla="*/ 344 h 375"/>
              <a:gd name="T54" fmla="*/ 237 w 291"/>
              <a:gd name="T55" fmla="*/ 344 h 375"/>
              <a:gd name="T56" fmla="*/ 237 w 291"/>
              <a:gd name="T57" fmla="*/ 344 h 375"/>
              <a:gd name="T58" fmla="*/ 268 w 291"/>
              <a:gd name="T59" fmla="*/ 306 h 375"/>
              <a:gd name="T60" fmla="*/ 268 w 291"/>
              <a:gd name="T61" fmla="*/ 306 h 375"/>
              <a:gd name="T62" fmla="*/ 268 w 291"/>
              <a:gd name="T63" fmla="*/ 306 h 375"/>
              <a:gd name="T64" fmla="*/ 283 w 291"/>
              <a:gd name="T65" fmla="*/ 206 h 375"/>
              <a:gd name="T66" fmla="*/ 283 w 291"/>
              <a:gd name="T67" fmla="*/ 206 h 375"/>
              <a:gd name="T68" fmla="*/ 283 w 291"/>
              <a:gd name="T69" fmla="*/ 206 h 375"/>
              <a:gd name="T70" fmla="*/ 268 w 291"/>
              <a:gd name="T71" fmla="*/ 99 h 375"/>
              <a:gd name="T72" fmla="*/ 268 w 291"/>
              <a:gd name="T73" fmla="*/ 99 h 375"/>
              <a:gd name="T74" fmla="*/ 268 w 291"/>
              <a:gd name="T75" fmla="*/ 107 h 375"/>
              <a:gd name="T76" fmla="*/ 237 w 291"/>
              <a:gd name="T77" fmla="*/ 76 h 375"/>
              <a:gd name="T78" fmla="*/ 237 w 291"/>
              <a:gd name="T79" fmla="*/ 76 h 375"/>
              <a:gd name="T80" fmla="*/ 237 w 291"/>
              <a:gd name="T81" fmla="*/ 76 h 375"/>
              <a:gd name="T82" fmla="*/ 207 w 291"/>
              <a:gd name="T83" fmla="*/ 46 h 375"/>
              <a:gd name="T84" fmla="*/ 207 w 291"/>
              <a:gd name="T85" fmla="*/ 46 h 375"/>
              <a:gd name="T86" fmla="*/ 207 w 291"/>
              <a:gd name="T87" fmla="*/ 46 h 375"/>
              <a:gd name="T88" fmla="*/ 122 w 291"/>
              <a:gd name="T89" fmla="*/ 15 h 375"/>
              <a:gd name="T90" fmla="*/ 122 w 291"/>
              <a:gd name="T91" fmla="*/ 15 h 375"/>
              <a:gd name="T92" fmla="*/ 122 w 291"/>
              <a:gd name="T93" fmla="*/ 15 h 375"/>
              <a:gd name="T94" fmla="*/ 0 w 291"/>
              <a:gd name="T95" fmla="*/ 8 h 375"/>
              <a:gd name="T96" fmla="*/ 0 w 291"/>
              <a:gd name="T97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91" h="375">
                <a:moveTo>
                  <a:pt x="0" y="0"/>
                </a:moveTo>
                <a:lnTo>
                  <a:pt x="122" y="8"/>
                </a:lnTo>
                <a:lnTo>
                  <a:pt x="122" y="8"/>
                </a:lnTo>
                <a:lnTo>
                  <a:pt x="122" y="8"/>
                </a:lnTo>
                <a:lnTo>
                  <a:pt x="207" y="38"/>
                </a:lnTo>
                <a:lnTo>
                  <a:pt x="214" y="38"/>
                </a:lnTo>
                <a:lnTo>
                  <a:pt x="214" y="38"/>
                </a:lnTo>
                <a:lnTo>
                  <a:pt x="245" y="69"/>
                </a:lnTo>
                <a:lnTo>
                  <a:pt x="245" y="69"/>
                </a:lnTo>
                <a:lnTo>
                  <a:pt x="245" y="69"/>
                </a:lnTo>
                <a:lnTo>
                  <a:pt x="275" y="99"/>
                </a:lnTo>
                <a:lnTo>
                  <a:pt x="275" y="99"/>
                </a:lnTo>
                <a:lnTo>
                  <a:pt x="275" y="99"/>
                </a:lnTo>
                <a:lnTo>
                  <a:pt x="291" y="206"/>
                </a:lnTo>
                <a:lnTo>
                  <a:pt x="291" y="206"/>
                </a:lnTo>
                <a:lnTo>
                  <a:pt x="291" y="206"/>
                </a:lnTo>
                <a:lnTo>
                  <a:pt x="275" y="306"/>
                </a:lnTo>
                <a:lnTo>
                  <a:pt x="275" y="313"/>
                </a:lnTo>
                <a:lnTo>
                  <a:pt x="275" y="313"/>
                </a:lnTo>
                <a:lnTo>
                  <a:pt x="245" y="352"/>
                </a:lnTo>
                <a:lnTo>
                  <a:pt x="245" y="352"/>
                </a:lnTo>
                <a:lnTo>
                  <a:pt x="245" y="352"/>
                </a:lnTo>
                <a:lnTo>
                  <a:pt x="214" y="375"/>
                </a:lnTo>
                <a:lnTo>
                  <a:pt x="207" y="375"/>
                </a:lnTo>
                <a:lnTo>
                  <a:pt x="207" y="367"/>
                </a:lnTo>
                <a:lnTo>
                  <a:pt x="207" y="367"/>
                </a:lnTo>
                <a:lnTo>
                  <a:pt x="237" y="344"/>
                </a:lnTo>
                <a:lnTo>
                  <a:pt x="237" y="344"/>
                </a:lnTo>
                <a:lnTo>
                  <a:pt x="237" y="344"/>
                </a:lnTo>
                <a:lnTo>
                  <a:pt x="268" y="306"/>
                </a:lnTo>
                <a:lnTo>
                  <a:pt x="268" y="306"/>
                </a:lnTo>
                <a:lnTo>
                  <a:pt x="268" y="306"/>
                </a:lnTo>
                <a:lnTo>
                  <a:pt x="283" y="206"/>
                </a:lnTo>
                <a:lnTo>
                  <a:pt x="283" y="206"/>
                </a:lnTo>
                <a:lnTo>
                  <a:pt x="283" y="206"/>
                </a:lnTo>
                <a:lnTo>
                  <a:pt x="268" y="99"/>
                </a:lnTo>
                <a:lnTo>
                  <a:pt x="268" y="99"/>
                </a:lnTo>
                <a:lnTo>
                  <a:pt x="268" y="107"/>
                </a:lnTo>
                <a:lnTo>
                  <a:pt x="237" y="76"/>
                </a:lnTo>
                <a:lnTo>
                  <a:pt x="237" y="76"/>
                </a:lnTo>
                <a:lnTo>
                  <a:pt x="237" y="76"/>
                </a:lnTo>
                <a:lnTo>
                  <a:pt x="207" y="46"/>
                </a:lnTo>
                <a:lnTo>
                  <a:pt x="207" y="46"/>
                </a:lnTo>
                <a:lnTo>
                  <a:pt x="207" y="46"/>
                </a:lnTo>
                <a:lnTo>
                  <a:pt x="122" y="15"/>
                </a:lnTo>
                <a:lnTo>
                  <a:pt x="122" y="15"/>
                </a:lnTo>
                <a:lnTo>
                  <a:pt x="122" y="15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4" name="Freeform 176">
            <a:extLst>
              <a:ext uri="{FF2B5EF4-FFF2-40B4-BE49-F238E27FC236}">
                <a16:creationId xmlns:a16="http://schemas.microsoft.com/office/drawing/2014/main" id="{7C5E8309-5CE0-998A-EE89-CD89E8616264}"/>
              </a:ext>
            </a:extLst>
          </p:cNvPr>
          <p:cNvSpPr>
            <a:spLocks/>
          </p:cNvSpPr>
          <p:nvPr/>
        </p:nvSpPr>
        <p:spPr bwMode="auto">
          <a:xfrm>
            <a:off x="3927475" y="4083050"/>
            <a:ext cx="134938" cy="60325"/>
          </a:xfrm>
          <a:custGeom>
            <a:avLst/>
            <a:gdLst>
              <a:gd name="T0" fmla="*/ 85 w 85"/>
              <a:gd name="T1" fmla="*/ 8 h 38"/>
              <a:gd name="T2" fmla="*/ 0 w 85"/>
              <a:gd name="T3" fmla="*/ 38 h 38"/>
              <a:gd name="T4" fmla="*/ 0 w 85"/>
              <a:gd name="T5" fmla="*/ 38 h 38"/>
              <a:gd name="T6" fmla="*/ 0 w 85"/>
              <a:gd name="T7" fmla="*/ 30 h 38"/>
              <a:gd name="T8" fmla="*/ 0 w 85"/>
              <a:gd name="T9" fmla="*/ 30 h 38"/>
              <a:gd name="T10" fmla="*/ 85 w 85"/>
              <a:gd name="T11" fmla="*/ 0 h 38"/>
              <a:gd name="T12" fmla="*/ 85 w 85"/>
              <a:gd name="T13" fmla="*/ 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38">
                <a:moveTo>
                  <a:pt x="85" y="8"/>
                </a:moveTo>
                <a:lnTo>
                  <a:pt x="0" y="38"/>
                </a:lnTo>
                <a:lnTo>
                  <a:pt x="0" y="38"/>
                </a:lnTo>
                <a:lnTo>
                  <a:pt x="0" y="30"/>
                </a:lnTo>
                <a:lnTo>
                  <a:pt x="0" y="30"/>
                </a:lnTo>
                <a:lnTo>
                  <a:pt x="85" y="0"/>
                </a:lnTo>
                <a:lnTo>
                  <a:pt x="85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5" name="Rectangle 177">
            <a:extLst>
              <a:ext uri="{FF2B5EF4-FFF2-40B4-BE49-F238E27FC236}">
                <a16:creationId xmlns:a16="http://schemas.microsoft.com/office/drawing/2014/main" id="{456124CA-919D-AA4A-15A7-4990B559F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143375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6" name="Freeform 178">
            <a:extLst>
              <a:ext uri="{FF2B5EF4-FFF2-40B4-BE49-F238E27FC236}">
                <a16:creationId xmlns:a16="http://schemas.microsoft.com/office/drawing/2014/main" id="{FDCB2670-D0F6-DE29-AE33-5C4BDEBFD36A}"/>
              </a:ext>
            </a:extLst>
          </p:cNvPr>
          <p:cNvSpPr>
            <a:spLocks/>
          </p:cNvSpPr>
          <p:nvPr/>
        </p:nvSpPr>
        <p:spPr bwMode="auto">
          <a:xfrm>
            <a:off x="3733800" y="4130675"/>
            <a:ext cx="193675" cy="25400"/>
          </a:xfrm>
          <a:custGeom>
            <a:avLst/>
            <a:gdLst>
              <a:gd name="T0" fmla="*/ 122 w 122"/>
              <a:gd name="T1" fmla="*/ 8 h 16"/>
              <a:gd name="T2" fmla="*/ 122 w 122"/>
              <a:gd name="T3" fmla="*/ 0 h 16"/>
              <a:gd name="T4" fmla="*/ 0 w 122"/>
              <a:gd name="T5" fmla="*/ 8 h 16"/>
              <a:gd name="T6" fmla="*/ 0 w 122"/>
              <a:gd name="T7" fmla="*/ 16 h 16"/>
              <a:gd name="T8" fmla="*/ 122 w 122"/>
              <a:gd name="T9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6">
                <a:moveTo>
                  <a:pt x="122" y="8"/>
                </a:moveTo>
                <a:lnTo>
                  <a:pt x="122" y="0"/>
                </a:lnTo>
                <a:lnTo>
                  <a:pt x="0" y="8"/>
                </a:lnTo>
                <a:lnTo>
                  <a:pt x="0" y="16"/>
                </a:lnTo>
                <a:lnTo>
                  <a:pt x="122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7" name="Rectangle 179">
            <a:extLst>
              <a:ext uri="{FF2B5EF4-FFF2-40B4-BE49-F238E27FC236}">
                <a16:creationId xmlns:a16="http://schemas.microsoft.com/office/drawing/2014/main" id="{20D7ECF4-D144-25C2-FFCE-E4EF2E510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57346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8" name="Rectangle 180">
            <a:extLst>
              <a:ext uri="{FF2B5EF4-FFF2-40B4-BE49-F238E27FC236}">
                <a16:creationId xmlns:a16="http://schemas.microsoft.com/office/drawing/2014/main" id="{48D7514E-D51C-A7F7-07C8-1D619F396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357346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29" name="Rectangle 181">
            <a:extLst>
              <a:ext uri="{FF2B5EF4-FFF2-40B4-BE49-F238E27FC236}">
                <a16:creationId xmlns:a16="http://schemas.microsoft.com/office/drawing/2014/main" id="{AF6A4520-D341-A791-1779-64BB36F11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573463"/>
            <a:ext cx="30480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0" name="Rectangle 182">
            <a:extLst>
              <a:ext uri="{FF2B5EF4-FFF2-40B4-BE49-F238E27FC236}">
                <a16:creationId xmlns:a16="http://schemas.microsoft.com/office/drawing/2014/main" id="{A80DA453-4486-5AFE-E1A9-EEF459E2A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7068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1" name="Rectangle 183">
            <a:extLst>
              <a:ext uri="{FF2B5EF4-FFF2-40B4-BE49-F238E27FC236}">
                <a16:creationId xmlns:a16="http://schemas.microsoft.com/office/drawing/2014/main" id="{E0D8FC67-54CD-927E-976F-A23E07AA4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37068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2" name="Rectangle 184">
            <a:extLst>
              <a:ext uri="{FF2B5EF4-FFF2-40B4-BE49-F238E27FC236}">
                <a16:creationId xmlns:a16="http://schemas.microsoft.com/office/drawing/2014/main" id="{66D87F0A-2B5D-64A8-00EA-D6C5CDF72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706813"/>
            <a:ext cx="30480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3" name="Rectangle 185">
            <a:extLst>
              <a:ext uri="{FF2B5EF4-FFF2-40B4-BE49-F238E27FC236}">
                <a16:creationId xmlns:a16="http://schemas.microsoft.com/office/drawing/2014/main" id="{67D24FB1-E0EF-4525-AC8D-540C087D5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82746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4" name="Rectangle 186">
            <a:extLst>
              <a:ext uri="{FF2B5EF4-FFF2-40B4-BE49-F238E27FC236}">
                <a16:creationId xmlns:a16="http://schemas.microsoft.com/office/drawing/2014/main" id="{C5CB0CFA-795E-40BE-8391-A3CB62910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382746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5" name="Rectangle 187">
            <a:extLst>
              <a:ext uri="{FF2B5EF4-FFF2-40B4-BE49-F238E27FC236}">
                <a16:creationId xmlns:a16="http://schemas.microsoft.com/office/drawing/2014/main" id="{FC616886-6E0D-22D4-7B26-5ECAACE31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827463"/>
            <a:ext cx="30480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6" name="Rectangle 188">
            <a:extLst>
              <a:ext uri="{FF2B5EF4-FFF2-40B4-BE49-F238E27FC236}">
                <a16:creationId xmlns:a16="http://schemas.microsoft.com/office/drawing/2014/main" id="{35D47FCB-FF62-EEC0-D9F9-EB88A2BFB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9735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7" name="Rectangle 189">
            <a:extLst>
              <a:ext uri="{FF2B5EF4-FFF2-40B4-BE49-F238E27FC236}">
                <a16:creationId xmlns:a16="http://schemas.microsoft.com/office/drawing/2014/main" id="{6967670E-C09D-FB45-3EA0-FB5A0B24C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9735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8" name="Rectangle 190">
            <a:extLst>
              <a:ext uri="{FF2B5EF4-FFF2-40B4-BE49-F238E27FC236}">
                <a16:creationId xmlns:a16="http://schemas.microsoft.com/office/drawing/2014/main" id="{3EE46603-5A6E-7E8B-337C-49C9601D2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973513"/>
            <a:ext cx="29210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39" name="Rectangle 191">
            <a:extLst>
              <a:ext uri="{FF2B5EF4-FFF2-40B4-BE49-F238E27FC236}">
                <a16:creationId xmlns:a16="http://schemas.microsoft.com/office/drawing/2014/main" id="{61E19122-23B8-A279-662F-A3E443356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816350"/>
            <a:ext cx="1587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0" name="Rectangle 192">
            <a:extLst>
              <a:ext uri="{FF2B5EF4-FFF2-40B4-BE49-F238E27FC236}">
                <a16:creationId xmlns:a16="http://schemas.microsoft.com/office/drawing/2014/main" id="{E6035CEB-E1AD-DDB3-5966-27C60ED26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900" y="3816350"/>
            <a:ext cx="1588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1" name="Rectangle 193">
            <a:extLst>
              <a:ext uri="{FF2B5EF4-FFF2-40B4-BE49-F238E27FC236}">
                <a16:creationId xmlns:a16="http://schemas.microsoft.com/office/drawing/2014/main" id="{768125A1-9D5D-8614-1ED6-A1CE5B471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63" y="3816350"/>
            <a:ext cx="96837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2" name="Rectangle 194">
            <a:extLst>
              <a:ext uri="{FF2B5EF4-FFF2-40B4-BE49-F238E27FC236}">
                <a16:creationId xmlns:a16="http://schemas.microsoft.com/office/drawing/2014/main" id="{0D5419A4-708B-2B30-CDEA-6DF2C2BC1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4095750"/>
            <a:ext cx="1588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3" name="Rectangle 195">
            <a:extLst>
              <a:ext uri="{FF2B5EF4-FFF2-40B4-BE49-F238E27FC236}">
                <a16:creationId xmlns:a16="http://schemas.microsoft.com/office/drawing/2014/main" id="{F59DDA33-D865-DD26-DA17-33D058271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095750"/>
            <a:ext cx="1588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4" name="Rectangle 196">
            <a:extLst>
              <a:ext uri="{FF2B5EF4-FFF2-40B4-BE49-F238E27FC236}">
                <a16:creationId xmlns:a16="http://schemas.microsoft.com/office/drawing/2014/main" id="{3D541ACC-3413-82A4-C4D7-36D62F559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4095750"/>
            <a:ext cx="292100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5" name="Rectangle 197">
            <a:extLst>
              <a:ext uri="{FF2B5EF4-FFF2-40B4-BE49-F238E27FC236}">
                <a16:creationId xmlns:a16="http://schemas.microsoft.com/office/drawing/2014/main" id="{6C1BAA48-3096-9CF8-C8EA-2995C0F3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500438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6" name="Rectangle 198">
            <a:extLst>
              <a:ext uri="{FF2B5EF4-FFF2-40B4-BE49-F238E27FC236}">
                <a16:creationId xmlns:a16="http://schemas.microsoft.com/office/drawing/2014/main" id="{463F46E6-173E-6A15-DFD9-06BB7F0E3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143375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7" name="Rectangle 199">
            <a:extLst>
              <a:ext uri="{FF2B5EF4-FFF2-40B4-BE49-F238E27FC236}">
                <a16:creationId xmlns:a16="http://schemas.microsoft.com/office/drawing/2014/main" id="{FB46B7A1-5801-2F49-3231-1CBE00ACF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500438"/>
            <a:ext cx="12700" cy="6429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8" name="Freeform 200">
            <a:extLst>
              <a:ext uri="{FF2B5EF4-FFF2-40B4-BE49-F238E27FC236}">
                <a16:creationId xmlns:a16="http://schemas.microsoft.com/office/drawing/2014/main" id="{C0D34308-9702-0FE3-4976-F0C0EB565160}"/>
              </a:ext>
            </a:extLst>
          </p:cNvPr>
          <p:cNvSpPr>
            <a:spLocks/>
          </p:cNvSpPr>
          <p:nvPr/>
        </p:nvSpPr>
        <p:spPr bwMode="auto">
          <a:xfrm>
            <a:off x="2798763" y="2541588"/>
            <a:ext cx="352425" cy="849312"/>
          </a:xfrm>
          <a:custGeom>
            <a:avLst/>
            <a:gdLst>
              <a:gd name="T0" fmla="*/ 0 w 222"/>
              <a:gd name="T1" fmla="*/ 0 h 535"/>
              <a:gd name="T2" fmla="*/ 0 w 222"/>
              <a:gd name="T3" fmla="*/ 199 h 535"/>
              <a:gd name="T4" fmla="*/ 115 w 222"/>
              <a:gd name="T5" fmla="*/ 268 h 535"/>
              <a:gd name="T6" fmla="*/ 0 w 222"/>
              <a:gd name="T7" fmla="*/ 336 h 535"/>
              <a:gd name="T8" fmla="*/ 0 w 222"/>
              <a:gd name="T9" fmla="*/ 535 h 535"/>
              <a:gd name="T10" fmla="*/ 222 w 222"/>
              <a:gd name="T11" fmla="*/ 405 h 535"/>
              <a:gd name="T12" fmla="*/ 222 w 222"/>
              <a:gd name="T13" fmla="*/ 138 h 535"/>
              <a:gd name="T14" fmla="*/ 0 w 222"/>
              <a:gd name="T15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2" h="535">
                <a:moveTo>
                  <a:pt x="0" y="0"/>
                </a:moveTo>
                <a:lnTo>
                  <a:pt x="0" y="199"/>
                </a:lnTo>
                <a:lnTo>
                  <a:pt x="115" y="268"/>
                </a:lnTo>
                <a:lnTo>
                  <a:pt x="0" y="336"/>
                </a:lnTo>
                <a:lnTo>
                  <a:pt x="0" y="535"/>
                </a:lnTo>
                <a:lnTo>
                  <a:pt x="222" y="405"/>
                </a:lnTo>
                <a:lnTo>
                  <a:pt x="222" y="13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49" name="Freeform 201">
            <a:extLst>
              <a:ext uri="{FF2B5EF4-FFF2-40B4-BE49-F238E27FC236}">
                <a16:creationId xmlns:a16="http://schemas.microsoft.com/office/drawing/2014/main" id="{94930B52-1F73-0FC4-CE70-473561AB1731}"/>
              </a:ext>
            </a:extLst>
          </p:cNvPr>
          <p:cNvSpPr>
            <a:spLocks/>
          </p:cNvSpPr>
          <p:nvPr/>
        </p:nvSpPr>
        <p:spPr bwMode="auto">
          <a:xfrm>
            <a:off x="2798763" y="2541588"/>
            <a:ext cx="363537" cy="873125"/>
          </a:xfrm>
          <a:custGeom>
            <a:avLst/>
            <a:gdLst>
              <a:gd name="T0" fmla="*/ 7 w 229"/>
              <a:gd name="T1" fmla="*/ 0 h 550"/>
              <a:gd name="T2" fmla="*/ 7 w 229"/>
              <a:gd name="T3" fmla="*/ 199 h 550"/>
              <a:gd name="T4" fmla="*/ 0 w 229"/>
              <a:gd name="T5" fmla="*/ 207 h 550"/>
              <a:gd name="T6" fmla="*/ 7 w 229"/>
              <a:gd name="T7" fmla="*/ 199 h 550"/>
              <a:gd name="T8" fmla="*/ 122 w 229"/>
              <a:gd name="T9" fmla="*/ 268 h 550"/>
              <a:gd name="T10" fmla="*/ 138 w 229"/>
              <a:gd name="T11" fmla="*/ 268 h 550"/>
              <a:gd name="T12" fmla="*/ 122 w 229"/>
              <a:gd name="T13" fmla="*/ 275 h 550"/>
              <a:gd name="T14" fmla="*/ 7 w 229"/>
              <a:gd name="T15" fmla="*/ 344 h 550"/>
              <a:gd name="T16" fmla="*/ 0 w 229"/>
              <a:gd name="T17" fmla="*/ 336 h 550"/>
              <a:gd name="T18" fmla="*/ 7 w 229"/>
              <a:gd name="T19" fmla="*/ 336 h 550"/>
              <a:gd name="T20" fmla="*/ 7 w 229"/>
              <a:gd name="T21" fmla="*/ 535 h 550"/>
              <a:gd name="T22" fmla="*/ 7 w 229"/>
              <a:gd name="T23" fmla="*/ 543 h 550"/>
              <a:gd name="T24" fmla="*/ 0 w 229"/>
              <a:gd name="T25" fmla="*/ 535 h 550"/>
              <a:gd name="T26" fmla="*/ 222 w 229"/>
              <a:gd name="T27" fmla="*/ 405 h 550"/>
              <a:gd name="T28" fmla="*/ 229 w 229"/>
              <a:gd name="T29" fmla="*/ 405 h 550"/>
              <a:gd name="T30" fmla="*/ 222 w 229"/>
              <a:gd name="T31" fmla="*/ 405 h 550"/>
              <a:gd name="T32" fmla="*/ 222 w 229"/>
              <a:gd name="T33" fmla="*/ 138 h 550"/>
              <a:gd name="T34" fmla="*/ 229 w 229"/>
              <a:gd name="T35" fmla="*/ 138 h 550"/>
              <a:gd name="T36" fmla="*/ 229 w 229"/>
              <a:gd name="T37" fmla="*/ 138 h 550"/>
              <a:gd name="T38" fmla="*/ 229 w 229"/>
              <a:gd name="T39" fmla="*/ 138 h 550"/>
              <a:gd name="T40" fmla="*/ 229 w 229"/>
              <a:gd name="T41" fmla="*/ 405 h 550"/>
              <a:gd name="T42" fmla="*/ 229 w 229"/>
              <a:gd name="T43" fmla="*/ 413 h 550"/>
              <a:gd name="T44" fmla="*/ 229 w 229"/>
              <a:gd name="T45" fmla="*/ 413 h 550"/>
              <a:gd name="T46" fmla="*/ 7 w 229"/>
              <a:gd name="T47" fmla="*/ 543 h 550"/>
              <a:gd name="T48" fmla="*/ 0 w 229"/>
              <a:gd name="T49" fmla="*/ 550 h 550"/>
              <a:gd name="T50" fmla="*/ 0 w 229"/>
              <a:gd name="T51" fmla="*/ 535 h 550"/>
              <a:gd name="T52" fmla="*/ 0 w 229"/>
              <a:gd name="T53" fmla="*/ 336 h 550"/>
              <a:gd name="T54" fmla="*/ 0 w 229"/>
              <a:gd name="T55" fmla="*/ 336 h 550"/>
              <a:gd name="T56" fmla="*/ 0 w 229"/>
              <a:gd name="T57" fmla="*/ 336 h 550"/>
              <a:gd name="T58" fmla="*/ 115 w 229"/>
              <a:gd name="T59" fmla="*/ 268 h 550"/>
              <a:gd name="T60" fmla="*/ 122 w 229"/>
              <a:gd name="T61" fmla="*/ 275 h 550"/>
              <a:gd name="T62" fmla="*/ 115 w 229"/>
              <a:gd name="T63" fmla="*/ 275 h 550"/>
              <a:gd name="T64" fmla="*/ 0 w 229"/>
              <a:gd name="T65" fmla="*/ 207 h 550"/>
              <a:gd name="T66" fmla="*/ 0 w 229"/>
              <a:gd name="T67" fmla="*/ 207 h 550"/>
              <a:gd name="T68" fmla="*/ 0 w 229"/>
              <a:gd name="T69" fmla="*/ 199 h 550"/>
              <a:gd name="T70" fmla="*/ 0 w 229"/>
              <a:gd name="T71" fmla="*/ 0 h 550"/>
              <a:gd name="T72" fmla="*/ 7 w 229"/>
              <a:gd name="T73" fmla="*/ 0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9" h="550">
                <a:moveTo>
                  <a:pt x="7" y="0"/>
                </a:moveTo>
                <a:lnTo>
                  <a:pt x="7" y="199"/>
                </a:lnTo>
                <a:lnTo>
                  <a:pt x="0" y="207"/>
                </a:lnTo>
                <a:lnTo>
                  <a:pt x="7" y="199"/>
                </a:lnTo>
                <a:lnTo>
                  <a:pt x="122" y="268"/>
                </a:lnTo>
                <a:lnTo>
                  <a:pt x="138" y="268"/>
                </a:lnTo>
                <a:lnTo>
                  <a:pt x="122" y="275"/>
                </a:lnTo>
                <a:lnTo>
                  <a:pt x="7" y="344"/>
                </a:lnTo>
                <a:lnTo>
                  <a:pt x="0" y="336"/>
                </a:lnTo>
                <a:lnTo>
                  <a:pt x="7" y="336"/>
                </a:lnTo>
                <a:lnTo>
                  <a:pt x="7" y="535"/>
                </a:lnTo>
                <a:lnTo>
                  <a:pt x="7" y="543"/>
                </a:lnTo>
                <a:lnTo>
                  <a:pt x="0" y="535"/>
                </a:lnTo>
                <a:lnTo>
                  <a:pt x="222" y="405"/>
                </a:lnTo>
                <a:lnTo>
                  <a:pt x="229" y="405"/>
                </a:lnTo>
                <a:lnTo>
                  <a:pt x="222" y="405"/>
                </a:lnTo>
                <a:lnTo>
                  <a:pt x="222" y="138"/>
                </a:lnTo>
                <a:lnTo>
                  <a:pt x="229" y="138"/>
                </a:lnTo>
                <a:lnTo>
                  <a:pt x="229" y="138"/>
                </a:lnTo>
                <a:lnTo>
                  <a:pt x="229" y="138"/>
                </a:lnTo>
                <a:lnTo>
                  <a:pt x="229" y="405"/>
                </a:lnTo>
                <a:lnTo>
                  <a:pt x="229" y="413"/>
                </a:lnTo>
                <a:lnTo>
                  <a:pt x="229" y="413"/>
                </a:lnTo>
                <a:lnTo>
                  <a:pt x="7" y="543"/>
                </a:lnTo>
                <a:lnTo>
                  <a:pt x="0" y="550"/>
                </a:lnTo>
                <a:lnTo>
                  <a:pt x="0" y="535"/>
                </a:lnTo>
                <a:lnTo>
                  <a:pt x="0" y="336"/>
                </a:lnTo>
                <a:lnTo>
                  <a:pt x="0" y="336"/>
                </a:lnTo>
                <a:lnTo>
                  <a:pt x="0" y="336"/>
                </a:lnTo>
                <a:lnTo>
                  <a:pt x="115" y="268"/>
                </a:lnTo>
                <a:lnTo>
                  <a:pt x="122" y="275"/>
                </a:lnTo>
                <a:lnTo>
                  <a:pt x="115" y="275"/>
                </a:lnTo>
                <a:lnTo>
                  <a:pt x="0" y="207"/>
                </a:lnTo>
                <a:lnTo>
                  <a:pt x="0" y="207"/>
                </a:lnTo>
                <a:lnTo>
                  <a:pt x="0" y="199"/>
                </a:lnTo>
                <a:lnTo>
                  <a:pt x="0" y="0"/>
                </a:lnTo>
                <a:lnTo>
                  <a:pt x="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50" name="Freeform 202">
            <a:extLst>
              <a:ext uri="{FF2B5EF4-FFF2-40B4-BE49-F238E27FC236}">
                <a16:creationId xmlns:a16="http://schemas.microsoft.com/office/drawing/2014/main" id="{8DA252BD-C17E-C615-AD42-4E9D3DD8973F}"/>
              </a:ext>
            </a:extLst>
          </p:cNvPr>
          <p:cNvSpPr>
            <a:spLocks/>
          </p:cNvSpPr>
          <p:nvPr/>
        </p:nvSpPr>
        <p:spPr bwMode="auto">
          <a:xfrm>
            <a:off x="2798763" y="2530475"/>
            <a:ext cx="363537" cy="241300"/>
          </a:xfrm>
          <a:custGeom>
            <a:avLst/>
            <a:gdLst>
              <a:gd name="T0" fmla="*/ 222 w 229"/>
              <a:gd name="T1" fmla="*/ 152 h 152"/>
              <a:gd name="T2" fmla="*/ 0 w 229"/>
              <a:gd name="T3" fmla="*/ 15 h 152"/>
              <a:gd name="T4" fmla="*/ 0 w 229"/>
              <a:gd name="T5" fmla="*/ 7 h 152"/>
              <a:gd name="T6" fmla="*/ 0 w 229"/>
              <a:gd name="T7" fmla="*/ 0 h 152"/>
              <a:gd name="T8" fmla="*/ 7 w 229"/>
              <a:gd name="T9" fmla="*/ 7 h 152"/>
              <a:gd name="T10" fmla="*/ 229 w 229"/>
              <a:gd name="T11" fmla="*/ 145 h 152"/>
              <a:gd name="T12" fmla="*/ 222 w 229"/>
              <a:gd name="T1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" h="152">
                <a:moveTo>
                  <a:pt x="222" y="152"/>
                </a:moveTo>
                <a:lnTo>
                  <a:pt x="0" y="15"/>
                </a:lnTo>
                <a:lnTo>
                  <a:pt x="0" y="7"/>
                </a:lnTo>
                <a:lnTo>
                  <a:pt x="0" y="0"/>
                </a:lnTo>
                <a:lnTo>
                  <a:pt x="7" y="7"/>
                </a:lnTo>
                <a:lnTo>
                  <a:pt x="229" y="145"/>
                </a:lnTo>
                <a:lnTo>
                  <a:pt x="222" y="15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51" name="Freeform 203">
            <a:extLst>
              <a:ext uri="{FF2B5EF4-FFF2-40B4-BE49-F238E27FC236}">
                <a16:creationId xmlns:a16="http://schemas.microsoft.com/office/drawing/2014/main" id="{DC800503-F16C-627C-EE9D-3DEC6D1856FB}"/>
              </a:ext>
            </a:extLst>
          </p:cNvPr>
          <p:cNvSpPr>
            <a:spLocks/>
          </p:cNvSpPr>
          <p:nvPr/>
        </p:nvSpPr>
        <p:spPr bwMode="auto">
          <a:xfrm>
            <a:off x="2738438" y="2627313"/>
            <a:ext cx="71437" cy="60325"/>
          </a:xfrm>
          <a:custGeom>
            <a:avLst/>
            <a:gdLst>
              <a:gd name="T0" fmla="*/ 0 w 45"/>
              <a:gd name="T1" fmla="*/ 15 h 38"/>
              <a:gd name="T2" fmla="*/ 0 w 45"/>
              <a:gd name="T3" fmla="*/ 0 h 38"/>
              <a:gd name="T4" fmla="*/ 0 w 45"/>
              <a:gd name="T5" fmla="*/ 0 h 38"/>
              <a:gd name="T6" fmla="*/ 0 w 45"/>
              <a:gd name="T7" fmla="*/ 0 h 38"/>
              <a:gd name="T8" fmla="*/ 30 w 45"/>
              <a:gd name="T9" fmla="*/ 15 h 38"/>
              <a:gd name="T10" fmla="*/ 45 w 45"/>
              <a:gd name="T11" fmla="*/ 15 h 38"/>
              <a:gd name="T12" fmla="*/ 30 w 45"/>
              <a:gd name="T13" fmla="*/ 23 h 38"/>
              <a:gd name="T14" fmla="*/ 0 w 45"/>
              <a:gd name="T15" fmla="*/ 38 h 38"/>
              <a:gd name="T16" fmla="*/ 0 w 45"/>
              <a:gd name="T17" fmla="*/ 38 h 38"/>
              <a:gd name="T18" fmla="*/ 0 w 45"/>
              <a:gd name="T19" fmla="*/ 30 h 38"/>
              <a:gd name="T20" fmla="*/ 0 w 45"/>
              <a:gd name="T21" fmla="*/ 30 h 38"/>
              <a:gd name="T22" fmla="*/ 30 w 45"/>
              <a:gd name="T23" fmla="*/ 15 h 38"/>
              <a:gd name="T24" fmla="*/ 30 w 45"/>
              <a:gd name="T25" fmla="*/ 23 h 38"/>
              <a:gd name="T26" fmla="*/ 30 w 45"/>
              <a:gd name="T27" fmla="*/ 23 h 38"/>
              <a:gd name="T28" fmla="*/ 0 w 45"/>
              <a:gd name="T29" fmla="*/ 7 h 38"/>
              <a:gd name="T30" fmla="*/ 0 w 45"/>
              <a:gd name="T31" fmla="*/ 0 h 38"/>
              <a:gd name="T32" fmla="*/ 7 w 45"/>
              <a:gd name="T33" fmla="*/ 0 h 38"/>
              <a:gd name="T34" fmla="*/ 7 w 45"/>
              <a:gd name="T35" fmla="*/ 15 h 38"/>
              <a:gd name="T36" fmla="*/ 0 w 45"/>
              <a:gd name="T37" fmla="*/ 1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" h="38">
                <a:moveTo>
                  <a:pt x="0" y="15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30" y="15"/>
                </a:lnTo>
                <a:lnTo>
                  <a:pt x="45" y="15"/>
                </a:lnTo>
                <a:lnTo>
                  <a:pt x="30" y="23"/>
                </a:lnTo>
                <a:lnTo>
                  <a:pt x="0" y="38"/>
                </a:lnTo>
                <a:lnTo>
                  <a:pt x="0" y="38"/>
                </a:lnTo>
                <a:lnTo>
                  <a:pt x="0" y="30"/>
                </a:lnTo>
                <a:lnTo>
                  <a:pt x="0" y="30"/>
                </a:lnTo>
                <a:lnTo>
                  <a:pt x="30" y="15"/>
                </a:lnTo>
                <a:lnTo>
                  <a:pt x="30" y="23"/>
                </a:lnTo>
                <a:lnTo>
                  <a:pt x="30" y="23"/>
                </a:lnTo>
                <a:lnTo>
                  <a:pt x="0" y="7"/>
                </a:lnTo>
                <a:lnTo>
                  <a:pt x="0" y="0"/>
                </a:lnTo>
                <a:lnTo>
                  <a:pt x="7" y="0"/>
                </a:lnTo>
                <a:lnTo>
                  <a:pt x="7" y="15"/>
                </a:lnTo>
                <a:lnTo>
                  <a:pt x="0" y="15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52" name="Freeform 204">
            <a:extLst>
              <a:ext uri="{FF2B5EF4-FFF2-40B4-BE49-F238E27FC236}">
                <a16:creationId xmlns:a16="http://schemas.microsoft.com/office/drawing/2014/main" id="{7007BD8A-A7C9-5846-D103-1AA1ED0DCE0D}"/>
              </a:ext>
            </a:extLst>
          </p:cNvPr>
          <p:cNvSpPr>
            <a:spLocks/>
          </p:cNvSpPr>
          <p:nvPr/>
        </p:nvSpPr>
        <p:spPr bwMode="auto">
          <a:xfrm>
            <a:off x="2738438" y="2651125"/>
            <a:ext cx="11112" cy="23813"/>
          </a:xfrm>
          <a:custGeom>
            <a:avLst/>
            <a:gdLst>
              <a:gd name="T0" fmla="*/ 0 w 7"/>
              <a:gd name="T1" fmla="*/ 15 h 15"/>
              <a:gd name="T2" fmla="*/ 0 w 7"/>
              <a:gd name="T3" fmla="*/ 0 h 15"/>
              <a:gd name="T4" fmla="*/ 7 w 7"/>
              <a:gd name="T5" fmla="*/ 0 h 15"/>
              <a:gd name="T6" fmla="*/ 7 w 7"/>
              <a:gd name="T7" fmla="*/ 0 h 15"/>
              <a:gd name="T8" fmla="*/ 7 w 7"/>
              <a:gd name="T9" fmla="*/ 0 h 15"/>
              <a:gd name="T10" fmla="*/ 7 w 7"/>
              <a:gd name="T11" fmla="*/ 15 h 15"/>
              <a:gd name="T12" fmla="*/ 0 w 7"/>
              <a:gd name="T13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0" y="15"/>
                </a:move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7" y="0"/>
                </a:lnTo>
                <a:lnTo>
                  <a:pt x="7" y="15"/>
                </a:lnTo>
                <a:lnTo>
                  <a:pt x="0" y="15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53" name="Freeform 205">
            <a:extLst>
              <a:ext uri="{FF2B5EF4-FFF2-40B4-BE49-F238E27FC236}">
                <a16:creationId xmlns:a16="http://schemas.microsoft.com/office/drawing/2014/main" id="{60ED9F9E-0134-F28E-5AAB-880E7A74888A}"/>
              </a:ext>
            </a:extLst>
          </p:cNvPr>
          <p:cNvSpPr>
            <a:spLocks/>
          </p:cNvSpPr>
          <p:nvPr/>
        </p:nvSpPr>
        <p:spPr bwMode="auto">
          <a:xfrm>
            <a:off x="2738438" y="2627313"/>
            <a:ext cx="47625" cy="47625"/>
          </a:xfrm>
          <a:custGeom>
            <a:avLst/>
            <a:gdLst>
              <a:gd name="T0" fmla="*/ 0 w 30"/>
              <a:gd name="T1" fmla="*/ 15 h 30"/>
              <a:gd name="T2" fmla="*/ 0 w 30"/>
              <a:gd name="T3" fmla="*/ 0 h 30"/>
              <a:gd name="T4" fmla="*/ 30 w 30"/>
              <a:gd name="T5" fmla="*/ 15 h 30"/>
              <a:gd name="T6" fmla="*/ 0 w 30"/>
              <a:gd name="T7" fmla="*/ 30 h 30"/>
              <a:gd name="T8" fmla="*/ 0 w 30"/>
              <a:gd name="T9" fmla="*/ 1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0" y="15"/>
                </a:moveTo>
                <a:lnTo>
                  <a:pt x="0" y="0"/>
                </a:lnTo>
                <a:lnTo>
                  <a:pt x="30" y="15"/>
                </a:lnTo>
                <a:lnTo>
                  <a:pt x="0" y="30"/>
                </a:lnTo>
                <a:lnTo>
                  <a:pt x="0" y="15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55" name="Rectangle 207">
            <a:extLst>
              <a:ext uri="{FF2B5EF4-FFF2-40B4-BE49-F238E27FC236}">
                <a16:creationId xmlns:a16="http://schemas.microsoft.com/office/drawing/2014/main" id="{7091E2B9-4321-A19D-A2E1-BF0555D85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38" y="2651125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56" name="Rectangle 208">
            <a:extLst>
              <a:ext uri="{FF2B5EF4-FFF2-40B4-BE49-F238E27FC236}">
                <a16:creationId xmlns:a16="http://schemas.microsoft.com/office/drawing/2014/main" id="{7CD1A773-9BD5-B02F-3019-804CE5B64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2651125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57" name="Rectangle 209">
            <a:extLst>
              <a:ext uri="{FF2B5EF4-FFF2-40B4-BE49-F238E27FC236}">
                <a16:creationId xmlns:a16="http://schemas.microsoft.com/office/drawing/2014/main" id="{18C84991-F51D-8F4F-6DBE-C609A2A4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38" y="2651125"/>
            <a:ext cx="29210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58" name="Freeform 210">
            <a:extLst>
              <a:ext uri="{FF2B5EF4-FFF2-40B4-BE49-F238E27FC236}">
                <a16:creationId xmlns:a16="http://schemas.microsoft.com/office/drawing/2014/main" id="{136ADF0F-B58E-BEC9-98E0-A9468BD09BD2}"/>
              </a:ext>
            </a:extLst>
          </p:cNvPr>
          <p:cNvSpPr>
            <a:spLocks/>
          </p:cNvSpPr>
          <p:nvPr/>
        </p:nvSpPr>
        <p:spPr bwMode="auto">
          <a:xfrm>
            <a:off x="2738438" y="3257550"/>
            <a:ext cx="71437" cy="60325"/>
          </a:xfrm>
          <a:custGeom>
            <a:avLst/>
            <a:gdLst>
              <a:gd name="T0" fmla="*/ 0 w 45"/>
              <a:gd name="T1" fmla="*/ 15 h 38"/>
              <a:gd name="T2" fmla="*/ 0 w 45"/>
              <a:gd name="T3" fmla="*/ 0 h 38"/>
              <a:gd name="T4" fmla="*/ 0 w 45"/>
              <a:gd name="T5" fmla="*/ 0 h 38"/>
              <a:gd name="T6" fmla="*/ 0 w 45"/>
              <a:gd name="T7" fmla="*/ 0 h 38"/>
              <a:gd name="T8" fmla="*/ 30 w 45"/>
              <a:gd name="T9" fmla="*/ 15 h 38"/>
              <a:gd name="T10" fmla="*/ 45 w 45"/>
              <a:gd name="T11" fmla="*/ 15 h 38"/>
              <a:gd name="T12" fmla="*/ 30 w 45"/>
              <a:gd name="T13" fmla="*/ 23 h 38"/>
              <a:gd name="T14" fmla="*/ 0 w 45"/>
              <a:gd name="T15" fmla="*/ 38 h 38"/>
              <a:gd name="T16" fmla="*/ 0 w 45"/>
              <a:gd name="T17" fmla="*/ 38 h 38"/>
              <a:gd name="T18" fmla="*/ 0 w 45"/>
              <a:gd name="T19" fmla="*/ 31 h 38"/>
              <a:gd name="T20" fmla="*/ 0 w 45"/>
              <a:gd name="T21" fmla="*/ 31 h 38"/>
              <a:gd name="T22" fmla="*/ 30 w 45"/>
              <a:gd name="T23" fmla="*/ 15 h 38"/>
              <a:gd name="T24" fmla="*/ 30 w 45"/>
              <a:gd name="T25" fmla="*/ 23 h 38"/>
              <a:gd name="T26" fmla="*/ 30 w 45"/>
              <a:gd name="T27" fmla="*/ 23 h 38"/>
              <a:gd name="T28" fmla="*/ 0 w 45"/>
              <a:gd name="T29" fmla="*/ 8 h 38"/>
              <a:gd name="T30" fmla="*/ 0 w 45"/>
              <a:gd name="T31" fmla="*/ 0 h 38"/>
              <a:gd name="T32" fmla="*/ 7 w 45"/>
              <a:gd name="T33" fmla="*/ 0 h 38"/>
              <a:gd name="T34" fmla="*/ 7 w 45"/>
              <a:gd name="T35" fmla="*/ 15 h 38"/>
              <a:gd name="T36" fmla="*/ 0 w 45"/>
              <a:gd name="T37" fmla="*/ 1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" h="38">
                <a:moveTo>
                  <a:pt x="0" y="15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30" y="15"/>
                </a:lnTo>
                <a:lnTo>
                  <a:pt x="45" y="15"/>
                </a:lnTo>
                <a:lnTo>
                  <a:pt x="30" y="23"/>
                </a:lnTo>
                <a:lnTo>
                  <a:pt x="0" y="38"/>
                </a:lnTo>
                <a:lnTo>
                  <a:pt x="0" y="38"/>
                </a:lnTo>
                <a:lnTo>
                  <a:pt x="0" y="31"/>
                </a:lnTo>
                <a:lnTo>
                  <a:pt x="0" y="31"/>
                </a:lnTo>
                <a:lnTo>
                  <a:pt x="30" y="15"/>
                </a:lnTo>
                <a:lnTo>
                  <a:pt x="30" y="23"/>
                </a:lnTo>
                <a:lnTo>
                  <a:pt x="30" y="23"/>
                </a:lnTo>
                <a:lnTo>
                  <a:pt x="0" y="8"/>
                </a:lnTo>
                <a:lnTo>
                  <a:pt x="0" y="0"/>
                </a:lnTo>
                <a:lnTo>
                  <a:pt x="7" y="0"/>
                </a:lnTo>
                <a:lnTo>
                  <a:pt x="7" y="15"/>
                </a:lnTo>
                <a:lnTo>
                  <a:pt x="0" y="15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59" name="Freeform 211">
            <a:extLst>
              <a:ext uri="{FF2B5EF4-FFF2-40B4-BE49-F238E27FC236}">
                <a16:creationId xmlns:a16="http://schemas.microsoft.com/office/drawing/2014/main" id="{0DAB73D5-88C1-BE21-F8CE-E95BC4A9C5A4}"/>
              </a:ext>
            </a:extLst>
          </p:cNvPr>
          <p:cNvSpPr>
            <a:spLocks/>
          </p:cNvSpPr>
          <p:nvPr/>
        </p:nvSpPr>
        <p:spPr bwMode="auto">
          <a:xfrm>
            <a:off x="2738438" y="3281363"/>
            <a:ext cx="11112" cy="25400"/>
          </a:xfrm>
          <a:custGeom>
            <a:avLst/>
            <a:gdLst>
              <a:gd name="T0" fmla="*/ 0 w 7"/>
              <a:gd name="T1" fmla="*/ 16 h 16"/>
              <a:gd name="T2" fmla="*/ 0 w 7"/>
              <a:gd name="T3" fmla="*/ 0 h 16"/>
              <a:gd name="T4" fmla="*/ 7 w 7"/>
              <a:gd name="T5" fmla="*/ 0 h 16"/>
              <a:gd name="T6" fmla="*/ 7 w 7"/>
              <a:gd name="T7" fmla="*/ 0 h 16"/>
              <a:gd name="T8" fmla="*/ 7 w 7"/>
              <a:gd name="T9" fmla="*/ 0 h 16"/>
              <a:gd name="T10" fmla="*/ 7 w 7"/>
              <a:gd name="T11" fmla="*/ 16 h 16"/>
              <a:gd name="T12" fmla="*/ 0 w 7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6">
                <a:moveTo>
                  <a:pt x="0" y="16"/>
                </a:move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7" y="0"/>
                </a:lnTo>
                <a:lnTo>
                  <a:pt x="7" y="16"/>
                </a:lnTo>
                <a:lnTo>
                  <a:pt x="0" y="1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0" name="Freeform 212">
            <a:extLst>
              <a:ext uri="{FF2B5EF4-FFF2-40B4-BE49-F238E27FC236}">
                <a16:creationId xmlns:a16="http://schemas.microsoft.com/office/drawing/2014/main" id="{E07448F2-CDB6-42EE-FA81-4F52131AE994}"/>
              </a:ext>
            </a:extLst>
          </p:cNvPr>
          <p:cNvSpPr>
            <a:spLocks/>
          </p:cNvSpPr>
          <p:nvPr/>
        </p:nvSpPr>
        <p:spPr bwMode="auto">
          <a:xfrm>
            <a:off x="2738438" y="3257550"/>
            <a:ext cx="47625" cy="49213"/>
          </a:xfrm>
          <a:custGeom>
            <a:avLst/>
            <a:gdLst>
              <a:gd name="T0" fmla="*/ 0 w 30"/>
              <a:gd name="T1" fmla="*/ 15 h 31"/>
              <a:gd name="T2" fmla="*/ 0 w 30"/>
              <a:gd name="T3" fmla="*/ 0 h 31"/>
              <a:gd name="T4" fmla="*/ 30 w 30"/>
              <a:gd name="T5" fmla="*/ 15 h 31"/>
              <a:gd name="T6" fmla="*/ 0 w 30"/>
              <a:gd name="T7" fmla="*/ 31 h 31"/>
              <a:gd name="T8" fmla="*/ 0 w 30"/>
              <a:gd name="T9" fmla="*/ 1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1">
                <a:moveTo>
                  <a:pt x="0" y="15"/>
                </a:moveTo>
                <a:lnTo>
                  <a:pt x="0" y="0"/>
                </a:lnTo>
                <a:lnTo>
                  <a:pt x="30" y="15"/>
                </a:lnTo>
                <a:lnTo>
                  <a:pt x="0" y="31"/>
                </a:lnTo>
                <a:lnTo>
                  <a:pt x="0" y="15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1" name="Rectangle 213">
            <a:extLst>
              <a:ext uri="{FF2B5EF4-FFF2-40B4-BE49-F238E27FC236}">
                <a16:creationId xmlns:a16="http://schemas.microsoft.com/office/drawing/2014/main" id="{DF3012BF-FDEF-479E-0A02-7360269D2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38" y="3281363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2" name="Rectangle 214">
            <a:extLst>
              <a:ext uri="{FF2B5EF4-FFF2-40B4-BE49-F238E27FC236}">
                <a16:creationId xmlns:a16="http://schemas.microsoft.com/office/drawing/2014/main" id="{25D0BF23-F993-0F37-6E60-37E7DC352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3281363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3" name="Rectangle 215">
            <a:extLst>
              <a:ext uri="{FF2B5EF4-FFF2-40B4-BE49-F238E27FC236}">
                <a16:creationId xmlns:a16="http://schemas.microsoft.com/office/drawing/2014/main" id="{FDC01FF0-C9FC-1BC2-522D-DE47EF055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38" y="3281363"/>
            <a:ext cx="29210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4" name="Freeform 216">
            <a:extLst>
              <a:ext uri="{FF2B5EF4-FFF2-40B4-BE49-F238E27FC236}">
                <a16:creationId xmlns:a16="http://schemas.microsoft.com/office/drawing/2014/main" id="{3F7E635B-2CF7-707E-202B-B216DC2A0625}"/>
              </a:ext>
            </a:extLst>
          </p:cNvPr>
          <p:cNvSpPr>
            <a:spLocks/>
          </p:cNvSpPr>
          <p:nvPr/>
        </p:nvSpPr>
        <p:spPr bwMode="auto">
          <a:xfrm>
            <a:off x="3271838" y="2941638"/>
            <a:ext cx="73025" cy="61912"/>
          </a:xfrm>
          <a:custGeom>
            <a:avLst/>
            <a:gdLst>
              <a:gd name="T0" fmla="*/ 0 w 46"/>
              <a:gd name="T1" fmla="*/ 16 h 39"/>
              <a:gd name="T2" fmla="*/ 0 w 46"/>
              <a:gd name="T3" fmla="*/ 0 h 39"/>
              <a:gd name="T4" fmla="*/ 0 w 46"/>
              <a:gd name="T5" fmla="*/ 0 h 39"/>
              <a:gd name="T6" fmla="*/ 0 w 46"/>
              <a:gd name="T7" fmla="*/ 0 h 39"/>
              <a:gd name="T8" fmla="*/ 31 w 46"/>
              <a:gd name="T9" fmla="*/ 16 h 39"/>
              <a:gd name="T10" fmla="*/ 46 w 46"/>
              <a:gd name="T11" fmla="*/ 16 h 39"/>
              <a:gd name="T12" fmla="*/ 31 w 46"/>
              <a:gd name="T13" fmla="*/ 23 h 39"/>
              <a:gd name="T14" fmla="*/ 0 w 46"/>
              <a:gd name="T15" fmla="*/ 39 h 39"/>
              <a:gd name="T16" fmla="*/ 0 w 46"/>
              <a:gd name="T17" fmla="*/ 39 h 39"/>
              <a:gd name="T18" fmla="*/ 0 w 46"/>
              <a:gd name="T19" fmla="*/ 31 h 39"/>
              <a:gd name="T20" fmla="*/ 0 w 46"/>
              <a:gd name="T21" fmla="*/ 31 h 39"/>
              <a:gd name="T22" fmla="*/ 31 w 46"/>
              <a:gd name="T23" fmla="*/ 16 h 39"/>
              <a:gd name="T24" fmla="*/ 31 w 46"/>
              <a:gd name="T25" fmla="*/ 23 h 39"/>
              <a:gd name="T26" fmla="*/ 31 w 46"/>
              <a:gd name="T27" fmla="*/ 23 h 39"/>
              <a:gd name="T28" fmla="*/ 0 w 46"/>
              <a:gd name="T29" fmla="*/ 8 h 39"/>
              <a:gd name="T30" fmla="*/ 0 w 46"/>
              <a:gd name="T31" fmla="*/ 0 h 39"/>
              <a:gd name="T32" fmla="*/ 8 w 46"/>
              <a:gd name="T33" fmla="*/ 0 h 39"/>
              <a:gd name="T34" fmla="*/ 8 w 46"/>
              <a:gd name="T35" fmla="*/ 16 h 39"/>
              <a:gd name="T36" fmla="*/ 0 w 46"/>
              <a:gd name="T37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6" h="39">
                <a:moveTo>
                  <a:pt x="0" y="16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31" y="16"/>
                </a:lnTo>
                <a:lnTo>
                  <a:pt x="46" y="16"/>
                </a:lnTo>
                <a:lnTo>
                  <a:pt x="31" y="23"/>
                </a:lnTo>
                <a:lnTo>
                  <a:pt x="0" y="39"/>
                </a:lnTo>
                <a:lnTo>
                  <a:pt x="0" y="39"/>
                </a:lnTo>
                <a:lnTo>
                  <a:pt x="0" y="31"/>
                </a:lnTo>
                <a:lnTo>
                  <a:pt x="0" y="31"/>
                </a:lnTo>
                <a:lnTo>
                  <a:pt x="31" y="16"/>
                </a:lnTo>
                <a:lnTo>
                  <a:pt x="31" y="23"/>
                </a:lnTo>
                <a:lnTo>
                  <a:pt x="31" y="23"/>
                </a:lnTo>
                <a:lnTo>
                  <a:pt x="0" y="8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0" y="1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5" name="Freeform 217">
            <a:extLst>
              <a:ext uri="{FF2B5EF4-FFF2-40B4-BE49-F238E27FC236}">
                <a16:creationId xmlns:a16="http://schemas.microsoft.com/office/drawing/2014/main" id="{95492DE4-D133-19A5-CE60-3A2874503169}"/>
              </a:ext>
            </a:extLst>
          </p:cNvPr>
          <p:cNvSpPr>
            <a:spLocks/>
          </p:cNvSpPr>
          <p:nvPr/>
        </p:nvSpPr>
        <p:spPr bwMode="auto">
          <a:xfrm>
            <a:off x="3271838" y="2967038"/>
            <a:ext cx="12700" cy="23812"/>
          </a:xfrm>
          <a:custGeom>
            <a:avLst/>
            <a:gdLst>
              <a:gd name="T0" fmla="*/ 0 w 8"/>
              <a:gd name="T1" fmla="*/ 15 h 15"/>
              <a:gd name="T2" fmla="*/ 0 w 8"/>
              <a:gd name="T3" fmla="*/ 0 h 15"/>
              <a:gd name="T4" fmla="*/ 8 w 8"/>
              <a:gd name="T5" fmla="*/ 0 h 15"/>
              <a:gd name="T6" fmla="*/ 8 w 8"/>
              <a:gd name="T7" fmla="*/ 0 h 15"/>
              <a:gd name="T8" fmla="*/ 8 w 8"/>
              <a:gd name="T9" fmla="*/ 0 h 15"/>
              <a:gd name="T10" fmla="*/ 8 w 8"/>
              <a:gd name="T11" fmla="*/ 15 h 15"/>
              <a:gd name="T12" fmla="*/ 0 w 8"/>
              <a:gd name="T13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5">
                <a:moveTo>
                  <a:pt x="0" y="15"/>
                </a:move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8" y="15"/>
                </a:lnTo>
                <a:lnTo>
                  <a:pt x="0" y="15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6" name="Freeform 218">
            <a:extLst>
              <a:ext uri="{FF2B5EF4-FFF2-40B4-BE49-F238E27FC236}">
                <a16:creationId xmlns:a16="http://schemas.microsoft.com/office/drawing/2014/main" id="{3868052B-9DBB-D0DD-9CB5-8BD48FA3D15E}"/>
              </a:ext>
            </a:extLst>
          </p:cNvPr>
          <p:cNvSpPr>
            <a:spLocks/>
          </p:cNvSpPr>
          <p:nvPr/>
        </p:nvSpPr>
        <p:spPr bwMode="auto">
          <a:xfrm>
            <a:off x="3271838" y="2941638"/>
            <a:ext cx="49212" cy="49212"/>
          </a:xfrm>
          <a:custGeom>
            <a:avLst/>
            <a:gdLst>
              <a:gd name="T0" fmla="*/ 0 w 31"/>
              <a:gd name="T1" fmla="*/ 16 h 31"/>
              <a:gd name="T2" fmla="*/ 0 w 31"/>
              <a:gd name="T3" fmla="*/ 0 h 31"/>
              <a:gd name="T4" fmla="*/ 31 w 31"/>
              <a:gd name="T5" fmla="*/ 16 h 31"/>
              <a:gd name="T6" fmla="*/ 0 w 31"/>
              <a:gd name="T7" fmla="*/ 31 h 31"/>
              <a:gd name="T8" fmla="*/ 0 w 31"/>
              <a:gd name="T9" fmla="*/ 16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31">
                <a:moveTo>
                  <a:pt x="0" y="16"/>
                </a:moveTo>
                <a:lnTo>
                  <a:pt x="0" y="0"/>
                </a:lnTo>
                <a:lnTo>
                  <a:pt x="31" y="16"/>
                </a:lnTo>
                <a:lnTo>
                  <a:pt x="0" y="31"/>
                </a:lnTo>
                <a:lnTo>
                  <a:pt x="0" y="1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7" name="Rectangle 219">
            <a:extLst>
              <a:ext uri="{FF2B5EF4-FFF2-40B4-BE49-F238E27FC236}">
                <a16:creationId xmlns:a16="http://schemas.microsoft.com/office/drawing/2014/main" id="{1FE78917-9F31-AFE7-3ECB-5C67BD657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188" y="2967038"/>
            <a:ext cx="1587" cy="111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8" name="Rectangle 220">
            <a:extLst>
              <a:ext uri="{FF2B5EF4-FFF2-40B4-BE49-F238E27FC236}">
                <a16:creationId xmlns:a16="http://schemas.microsoft.com/office/drawing/2014/main" id="{C710BCC2-49AC-E5C6-8C6F-C2AD055FB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838" y="2967038"/>
            <a:ext cx="1587" cy="111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69" name="Rectangle 221">
            <a:extLst>
              <a:ext uri="{FF2B5EF4-FFF2-40B4-BE49-F238E27FC236}">
                <a16:creationId xmlns:a16="http://schemas.microsoft.com/office/drawing/2014/main" id="{294F4CB4-9F71-9545-54ED-4878A95D3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188" y="2967038"/>
            <a:ext cx="120650" cy="111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70" name="Rectangle 222">
            <a:extLst>
              <a:ext uri="{FF2B5EF4-FFF2-40B4-BE49-F238E27FC236}">
                <a16:creationId xmlns:a16="http://schemas.microsoft.com/office/drawing/2014/main" id="{D0CCD39C-21B0-124B-82CA-F7F9FA0FF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838" y="2833688"/>
            <a:ext cx="936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i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en-US" altLang="en-US" i="0"/>
          </a:p>
        </p:txBody>
      </p:sp>
      <p:sp>
        <p:nvSpPr>
          <p:cNvPr id="155871" name="Rectangle 223">
            <a:extLst>
              <a:ext uri="{FF2B5EF4-FFF2-40B4-BE49-F238E27FC236}">
                <a16:creationId xmlns:a16="http://schemas.microsoft.com/office/drawing/2014/main" id="{98A7BCF0-D548-55B0-A7B5-B094C2F76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88" y="4775200"/>
            <a:ext cx="63976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 i="0">
                <a:solidFill>
                  <a:srgbClr val="315263"/>
                </a:solidFill>
                <a:latin typeface="Times New Roman" panose="02020603050405020304" pitchFamily="18" charset="0"/>
              </a:rPr>
              <a:t>DEVICE</a:t>
            </a:r>
            <a:endParaRPr lang="en-US" altLang="en-US" i="0">
              <a:solidFill>
                <a:srgbClr val="315263"/>
              </a:solidFill>
            </a:endParaRPr>
          </a:p>
        </p:txBody>
      </p:sp>
      <p:sp>
        <p:nvSpPr>
          <p:cNvPr id="155872" name="Rectangle 224">
            <a:extLst>
              <a:ext uri="{FF2B5EF4-FFF2-40B4-BE49-F238E27FC236}">
                <a16:creationId xmlns:a16="http://schemas.microsoft.com/office/drawing/2014/main" id="{61CCDF19-F396-3D5B-FC74-C7DA78615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63" y="3960813"/>
            <a:ext cx="71278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 i="0">
                <a:solidFill>
                  <a:schemeClr val="bg1"/>
                </a:solidFill>
                <a:latin typeface="Times New Roman" panose="02020603050405020304" pitchFamily="18" charset="0"/>
              </a:rPr>
              <a:t>CIRCUIT</a:t>
            </a:r>
            <a:endParaRPr lang="en-US" altLang="en-US" i="0">
              <a:solidFill>
                <a:schemeClr val="bg1"/>
              </a:solidFill>
            </a:endParaRPr>
          </a:p>
        </p:txBody>
      </p:sp>
      <p:sp>
        <p:nvSpPr>
          <p:cNvPr id="155873" name="Rectangle 225">
            <a:extLst>
              <a:ext uri="{FF2B5EF4-FFF2-40B4-BE49-F238E27FC236}">
                <a16:creationId xmlns:a16="http://schemas.microsoft.com/office/drawing/2014/main" id="{13A07801-B9C1-AAA4-C6E3-43B37F041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3343275"/>
            <a:ext cx="46672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 i="0">
                <a:solidFill>
                  <a:srgbClr val="315263"/>
                </a:solidFill>
                <a:latin typeface="Times New Roman" panose="02020603050405020304" pitchFamily="18" charset="0"/>
              </a:rPr>
              <a:t>GATE</a:t>
            </a:r>
            <a:endParaRPr lang="en-US" altLang="en-US" i="0">
              <a:solidFill>
                <a:srgbClr val="315263"/>
              </a:solidFill>
            </a:endParaRPr>
          </a:p>
        </p:txBody>
      </p:sp>
      <p:sp>
        <p:nvSpPr>
          <p:cNvPr id="155874" name="Rectangle 226">
            <a:extLst>
              <a:ext uri="{FF2B5EF4-FFF2-40B4-BE49-F238E27FC236}">
                <a16:creationId xmlns:a16="http://schemas.microsoft.com/office/drawing/2014/main" id="{BD51C06F-09E8-0060-1021-94568C445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0" y="2505075"/>
            <a:ext cx="7413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 i="0">
                <a:solidFill>
                  <a:schemeClr val="bg1"/>
                </a:solidFill>
                <a:latin typeface="Times New Roman" panose="02020603050405020304" pitchFamily="18" charset="0"/>
              </a:rPr>
              <a:t>MODULE</a:t>
            </a:r>
            <a:endParaRPr lang="en-US" altLang="en-US" i="0">
              <a:solidFill>
                <a:schemeClr val="bg1"/>
              </a:solidFill>
            </a:endParaRPr>
          </a:p>
        </p:txBody>
      </p:sp>
      <p:sp>
        <p:nvSpPr>
          <p:cNvPr id="155875" name="Freeform 227">
            <a:extLst>
              <a:ext uri="{FF2B5EF4-FFF2-40B4-BE49-F238E27FC236}">
                <a16:creationId xmlns:a16="http://schemas.microsoft.com/office/drawing/2014/main" id="{56CC4453-163D-90A0-FB8E-3F446CD6DCAA}"/>
              </a:ext>
            </a:extLst>
          </p:cNvPr>
          <p:cNvSpPr>
            <a:spLocks/>
          </p:cNvSpPr>
          <p:nvPr/>
        </p:nvSpPr>
        <p:spPr bwMode="auto">
          <a:xfrm>
            <a:off x="2713038" y="1911350"/>
            <a:ext cx="36512" cy="169863"/>
          </a:xfrm>
          <a:custGeom>
            <a:avLst/>
            <a:gdLst>
              <a:gd name="T0" fmla="*/ 0 w 23"/>
              <a:gd name="T1" fmla="*/ 0 h 107"/>
              <a:gd name="T2" fmla="*/ 23 w 23"/>
              <a:gd name="T3" fmla="*/ 0 h 107"/>
              <a:gd name="T4" fmla="*/ 23 w 23"/>
              <a:gd name="T5" fmla="*/ 53 h 107"/>
              <a:gd name="T6" fmla="*/ 16 w 23"/>
              <a:gd name="T7" fmla="*/ 61 h 107"/>
              <a:gd name="T8" fmla="*/ 16 w 23"/>
              <a:gd name="T9" fmla="*/ 107 h 107"/>
              <a:gd name="T10" fmla="*/ 8 w 23"/>
              <a:gd name="T11" fmla="*/ 107 h 107"/>
              <a:gd name="T12" fmla="*/ 8 w 23"/>
              <a:gd name="T13" fmla="*/ 61 h 107"/>
              <a:gd name="T14" fmla="*/ 0 w 23"/>
              <a:gd name="T15" fmla="*/ 53 h 107"/>
              <a:gd name="T16" fmla="*/ 0 w 23"/>
              <a:gd name="T1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07">
                <a:moveTo>
                  <a:pt x="0" y="0"/>
                </a:moveTo>
                <a:lnTo>
                  <a:pt x="23" y="0"/>
                </a:lnTo>
                <a:lnTo>
                  <a:pt x="23" y="53"/>
                </a:lnTo>
                <a:lnTo>
                  <a:pt x="16" y="61"/>
                </a:lnTo>
                <a:lnTo>
                  <a:pt x="16" y="107"/>
                </a:lnTo>
                <a:lnTo>
                  <a:pt x="8" y="107"/>
                </a:lnTo>
                <a:lnTo>
                  <a:pt x="8" y="61"/>
                </a:lnTo>
                <a:lnTo>
                  <a:pt x="0" y="5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76" name="Rectangle 228">
            <a:extLst>
              <a:ext uri="{FF2B5EF4-FFF2-40B4-BE49-F238E27FC236}">
                <a16:creationId xmlns:a16="http://schemas.microsoft.com/office/drawing/2014/main" id="{41EA9DD5-A56B-5A4A-9004-017943262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038" y="1911350"/>
            <a:ext cx="49212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77" name="Freeform 229">
            <a:extLst>
              <a:ext uri="{FF2B5EF4-FFF2-40B4-BE49-F238E27FC236}">
                <a16:creationId xmlns:a16="http://schemas.microsoft.com/office/drawing/2014/main" id="{B4C5DEE2-D542-7F40-90E9-A2EC893E451C}"/>
              </a:ext>
            </a:extLst>
          </p:cNvPr>
          <p:cNvSpPr>
            <a:spLocks/>
          </p:cNvSpPr>
          <p:nvPr/>
        </p:nvSpPr>
        <p:spPr bwMode="auto">
          <a:xfrm>
            <a:off x="2738438" y="1911350"/>
            <a:ext cx="23812" cy="107950"/>
          </a:xfrm>
          <a:custGeom>
            <a:avLst/>
            <a:gdLst>
              <a:gd name="T0" fmla="*/ 15 w 15"/>
              <a:gd name="T1" fmla="*/ 0 h 68"/>
              <a:gd name="T2" fmla="*/ 15 w 15"/>
              <a:gd name="T3" fmla="*/ 53 h 68"/>
              <a:gd name="T4" fmla="*/ 15 w 15"/>
              <a:gd name="T5" fmla="*/ 61 h 68"/>
              <a:gd name="T6" fmla="*/ 15 w 15"/>
              <a:gd name="T7" fmla="*/ 61 h 68"/>
              <a:gd name="T8" fmla="*/ 7 w 15"/>
              <a:gd name="T9" fmla="*/ 68 h 68"/>
              <a:gd name="T10" fmla="*/ 0 w 15"/>
              <a:gd name="T11" fmla="*/ 61 h 68"/>
              <a:gd name="T12" fmla="*/ 0 w 15"/>
              <a:gd name="T13" fmla="*/ 61 h 68"/>
              <a:gd name="T14" fmla="*/ 0 w 15"/>
              <a:gd name="T15" fmla="*/ 61 h 68"/>
              <a:gd name="T16" fmla="*/ 7 w 15"/>
              <a:gd name="T17" fmla="*/ 53 h 68"/>
              <a:gd name="T18" fmla="*/ 15 w 15"/>
              <a:gd name="T19" fmla="*/ 61 h 68"/>
              <a:gd name="T20" fmla="*/ 7 w 15"/>
              <a:gd name="T21" fmla="*/ 53 h 68"/>
              <a:gd name="T22" fmla="*/ 7 w 15"/>
              <a:gd name="T23" fmla="*/ 0 h 68"/>
              <a:gd name="T24" fmla="*/ 15 w 15"/>
              <a:gd name="T25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68">
                <a:moveTo>
                  <a:pt x="15" y="0"/>
                </a:moveTo>
                <a:lnTo>
                  <a:pt x="15" y="53"/>
                </a:lnTo>
                <a:lnTo>
                  <a:pt x="15" y="61"/>
                </a:lnTo>
                <a:lnTo>
                  <a:pt x="15" y="61"/>
                </a:lnTo>
                <a:lnTo>
                  <a:pt x="7" y="68"/>
                </a:lnTo>
                <a:lnTo>
                  <a:pt x="0" y="61"/>
                </a:lnTo>
                <a:lnTo>
                  <a:pt x="0" y="61"/>
                </a:lnTo>
                <a:lnTo>
                  <a:pt x="0" y="61"/>
                </a:lnTo>
                <a:lnTo>
                  <a:pt x="7" y="53"/>
                </a:lnTo>
                <a:lnTo>
                  <a:pt x="15" y="61"/>
                </a:lnTo>
                <a:lnTo>
                  <a:pt x="7" y="53"/>
                </a:lnTo>
                <a:lnTo>
                  <a:pt x="7" y="0"/>
                </a:lnTo>
                <a:lnTo>
                  <a:pt x="15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78" name="Rectangle 230">
            <a:extLst>
              <a:ext uri="{FF2B5EF4-FFF2-40B4-BE49-F238E27FC236}">
                <a16:creationId xmlns:a16="http://schemas.microsoft.com/office/drawing/2014/main" id="{0F06A3A5-7CDC-D674-24D5-C49298A1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2008188"/>
            <a:ext cx="11112" cy="841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79" name="Rectangle 231">
            <a:extLst>
              <a:ext uri="{FF2B5EF4-FFF2-40B4-BE49-F238E27FC236}">
                <a16:creationId xmlns:a16="http://schemas.microsoft.com/office/drawing/2014/main" id="{517F40D6-4173-0EAE-18C0-5966C6B8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738" y="2081213"/>
            <a:ext cx="12700" cy="111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0" name="Freeform 232">
            <a:extLst>
              <a:ext uri="{FF2B5EF4-FFF2-40B4-BE49-F238E27FC236}">
                <a16:creationId xmlns:a16="http://schemas.microsoft.com/office/drawing/2014/main" id="{EA84AA99-C4E5-4426-A176-7DEE0BDCEA90}"/>
              </a:ext>
            </a:extLst>
          </p:cNvPr>
          <p:cNvSpPr>
            <a:spLocks/>
          </p:cNvSpPr>
          <p:nvPr/>
        </p:nvSpPr>
        <p:spPr bwMode="auto">
          <a:xfrm>
            <a:off x="2713038" y="1995488"/>
            <a:ext cx="25400" cy="85725"/>
          </a:xfrm>
          <a:custGeom>
            <a:avLst/>
            <a:gdLst>
              <a:gd name="T0" fmla="*/ 8 w 16"/>
              <a:gd name="T1" fmla="*/ 54 h 54"/>
              <a:gd name="T2" fmla="*/ 8 w 16"/>
              <a:gd name="T3" fmla="*/ 8 h 54"/>
              <a:gd name="T4" fmla="*/ 16 w 16"/>
              <a:gd name="T5" fmla="*/ 8 h 54"/>
              <a:gd name="T6" fmla="*/ 8 w 16"/>
              <a:gd name="T7" fmla="*/ 15 h 54"/>
              <a:gd name="T8" fmla="*/ 0 w 16"/>
              <a:gd name="T9" fmla="*/ 8 h 54"/>
              <a:gd name="T10" fmla="*/ 0 w 16"/>
              <a:gd name="T11" fmla="*/ 8 h 54"/>
              <a:gd name="T12" fmla="*/ 0 w 16"/>
              <a:gd name="T13" fmla="*/ 0 h 54"/>
              <a:gd name="T14" fmla="*/ 8 w 16"/>
              <a:gd name="T15" fmla="*/ 0 h 54"/>
              <a:gd name="T16" fmla="*/ 16 w 16"/>
              <a:gd name="T17" fmla="*/ 8 h 54"/>
              <a:gd name="T18" fmla="*/ 16 w 16"/>
              <a:gd name="T19" fmla="*/ 8 h 54"/>
              <a:gd name="T20" fmla="*/ 16 w 16"/>
              <a:gd name="T21" fmla="*/ 8 h 54"/>
              <a:gd name="T22" fmla="*/ 16 w 16"/>
              <a:gd name="T23" fmla="*/ 54 h 54"/>
              <a:gd name="T24" fmla="*/ 8 w 16"/>
              <a:gd name="T2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54">
                <a:moveTo>
                  <a:pt x="8" y="54"/>
                </a:moveTo>
                <a:lnTo>
                  <a:pt x="8" y="8"/>
                </a:lnTo>
                <a:lnTo>
                  <a:pt x="16" y="8"/>
                </a:lnTo>
                <a:lnTo>
                  <a:pt x="8" y="15"/>
                </a:lnTo>
                <a:lnTo>
                  <a:pt x="0" y="8"/>
                </a:lnTo>
                <a:lnTo>
                  <a:pt x="0" y="8"/>
                </a:lnTo>
                <a:lnTo>
                  <a:pt x="0" y="0"/>
                </a:lnTo>
                <a:lnTo>
                  <a:pt x="8" y="0"/>
                </a:lnTo>
                <a:lnTo>
                  <a:pt x="16" y="8"/>
                </a:lnTo>
                <a:lnTo>
                  <a:pt x="16" y="8"/>
                </a:lnTo>
                <a:lnTo>
                  <a:pt x="16" y="8"/>
                </a:lnTo>
                <a:lnTo>
                  <a:pt x="16" y="54"/>
                </a:lnTo>
                <a:lnTo>
                  <a:pt x="8" y="5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1" name="Rectangle 233">
            <a:extLst>
              <a:ext uri="{FF2B5EF4-FFF2-40B4-BE49-F238E27FC236}">
                <a16:creationId xmlns:a16="http://schemas.microsoft.com/office/drawing/2014/main" id="{8017F609-5711-D1F3-8111-43F756C27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038" y="1911350"/>
            <a:ext cx="12700" cy="8413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2" name="Freeform 234">
            <a:extLst>
              <a:ext uri="{FF2B5EF4-FFF2-40B4-BE49-F238E27FC236}">
                <a16:creationId xmlns:a16="http://schemas.microsoft.com/office/drawing/2014/main" id="{2D277873-57B6-19B2-B01E-7AC0C5E1CCEF}"/>
              </a:ext>
            </a:extLst>
          </p:cNvPr>
          <p:cNvSpPr>
            <a:spLocks/>
          </p:cNvSpPr>
          <p:nvPr/>
        </p:nvSpPr>
        <p:spPr bwMode="auto">
          <a:xfrm>
            <a:off x="1911350" y="1958975"/>
            <a:ext cx="36513" cy="169863"/>
          </a:xfrm>
          <a:custGeom>
            <a:avLst/>
            <a:gdLst>
              <a:gd name="T0" fmla="*/ 0 w 23"/>
              <a:gd name="T1" fmla="*/ 0 h 107"/>
              <a:gd name="T2" fmla="*/ 23 w 23"/>
              <a:gd name="T3" fmla="*/ 0 h 107"/>
              <a:gd name="T4" fmla="*/ 23 w 23"/>
              <a:gd name="T5" fmla="*/ 54 h 107"/>
              <a:gd name="T6" fmla="*/ 15 w 23"/>
              <a:gd name="T7" fmla="*/ 61 h 107"/>
              <a:gd name="T8" fmla="*/ 15 w 23"/>
              <a:gd name="T9" fmla="*/ 107 h 107"/>
              <a:gd name="T10" fmla="*/ 15 w 23"/>
              <a:gd name="T11" fmla="*/ 107 h 107"/>
              <a:gd name="T12" fmla="*/ 8 w 23"/>
              <a:gd name="T13" fmla="*/ 61 h 107"/>
              <a:gd name="T14" fmla="*/ 0 w 23"/>
              <a:gd name="T15" fmla="*/ 54 h 107"/>
              <a:gd name="T16" fmla="*/ 0 w 23"/>
              <a:gd name="T1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07">
                <a:moveTo>
                  <a:pt x="0" y="0"/>
                </a:moveTo>
                <a:lnTo>
                  <a:pt x="23" y="0"/>
                </a:lnTo>
                <a:lnTo>
                  <a:pt x="23" y="54"/>
                </a:lnTo>
                <a:lnTo>
                  <a:pt x="15" y="61"/>
                </a:lnTo>
                <a:lnTo>
                  <a:pt x="15" y="107"/>
                </a:lnTo>
                <a:lnTo>
                  <a:pt x="15" y="107"/>
                </a:lnTo>
                <a:lnTo>
                  <a:pt x="8" y="61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3" name="Rectangle 235">
            <a:extLst>
              <a:ext uri="{FF2B5EF4-FFF2-40B4-BE49-F238E27FC236}">
                <a16:creationId xmlns:a16="http://schemas.microsoft.com/office/drawing/2014/main" id="{8F895FF3-49A5-D0E6-B38B-055D877B8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1958975"/>
            <a:ext cx="49213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4" name="Freeform 236">
            <a:extLst>
              <a:ext uri="{FF2B5EF4-FFF2-40B4-BE49-F238E27FC236}">
                <a16:creationId xmlns:a16="http://schemas.microsoft.com/office/drawing/2014/main" id="{4A430E5A-0406-7802-1535-0D9AF0B29B0D}"/>
              </a:ext>
            </a:extLst>
          </p:cNvPr>
          <p:cNvSpPr>
            <a:spLocks/>
          </p:cNvSpPr>
          <p:nvPr/>
        </p:nvSpPr>
        <p:spPr bwMode="auto">
          <a:xfrm>
            <a:off x="1911350" y="1958975"/>
            <a:ext cx="49213" cy="169863"/>
          </a:xfrm>
          <a:custGeom>
            <a:avLst/>
            <a:gdLst>
              <a:gd name="T0" fmla="*/ 31 w 31"/>
              <a:gd name="T1" fmla="*/ 0 h 107"/>
              <a:gd name="T2" fmla="*/ 31 w 31"/>
              <a:gd name="T3" fmla="*/ 54 h 107"/>
              <a:gd name="T4" fmla="*/ 31 w 31"/>
              <a:gd name="T5" fmla="*/ 61 h 107"/>
              <a:gd name="T6" fmla="*/ 31 w 31"/>
              <a:gd name="T7" fmla="*/ 61 h 107"/>
              <a:gd name="T8" fmla="*/ 23 w 31"/>
              <a:gd name="T9" fmla="*/ 69 h 107"/>
              <a:gd name="T10" fmla="*/ 15 w 31"/>
              <a:gd name="T11" fmla="*/ 61 h 107"/>
              <a:gd name="T12" fmla="*/ 23 w 31"/>
              <a:gd name="T13" fmla="*/ 61 h 107"/>
              <a:gd name="T14" fmla="*/ 23 w 31"/>
              <a:gd name="T15" fmla="*/ 107 h 107"/>
              <a:gd name="T16" fmla="*/ 15 w 31"/>
              <a:gd name="T17" fmla="*/ 107 h 107"/>
              <a:gd name="T18" fmla="*/ 15 w 31"/>
              <a:gd name="T19" fmla="*/ 107 h 107"/>
              <a:gd name="T20" fmla="*/ 8 w 31"/>
              <a:gd name="T21" fmla="*/ 61 h 107"/>
              <a:gd name="T22" fmla="*/ 15 w 31"/>
              <a:gd name="T23" fmla="*/ 61 h 107"/>
              <a:gd name="T24" fmla="*/ 8 w 31"/>
              <a:gd name="T25" fmla="*/ 69 h 107"/>
              <a:gd name="T26" fmla="*/ 0 w 31"/>
              <a:gd name="T27" fmla="*/ 61 h 107"/>
              <a:gd name="T28" fmla="*/ 0 w 31"/>
              <a:gd name="T29" fmla="*/ 61 h 107"/>
              <a:gd name="T30" fmla="*/ 0 w 31"/>
              <a:gd name="T31" fmla="*/ 54 h 107"/>
              <a:gd name="T32" fmla="*/ 8 w 31"/>
              <a:gd name="T33" fmla="*/ 54 h 107"/>
              <a:gd name="T34" fmla="*/ 15 w 31"/>
              <a:gd name="T35" fmla="*/ 61 h 107"/>
              <a:gd name="T36" fmla="*/ 15 w 31"/>
              <a:gd name="T37" fmla="*/ 61 h 107"/>
              <a:gd name="T38" fmla="*/ 15 w 31"/>
              <a:gd name="T39" fmla="*/ 61 h 107"/>
              <a:gd name="T40" fmla="*/ 23 w 31"/>
              <a:gd name="T41" fmla="*/ 107 h 107"/>
              <a:gd name="T42" fmla="*/ 23 w 31"/>
              <a:gd name="T43" fmla="*/ 107 h 107"/>
              <a:gd name="T44" fmla="*/ 15 w 31"/>
              <a:gd name="T45" fmla="*/ 107 h 107"/>
              <a:gd name="T46" fmla="*/ 15 w 31"/>
              <a:gd name="T47" fmla="*/ 61 h 107"/>
              <a:gd name="T48" fmla="*/ 15 w 31"/>
              <a:gd name="T49" fmla="*/ 61 h 107"/>
              <a:gd name="T50" fmla="*/ 15 w 31"/>
              <a:gd name="T51" fmla="*/ 61 h 107"/>
              <a:gd name="T52" fmla="*/ 23 w 31"/>
              <a:gd name="T53" fmla="*/ 54 h 107"/>
              <a:gd name="T54" fmla="*/ 31 w 31"/>
              <a:gd name="T55" fmla="*/ 61 h 107"/>
              <a:gd name="T56" fmla="*/ 23 w 31"/>
              <a:gd name="T57" fmla="*/ 54 h 107"/>
              <a:gd name="T58" fmla="*/ 23 w 31"/>
              <a:gd name="T59" fmla="*/ 0 h 107"/>
              <a:gd name="T60" fmla="*/ 31 w 31"/>
              <a:gd name="T6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" h="107">
                <a:moveTo>
                  <a:pt x="31" y="0"/>
                </a:moveTo>
                <a:lnTo>
                  <a:pt x="31" y="54"/>
                </a:lnTo>
                <a:lnTo>
                  <a:pt x="31" y="61"/>
                </a:lnTo>
                <a:lnTo>
                  <a:pt x="31" y="61"/>
                </a:lnTo>
                <a:lnTo>
                  <a:pt x="23" y="69"/>
                </a:lnTo>
                <a:lnTo>
                  <a:pt x="15" y="61"/>
                </a:lnTo>
                <a:lnTo>
                  <a:pt x="23" y="61"/>
                </a:lnTo>
                <a:lnTo>
                  <a:pt x="23" y="107"/>
                </a:lnTo>
                <a:lnTo>
                  <a:pt x="15" y="107"/>
                </a:lnTo>
                <a:lnTo>
                  <a:pt x="15" y="107"/>
                </a:lnTo>
                <a:lnTo>
                  <a:pt x="8" y="61"/>
                </a:lnTo>
                <a:lnTo>
                  <a:pt x="15" y="61"/>
                </a:lnTo>
                <a:lnTo>
                  <a:pt x="8" y="69"/>
                </a:lnTo>
                <a:lnTo>
                  <a:pt x="0" y="61"/>
                </a:lnTo>
                <a:lnTo>
                  <a:pt x="0" y="61"/>
                </a:lnTo>
                <a:lnTo>
                  <a:pt x="0" y="54"/>
                </a:lnTo>
                <a:lnTo>
                  <a:pt x="8" y="54"/>
                </a:lnTo>
                <a:lnTo>
                  <a:pt x="15" y="61"/>
                </a:lnTo>
                <a:lnTo>
                  <a:pt x="15" y="61"/>
                </a:lnTo>
                <a:lnTo>
                  <a:pt x="15" y="61"/>
                </a:lnTo>
                <a:lnTo>
                  <a:pt x="23" y="107"/>
                </a:lnTo>
                <a:lnTo>
                  <a:pt x="23" y="107"/>
                </a:lnTo>
                <a:lnTo>
                  <a:pt x="15" y="107"/>
                </a:lnTo>
                <a:lnTo>
                  <a:pt x="15" y="61"/>
                </a:lnTo>
                <a:lnTo>
                  <a:pt x="15" y="61"/>
                </a:lnTo>
                <a:lnTo>
                  <a:pt x="15" y="61"/>
                </a:lnTo>
                <a:lnTo>
                  <a:pt x="23" y="54"/>
                </a:lnTo>
                <a:lnTo>
                  <a:pt x="31" y="61"/>
                </a:lnTo>
                <a:lnTo>
                  <a:pt x="23" y="54"/>
                </a:lnTo>
                <a:lnTo>
                  <a:pt x="23" y="0"/>
                </a:lnTo>
                <a:lnTo>
                  <a:pt x="31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5" name="Rectangle 237">
            <a:extLst>
              <a:ext uri="{FF2B5EF4-FFF2-40B4-BE49-F238E27FC236}">
                <a16:creationId xmlns:a16="http://schemas.microsoft.com/office/drawing/2014/main" id="{585EDAA6-A346-E1EE-1902-8568CB634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1958975"/>
            <a:ext cx="12700" cy="857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6" name="Freeform 238">
            <a:extLst>
              <a:ext uri="{FF2B5EF4-FFF2-40B4-BE49-F238E27FC236}">
                <a16:creationId xmlns:a16="http://schemas.microsoft.com/office/drawing/2014/main" id="{71036485-D132-574A-43AC-927E6520911A}"/>
              </a:ext>
            </a:extLst>
          </p:cNvPr>
          <p:cNvSpPr>
            <a:spLocks/>
          </p:cNvSpPr>
          <p:nvPr/>
        </p:nvSpPr>
        <p:spPr bwMode="auto">
          <a:xfrm>
            <a:off x="1511300" y="1825625"/>
            <a:ext cx="47625" cy="169863"/>
          </a:xfrm>
          <a:custGeom>
            <a:avLst/>
            <a:gdLst>
              <a:gd name="T0" fmla="*/ 0 w 30"/>
              <a:gd name="T1" fmla="*/ 0 h 107"/>
              <a:gd name="T2" fmla="*/ 30 w 30"/>
              <a:gd name="T3" fmla="*/ 0 h 107"/>
              <a:gd name="T4" fmla="*/ 30 w 30"/>
              <a:gd name="T5" fmla="*/ 54 h 107"/>
              <a:gd name="T6" fmla="*/ 23 w 30"/>
              <a:gd name="T7" fmla="*/ 61 h 107"/>
              <a:gd name="T8" fmla="*/ 23 w 30"/>
              <a:gd name="T9" fmla="*/ 107 h 107"/>
              <a:gd name="T10" fmla="*/ 15 w 30"/>
              <a:gd name="T11" fmla="*/ 107 h 107"/>
              <a:gd name="T12" fmla="*/ 15 w 30"/>
              <a:gd name="T13" fmla="*/ 61 h 107"/>
              <a:gd name="T14" fmla="*/ 7 w 30"/>
              <a:gd name="T15" fmla="*/ 54 h 107"/>
              <a:gd name="T16" fmla="*/ 7 w 30"/>
              <a:gd name="T17" fmla="*/ 0 h 107"/>
              <a:gd name="T18" fmla="*/ 0 w 30"/>
              <a:gd name="T19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" h="107">
                <a:moveTo>
                  <a:pt x="0" y="0"/>
                </a:moveTo>
                <a:lnTo>
                  <a:pt x="30" y="0"/>
                </a:lnTo>
                <a:lnTo>
                  <a:pt x="30" y="54"/>
                </a:lnTo>
                <a:lnTo>
                  <a:pt x="23" y="61"/>
                </a:lnTo>
                <a:lnTo>
                  <a:pt x="23" y="107"/>
                </a:lnTo>
                <a:lnTo>
                  <a:pt x="15" y="107"/>
                </a:lnTo>
                <a:lnTo>
                  <a:pt x="15" y="61"/>
                </a:lnTo>
                <a:lnTo>
                  <a:pt x="7" y="54"/>
                </a:lnTo>
                <a:lnTo>
                  <a:pt x="7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7" name="Rectangle 239">
            <a:extLst>
              <a:ext uri="{FF2B5EF4-FFF2-40B4-BE49-F238E27FC236}">
                <a16:creationId xmlns:a16="http://schemas.microsoft.com/office/drawing/2014/main" id="{045BB74A-211F-AF7F-972F-DEC3C1BD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1825625"/>
            <a:ext cx="60325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8" name="Freeform 240">
            <a:extLst>
              <a:ext uri="{FF2B5EF4-FFF2-40B4-BE49-F238E27FC236}">
                <a16:creationId xmlns:a16="http://schemas.microsoft.com/office/drawing/2014/main" id="{C444F7D6-F088-FD79-28A3-DC2FC343E50A}"/>
              </a:ext>
            </a:extLst>
          </p:cNvPr>
          <p:cNvSpPr>
            <a:spLocks/>
          </p:cNvSpPr>
          <p:nvPr/>
        </p:nvSpPr>
        <p:spPr bwMode="auto">
          <a:xfrm>
            <a:off x="1547813" y="1825625"/>
            <a:ext cx="23812" cy="109538"/>
          </a:xfrm>
          <a:custGeom>
            <a:avLst/>
            <a:gdLst>
              <a:gd name="T0" fmla="*/ 15 w 15"/>
              <a:gd name="T1" fmla="*/ 0 h 69"/>
              <a:gd name="T2" fmla="*/ 15 w 15"/>
              <a:gd name="T3" fmla="*/ 54 h 69"/>
              <a:gd name="T4" fmla="*/ 15 w 15"/>
              <a:gd name="T5" fmla="*/ 61 h 69"/>
              <a:gd name="T6" fmla="*/ 15 w 15"/>
              <a:gd name="T7" fmla="*/ 61 h 69"/>
              <a:gd name="T8" fmla="*/ 7 w 15"/>
              <a:gd name="T9" fmla="*/ 69 h 69"/>
              <a:gd name="T10" fmla="*/ 0 w 15"/>
              <a:gd name="T11" fmla="*/ 61 h 69"/>
              <a:gd name="T12" fmla="*/ 0 w 15"/>
              <a:gd name="T13" fmla="*/ 61 h 69"/>
              <a:gd name="T14" fmla="*/ 0 w 15"/>
              <a:gd name="T15" fmla="*/ 61 h 69"/>
              <a:gd name="T16" fmla="*/ 7 w 15"/>
              <a:gd name="T17" fmla="*/ 54 h 69"/>
              <a:gd name="T18" fmla="*/ 15 w 15"/>
              <a:gd name="T19" fmla="*/ 61 h 69"/>
              <a:gd name="T20" fmla="*/ 7 w 15"/>
              <a:gd name="T21" fmla="*/ 54 h 69"/>
              <a:gd name="T22" fmla="*/ 7 w 15"/>
              <a:gd name="T23" fmla="*/ 0 h 69"/>
              <a:gd name="T24" fmla="*/ 15 w 15"/>
              <a:gd name="T25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69">
                <a:moveTo>
                  <a:pt x="15" y="0"/>
                </a:moveTo>
                <a:lnTo>
                  <a:pt x="15" y="54"/>
                </a:lnTo>
                <a:lnTo>
                  <a:pt x="15" y="61"/>
                </a:lnTo>
                <a:lnTo>
                  <a:pt x="15" y="61"/>
                </a:lnTo>
                <a:lnTo>
                  <a:pt x="7" y="69"/>
                </a:lnTo>
                <a:lnTo>
                  <a:pt x="0" y="61"/>
                </a:lnTo>
                <a:lnTo>
                  <a:pt x="0" y="61"/>
                </a:lnTo>
                <a:lnTo>
                  <a:pt x="0" y="61"/>
                </a:lnTo>
                <a:lnTo>
                  <a:pt x="7" y="54"/>
                </a:lnTo>
                <a:lnTo>
                  <a:pt x="15" y="61"/>
                </a:lnTo>
                <a:lnTo>
                  <a:pt x="7" y="54"/>
                </a:lnTo>
                <a:lnTo>
                  <a:pt x="7" y="0"/>
                </a:lnTo>
                <a:lnTo>
                  <a:pt x="15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89" name="Rectangle 241">
            <a:extLst>
              <a:ext uri="{FF2B5EF4-FFF2-40B4-BE49-F238E27FC236}">
                <a16:creationId xmlns:a16="http://schemas.microsoft.com/office/drawing/2014/main" id="{99BDC91A-8773-65F1-FE6F-DA9044031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922463"/>
            <a:ext cx="11112" cy="857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0" name="Rectangle 242">
            <a:extLst>
              <a:ext uri="{FF2B5EF4-FFF2-40B4-BE49-F238E27FC236}">
                <a16:creationId xmlns:a16="http://schemas.microsoft.com/office/drawing/2014/main" id="{46240F54-0581-B242-BD7D-A79C0A3AC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113" y="1995488"/>
            <a:ext cx="1270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1" name="Freeform 243">
            <a:extLst>
              <a:ext uri="{FF2B5EF4-FFF2-40B4-BE49-F238E27FC236}">
                <a16:creationId xmlns:a16="http://schemas.microsoft.com/office/drawing/2014/main" id="{602B0044-9A32-2ED1-2857-74923B29AAD7}"/>
              </a:ext>
            </a:extLst>
          </p:cNvPr>
          <p:cNvSpPr>
            <a:spLocks/>
          </p:cNvSpPr>
          <p:nvPr/>
        </p:nvSpPr>
        <p:spPr bwMode="auto">
          <a:xfrm>
            <a:off x="1522413" y="1911350"/>
            <a:ext cx="25400" cy="84138"/>
          </a:xfrm>
          <a:custGeom>
            <a:avLst/>
            <a:gdLst>
              <a:gd name="T0" fmla="*/ 8 w 16"/>
              <a:gd name="T1" fmla="*/ 53 h 53"/>
              <a:gd name="T2" fmla="*/ 8 w 16"/>
              <a:gd name="T3" fmla="*/ 7 h 53"/>
              <a:gd name="T4" fmla="*/ 16 w 16"/>
              <a:gd name="T5" fmla="*/ 7 h 53"/>
              <a:gd name="T6" fmla="*/ 8 w 16"/>
              <a:gd name="T7" fmla="*/ 15 h 53"/>
              <a:gd name="T8" fmla="*/ 0 w 16"/>
              <a:gd name="T9" fmla="*/ 7 h 53"/>
              <a:gd name="T10" fmla="*/ 0 w 16"/>
              <a:gd name="T11" fmla="*/ 7 h 53"/>
              <a:gd name="T12" fmla="*/ 0 w 16"/>
              <a:gd name="T13" fmla="*/ 0 h 53"/>
              <a:gd name="T14" fmla="*/ 8 w 16"/>
              <a:gd name="T15" fmla="*/ 0 h 53"/>
              <a:gd name="T16" fmla="*/ 16 w 16"/>
              <a:gd name="T17" fmla="*/ 7 h 53"/>
              <a:gd name="T18" fmla="*/ 16 w 16"/>
              <a:gd name="T19" fmla="*/ 7 h 53"/>
              <a:gd name="T20" fmla="*/ 16 w 16"/>
              <a:gd name="T21" fmla="*/ 7 h 53"/>
              <a:gd name="T22" fmla="*/ 16 w 16"/>
              <a:gd name="T23" fmla="*/ 53 h 53"/>
              <a:gd name="T24" fmla="*/ 8 w 16"/>
              <a:gd name="T25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53">
                <a:moveTo>
                  <a:pt x="8" y="53"/>
                </a:moveTo>
                <a:lnTo>
                  <a:pt x="8" y="7"/>
                </a:lnTo>
                <a:lnTo>
                  <a:pt x="16" y="7"/>
                </a:lnTo>
                <a:lnTo>
                  <a:pt x="8" y="15"/>
                </a:lnTo>
                <a:lnTo>
                  <a:pt x="0" y="7"/>
                </a:lnTo>
                <a:lnTo>
                  <a:pt x="0" y="7"/>
                </a:lnTo>
                <a:lnTo>
                  <a:pt x="0" y="0"/>
                </a:lnTo>
                <a:lnTo>
                  <a:pt x="8" y="0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53"/>
                </a:lnTo>
                <a:lnTo>
                  <a:pt x="8" y="5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2" name="Rectangle 244">
            <a:extLst>
              <a:ext uri="{FF2B5EF4-FFF2-40B4-BE49-F238E27FC236}">
                <a16:creationId xmlns:a16="http://schemas.microsoft.com/office/drawing/2014/main" id="{4DAD2C4C-D9A3-7AD1-1D27-090ACBC4A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1825625"/>
            <a:ext cx="12700" cy="8572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3" name="Freeform 245">
            <a:extLst>
              <a:ext uri="{FF2B5EF4-FFF2-40B4-BE49-F238E27FC236}">
                <a16:creationId xmlns:a16="http://schemas.microsoft.com/office/drawing/2014/main" id="{34ABEB46-22F7-76F6-DAD0-EC81519CBDA9}"/>
              </a:ext>
            </a:extLst>
          </p:cNvPr>
          <p:cNvSpPr>
            <a:spLocks/>
          </p:cNvSpPr>
          <p:nvPr/>
        </p:nvSpPr>
        <p:spPr bwMode="auto">
          <a:xfrm>
            <a:off x="1511300" y="1825625"/>
            <a:ext cx="11113" cy="12700"/>
          </a:xfrm>
          <a:custGeom>
            <a:avLst/>
            <a:gdLst>
              <a:gd name="T0" fmla="*/ 7 w 7"/>
              <a:gd name="T1" fmla="*/ 8 h 8"/>
              <a:gd name="T2" fmla="*/ 0 w 7"/>
              <a:gd name="T3" fmla="*/ 8 h 8"/>
              <a:gd name="T4" fmla="*/ 0 w 7"/>
              <a:gd name="T5" fmla="*/ 0 h 8"/>
              <a:gd name="T6" fmla="*/ 0 w 7"/>
              <a:gd name="T7" fmla="*/ 8 h 8"/>
              <a:gd name="T8" fmla="*/ 0 w 7"/>
              <a:gd name="T9" fmla="*/ 0 h 8"/>
              <a:gd name="T10" fmla="*/ 7 w 7"/>
              <a:gd name="T11" fmla="*/ 0 h 8"/>
              <a:gd name="T12" fmla="*/ 7 w 7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8">
                <a:moveTo>
                  <a:pt x="7" y="8"/>
                </a:moveTo>
                <a:lnTo>
                  <a:pt x="0" y="8"/>
                </a:lnTo>
                <a:lnTo>
                  <a:pt x="0" y="0"/>
                </a:lnTo>
                <a:lnTo>
                  <a:pt x="0" y="8"/>
                </a:lnTo>
                <a:lnTo>
                  <a:pt x="0" y="0"/>
                </a:lnTo>
                <a:lnTo>
                  <a:pt x="7" y="0"/>
                </a:lnTo>
                <a:lnTo>
                  <a:pt x="7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4" name="Freeform 246">
            <a:extLst>
              <a:ext uri="{FF2B5EF4-FFF2-40B4-BE49-F238E27FC236}">
                <a16:creationId xmlns:a16="http://schemas.microsoft.com/office/drawing/2014/main" id="{764F3AE2-EED5-8DE0-2ADD-E2162D302CA5}"/>
              </a:ext>
            </a:extLst>
          </p:cNvPr>
          <p:cNvSpPr>
            <a:spLocks/>
          </p:cNvSpPr>
          <p:nvPr/>
        </p:nvSpPr>
        <p:spPr bwMode="auto">
          <a:xfrm>
            <a:off x="2287588" y="2081213"/>
            <a:ext cx="49212" cy="180975"/>
          </a:xfrm>
          <a:custGeom>
            <a:avLst/>
            <a:gdLst>
              <a:gd name="T0" fmla="*/ 0 w 31"/>
              <a:gd name="T1" fmla="*/ 0 h 114"/>
              <a:gd name="T2" fmla="*/ 31 w 31"/>
              <a:gd name="T3" fmla="*/ 0 h 114"/>
              <a:gd name="T4" fmla="*/ 31 w 31"/>
              <a:gd name="T5" fmla="*/ 53 h 114"/>
              <a:gd name="T6" fmla="*/ 23 w 31"/>
              <a:gd name="T7" fmla="*/ 61 h 114"/>
              <a:gd name="T8" fmla="*/ 23 w 31"/>
              <a:gd name="T9" fmla="*/ 114 h 114"/>
              <a:gd name="T10" fmla="*/ 16 w 31"/>
              <a:gd name="T11" fmla="*/ 107 h 114"/>
              <a:gd name="T12" fmla="*/ 16 w 31"/>
              <a:gd name="T13" fmla="*/ 61 h 114"/>
              <a:gd name="T14" fmla="*/ 8 w 31"/>
              <a:gd name="T15" fmla="*/ 53 h 114"/>
              <a:gd name="T16" fmla="*/ 8 w 31"/>
              <a:gd name="T17" fmla="*/ 0 h 114"/>
              <a:gd name="T18" fmla="*/ 0 w 31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" h="114">
                <a:moveTo>
                  <a:pt x="0" y="0"/>
                </a:moveTo>
                <a:lnTo>
                  <a:pt x="31" y="0"/>
                </a:lnTo>
                <a:lnTo>
                  <a:pt x="31" y="53"/>
                </a:lnTo>
                <a:lnTo>
                  <a:pt x="23" y="61"/>
                </a:lnTo>
                <a:lnTo>
                  <a:pt x="23" y="114"/>
                </a:lnTo>
                <a:lnTo>
                  <a:pt x="16" y="107"/>
                </a:lnTo>
                <a:lnTo>
                  <a:pt x="16" y="61"/>
                </a:lnTo>
                <a:lnTo>
                  <a:pt x="8" y="53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7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5" name="Rectangle 247">
            <a:extLst>
              <a:ext uri="{FF2B5EF4-FFF2-40B4-BE49-F238E27FC236}">
                <a16:creationId xmlns:a16="http://schemas.microsoft.com/office/drawing/2014/main" id="{F333828F-FD6A-07BE-85AB-37F46A325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588" y="2081213"/>
            <a:ext cx="61912" cy="1111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6" name="Freeform 248">
            <a:extLst>
              <a:ext uri="{FF2B5EF4-FFF2-40B4-BE49-F238E27FC236}">
                <a16:creationId xmlns:a16="http://schemas.microsoft.com/office/drawing/2014/main" id="{CFF39ED7-E51F-A528-3B92-D8DC73F5519C}"/>
              </a:ext>
            </a:extLst>
          </p:cNvPr>
          <p:cNvSpPr>
            <a:spLocks/>
          </p:cNvSpPr>
          <p:nvPr/>
        </p:nvSpPr>
        <p:spPr bwMode="auto">
          <a:xfrm>
            <a:off x="2300288" y="2081213"/>
            <a:ext cx="49212" cy="206375"/>
          </a:xfrm>
          <a:custGeom>
            <a:avLst/>
            <a:gdLst>
              <a:gd name="T0" fmla="*/ 31 w 31"/>
              <a:gd name="T1" fmla="*/ 0 h 130"/>
              <a:gd name="T2" fmla="*/ 31 w 31"/>
              <a:gd name="T3" fmla="*/ 53 h 130"/>
              <a:gd name="T4" fmla="*/ 31 w 31"/>
              <a:gd name="T5" fmla="*/ 61 h 130"/>
              <a:gd name="T6" fmla="*/ 31 w 31"/>
              <a:gd name="T7" fmla="*/ 61 h 130"/>
              <a:gd name="T8" fmla="*/ 23 w 31"/>
              <a:gd name="T9" fmla="*/ 68 h 130"/>
              <a:gd name="T10" fmla="*/ 15 w 31"/>
              <a:gd name="T11" fmla="*/ 61 h 130"/>
              <a:gd name="T12" fmla="*/ 23 w 31"/>
              <a:gd name="T13" fmla="*/ 61 h 130"/>
              <a:gd name="T14" fmla="*/ 23 w 31"/>
              <a:gd name="T15" fmla="*/ 114 h 130"/>
              <a:gd name="T16" fmla="*/ 23 w 31"/>
              <a:gd name="T17" fmla="*/ 130 h 130"/>
              <a:gd name="T18" fmla="*/ 15 w 31"/>
              <a:gd name="T19" fmla="*/ 122 h 130"/>
              <a:gd name="T20" fmla="*/ 8 w 31"/>
              <a:gd name="T21" fmla="*/ 114 h 130"/>
              <a:gd name="T22" fmla="*/ 8 w 31"/>
              <a:gd name="T23" fmla="*/ 114 h 130"/>
              <a:gd name="T24" fmla="*/ 8 w 31"/>
              <a:gd name="T25" fmla="*/ 107 h 130"/>
              <a:gd name="T26" fmla="*/ 8 w 31"/>
              <a:gd name="T27" fmla="*/ 61 h 130"/>
              <a:gd name="T28" fmla="*/ 15 w 31"/>
              <a:gd name="T29" fmla="*/ 61 h 130"/>
              <a:gd name="T30" fmla="*/ 8 w 31"/>
              <a:gd name="T31" fmla="*/ 68 h 130"/>
              <a:gd name="T32" fmla="*/ 0 w 31"/>
              <a:gd name="T33" fmla="*/ 61 h 130"/>
              <a:gd name="T34" fmla="*/ 0 w 31"/>
              <a:gd name="T35" fmla="*/ 61 h 130"/>
              <a:gd name="T36" fmla="*/ 0 w 31"/>
              <a:gd name="T37" fmla="*/ 53 h 130"/>
              <a:gd name="T38" fmla="*/ 8 w 31"/>
              <a:gd name="T39" fmla="*/ 53 h 130"/>
              <a:gd name="T40" fmla="*/ 15 w 31"/>
              <a:gd name="T41" fmla="*/ 61 h 130"/>
              <a:gd name="T42" fmla="*/ 15 w 31"/>
              <a:gd name="T43" fmla="*/ 61 h 130"/>
              <a:gd name="T44" fmla="*/ 15 w 31"/>
              <a:gd name="T45" fmla="*/ 61 h 130"/>
              <a:gd name="T46" fmla="*/ 15 w 31"/>
              <a:gd name="T47" fmla="*/ 107 h 130"/>
              <a:gd name="T48" fmla="*/ 8 w 31"/>
              <a:gd name="T49" fmla="*/ 107 h 130"/>
              <a:gd name="T50" fmla="*/ 15 w 31"/>
              <a:gd name="T51" fmla="*/ 107 h 130"/>
              <a:gd name="T52" fmla="*/ 23 w 31"/>
              <a:gd name="T53" fmla="*/ 114 h 130"/>
              <a:gd name="T54" fmla="*/ 15 w 31"/>
              <a:gd name="T55" fmla="*/ 122 h 130"/>
              <a:gd name="T56" fmla="*/ 15 w 31"/>
              <a:gd name="T57" fmla="*/ 114 h 130"/>
              <a:gd name="T58" fmla="*/ 15 w 31"/>
              <a:gd name="T59" fmla="*/ 61 h 130"/>
              <a:gd name="T60" fmla="*/ 15 w 31"/>
              <a:gd name="T61" fmla="*/ 61 h 130"/>
              <a:gd name="T62" fmla="*/ 15 w 31"/>
              <a:gd name="T63" fmla="*/ 61 h 130"/>
              <a:gd name="T64" fmla="*/ 23 w 31"/>
              <a:gd name="T65" fmla="*/ 53 h 130"/>
              <a:gd name="T66" fmla="*/ 31 w 31"/>
              <a:gd name="T67" fmla="*/ 61 h 130"/>
              <a:gd name="T68" fmla="*/ 23 w 31"/>
              <a:gd name="T69" fmla="*/ 53 h 130"/>
              <a:gd name="T70" fmla="*/ 23 w 31"/>
              <a:gd name="T71" fmla="*/ 0 h 130"/>
              <a:gd name="T72" fmla="*/ 31 w 31"/>
              <a:gd name="T73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" h="130">
                <a:moveTo>
                  <a:pt x="31" y="0"/>
                </a:moveTo>
                <a:lnTo>
                  <a:pt x="31" y="53"/>
                </a:lnTo>
                <a:lnTo>
                  <a:pt x="31" y="61"/>
                </a:lnTo>
                <a:lnTo>
                  <a:pt x="31" y="61"/>
                </a:lnTo>
                <a:lnTo>
                  <a:pt x="23" y="68"/>
                </a:lnTo>
                <a:lnTo>
                  <a:pt x="15" y="61"/>
                </a:lnTo>
                <a:lnTo>
                  <a:pt x="23" y="61"/>
                </a:lnTo>
                <a:lnTo>
                  <a:pt x="23" y="114"/>
                </a:lnTo>
                <a:lnTo>
                  <a:pt x="23" y="130"/>
                </a:lnTo>
                <a:lnTo>
                  <a:pt x="15" y="122"/>
                </a:lnTo>
                <a:lnTo>
                  <a:pt x="8" y="114"/>
                </a:lnTo>
                <a:lnTo>
                  <a:pt x="8" y="114"/>
                </a:lnTo>
                <a:lnTo>
                  <a:pt x="8" y="107"/>
                </a:lnTo>
                <a:lnTo>
                  <a:pt x="8" y="61"/>
                </a:lnTo>
                <a:lnTo>
                  <a:pt x="15" y="61"/>
                </a:lnTo>
                <a:lnTo>
                  <a:pt x="8" y="68"/>
                </a:lnTo>
                <a:lnTo>
                  <a:pt x="0" y="61"/>
                </a:lnTo>
                <a:lnTo>
                  <a:pt x="0" y="61"/>
                </a:lnTo>
                <a:lnTo>
                  <a:pt x="0" y="53"/>
                </a:lnTo>
                <a:lnTo>
                  <a:pt x="8" y="53"/>
                </a:lnTo>
                <a:lnTo>
                  <a:pt x="15" y="61"/>
                </a:lnTo>
                <a:lnTo>
                  <a:pt x="15" y="61"/>
                </a:lnTo>
                <a:lnTo>
                  <a:pt x="15" y="61"/>
                </a:lnTo>
                <a:lnTo>
                  <a:pt x="15" y="107"/>
                </a:lnTo>
                <a:lnTo>
                  <a:pt x="8" y="107"/>
                </a:lnTo>
                <a:lnTo>
                  <a:pt x="15" y="107"/>
                </a:lnTo>
                <a:lnTo>
                  <a:pt x="23" y="114"/>
                </a:lnTo>
                <a:lnTo>
                  <a:pt x="15" y="122"/>
                </a:lnTo>
                <a:lnTo>
                  <a:pt x="15" y="114"/>
                </a:lnTo>
                <a:lnTo>
                  <a:pt x="15" y="61"/>
                </a:lnTo>
                <a:lnTo>
                  <a:pt x="15" y="61"/>
                </a:lnTo>
                <a:lnTo>
                  <a:pt x="15" y="61"/>
                </a:lnTo>
                <a:lnTo>
                  <a:pt x="23" y="53"/>
                </a:lnTo>
                <a:lnTo>
                  <a:pt x="31" y="61"/>
                </a:lnTo>
                <a:lnTo>
                  <a:pt x="23" y="53"/>
                </a:lnTo>
                <a:lnTo>
                  <a:pt x="23" y="0"/>
                </a:lnTo>
                <a:lnTo>
                  <a:pt x="31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7" name="Rectangle 249">
            <a:extLst>
              <a:ext uri="{FF2B5EF4-FFF2-40B4-BE49-F238E27FC236}">
                <a16:creationId xmlns:a16="http://schemas.microsoft.com/office/drawing/2014/main" id="{7682FD15-BA7F-669F-E358-95176049D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8" y="2081213"/>
            <a:ext cx="12700" cy="8413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8" name="Freeform 250">
            <a:extLst>
              <a:ext uri="{FF2B5EF4-FFF2-40B4-BE49-F238E27FC236}">
                <a16:creationId xmlns:a16="http://schemas.microsoft.com/office/drawing/2014/main" id="{0D984889-060F-8515-1CC7-8D0972DD7EA1}"/>
              </a:ext>
            </a:extLst>
          </p:cNvPr>
          <p:cNvSpPr>
            <a:spLocks/>
          </p:cNvSpPr>
          <p:nvPr/>
        </p:nvSpPr>
        <p:spPr bwMode="auto">
          <a:xfrm>
            <a:off x="2287588" y="2081213"/>
            <a:ext cx="12700" cy="11112"/>
          </a:xfrm>
          <a:custGeom>
            <a:avLst/>
            <a:gdLst>
              <a:gd name="T0" fmla="*/ 8 w 8"/>
              <a:gd name="T1" fmla="*/ 7 h 7"/>
              <a:gd name="T2" fmla="*/ 0 w 8"/>
              <a:gd name="T3" fmla="*/ 7 h 7"/>
              <a:gd name="T4" fmla="*/ 0 w 8"/>
              <a:gd name="T5" fmla="*/ 0 h 7"/>
              <a:gd name="T6" fmla="*/ 0 w 8"/>
              <a:gd name="T7" fmla="*/ 7 h 7"/>
              <a:gd name="T8" fmla="*/ 0 w 8"/>
              <a:gd name="T9" fmla="*/ 0 h 7"/>
              <a:gd name="T10" fmla="*/ 8 w 8"/>
              <a:gd name="T11" fmla="*/ 0 h 7"/>
              <a:gd name="T12" fmla="*/ 8 w 8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7">
                <a:moveTo>
                  <a:pt x="8" y="7"/>
                </a:moveTo>
                <a:lnTo>
                  <a:pt x="0" y="7"/>
                </a:lnTo>
                <a:lnTo>
                  <a:pt x="0" y="0"/>
                </a:lnTo>
                <a:lnTo>
                  <a:pt x="0" y="7"/>
                </a:lnTo>
                <a:lnTo>
                  <a:pt x="0" y="0"/>
                </a:lnTo>
                <a:lnTo>
                  <a:pt x="8" y="0"/>
                </a:lnTo>
                <a:lnTo>
                  <a:pt x="8" y="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899" name="Freeform 251">
            <a:extLst>
              <a:ext uri="{FF2B5EF4-FFF2-40B4-BE49-F238E27FC236}">
                <a16:creationId xmlns:a16="http://schemas.microsoft.com/office/drawing/2014/main" id="{A48B09F6-0D07-E021-6107-0FA8A5D4C4AB}"/>
              </a:ext>
            </a:extLst>
          </p:cNvPr>
          <p:cNvSpPr>
            <a:spLocks/>
          </p:cNvSpPr>
          <p:nvPr/>
        </p:nvSpPr>
        <p:spPr bwMode="auto">
          <a:xfrm>
            <a:off x="1511300" y="1558925"/>
            <a:ext cx="1250950" cy="436563"/>
          </a:xfrm>
          <a:custGeom>
            <a:avLst/>
            <a:gdLst>
              <a:gd name="T0" fmla="*/ 0 w 788"/>
              <a:gd name="T1" fmla="*/ 99 h 275"/>
              <a:gd name="T2" fmla="*/ 290 w 788"/>
              <a:gd name="T3" fmla="*/ 0 h 275"/>
              <a:gd name="T4" fmla="*/ 788 w 788"/>
              <a:gd name="T5" fmla="*/ 153 h 275"/>
              <a:gd name="T6" fmla="*/ 512 w 788"/>
              <a:gd name="T7" fmla="*/ 275 h 275"/>
              <a:gd name="T8" fmla="*/ 0 w 788"/>
              <a:gd name="T9" fmla="*/ 99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275">
                <a:moveTo>
                  <a:pt x="0" y="99"/>
                </a:moveTo>
                <a:lnTo>
                  <a:pt x="290" y="0"/>
                </a:lnTo>
                <a:lnTo>
                  <a:pt x="788" y="153"/>
                </a:lnTo>
                <a:lnTo>
                  <a:pt x="512" y="275"/>
                </a:lnTo>
                <a:lnTo>
                  <a:pt x="0" y="99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0" name="Freeform 252">
            <a:extLst>
              <a:ext uri="{FF2B5EF4-FFF2-40B4-BE49-F238E27FC236}">
                <a16:creationId xmlns:a16="http://schemas.microsoft.com/office/drawing/2014/main" id="{4364534B-602F-17D2-2E15-F3AAEA9A8F20}"/>
              </a:ext>
            </a:extLst>
          </p:cNvPr>
          <p:cNvSpPr>
            <a:spLocks/>
          </p:cNvSpPr>
          <p:nvPr/>
        </p:nvSpPr>
        <p:spPr bwMode="auto">
          <a:xfrm>
            <a:off x="1511300" y="1558925"/>
            <a:ext cx="1274763" cy="449263"/>
          </a:xfrm>
          <a:custGeom>
            <a:avLst/>
            <a:gdLst>
              <a:gd name="T0" fmla="*/ 0 w 803"/>
              <a:gd name="T1" fmla="*/ 99 h 283"/>
              <a:gd name="T2" fmla="*/ 290 w 803"/>
              <a:gd name="T3" fmla="*/ 0 h 283"/>
              <a:gd name="T4" fmla="*/ 290 w 803"/>
              <a:gd name="T5" fmla="*/ 0 h 283"/>
              <a:gd name="T6" fmla="*/ 290 w 803"/>
              <a:gd name="T7" fmla="*/ 0 h 283"/>
              <a:gd name="T8" fmla="*/ 788 w 803"/>
              <a:gd name="T9" fmla="*/ 153 h 283"/>
              <a:gd name="T10" fmla="*/ 803 w 803"/>
              <a:gd name="T11" fmla="*/ 153 h 283"/>
              <a:gd name="T12" fmla="*/ 788 w 803"/>
              <a:gd name="T13" fmla="*/ 161 h 283"/>
              <a:gd name="T14" fmla="*/ 512 w 803"/>
              <a:gd name="T15" fmla="*/ 283 h 283"/>
              <a:gd name="T16" fmla="*/ 512 w 803"/>
              <a:gd name="T17" fmla="*/ 283 h 283"/>
              <a:gd name="T18" fmla="*/ 512 w 803"/>
              <a:gd name="T19" fmla="*/ 283 h 283"/>
              <a:gd name="T20" fmla="*/ 512 w 803"/>
              <a:gd name="T21" fmla="*/ 275 h 283"/>
              <a:gd name="T22" fmla="*/ 788 w 803"/>
              <a:gd name="T23" fmla="*/ 153 h 283"/>
              <a:gd name="T24" fmla="*/ 788 w 803"/>
              <a:gd name="T25" fmla="*/ 161 h 283"/>
              <a:gd name="T26" fmla="*/ 788 w 803"/>
              <a:gd name="T27" fmla="*/ 161 h 283"/>
              <a:gd name="T28" fmla="*/ 290 w 803"/>
              <a:gd name="T29" fmla="*/ 8 h 283"/>
              <a:gd name="T30" fmla="*/ 290 w 803"/>
              <a:gd name="T31" fmla="*/ 0 h 283"/>
              <a:gd name="T32" fmla="*/ 290 w 803"/>
              <a:gd name="T33" fmla="*/ 8 h 283"/>
              <a:gd name="T34" fmla="*/ 0 w 803"/>
              <a:gd name="T35" fmla="*/ 107 h 283"/>
              <a:gd name="T36" fmla="*/ 0 w 803"/>
              <a:gd name="T37" fmla="*/ 99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3" h="283">
                <a:moveTo>
                  <a:pt x="0" y="99"/>
                </a:moveTo>
                <a:lnTo>
                  <a:pt x="290" y="0"/>
                </a:lnTo>
                <a:lnTo>
                  <a:pt x="290" y="0"/>
                </a:lnTo>
                <a:lnTo>
                  <a:pt x="290" y="0"/>
                </a:lnTo>
                <a:lnTo>
                  <a:pt x="788" y="153"/>
                </a:lnTo>
                <a:lnTo>
                  <a:pt x="803" y="153"/>
                </a:lnTo>
                <a:lnTo>
                  <a:pt x="788" y="161"/>
                </a:lnTo>
                <a:lnTo>
                  <a:pt x="512" y="283"/>
                </a:lnTo>
                <a:lnTo>
                  <a:pt x="512" y="283"/>
                </a:lnTo>
                <a:lnTo>
                  <a:pt x="512" y="283"/>
                </a:lnTo>
                <a:lnTo>
                  <a:pt x="512" y="275"/>
                </a:lnTo>
                <a:lnTo>
                  <a:pt x="788" y="153"/>
                </a:lnTo>
                <a:lnTo>
                  <a:pt x="788" y="161"/>
                </a:lnTo>
                <a:lnTo>
                  <a:pt x="788" y="161"/>
                </a:lnTo>
                <a:lnTo>
                  <a:pt x="290" y="8"/>
                </a:lnTo>
                <a:lnTo>
                  <a:pt x="290" y="0"/>
                </a:lnTo>
                <a:lnTo>
                  <a:pt x="290" y="8"/>
                </a:lnTo>
                <a:lnTo>
                  <a:pt x="0" y="107"/>
                </a:lnTo>
                <a:lnTo>
                  <a:pt x="0" y="99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1" name="Freeform 253">
            <a:extLst>
              <a:ext uri="{FF2B5EF4-FFF2-40B4-BE49-F238E27FC236}">
                <a16:creationId xmlns:a16="http://schemas.microsoft.com/office/drawing/2014/main" id="{371A067B-98C6-9AEA-AAB7-186EE9E7A3FD}"/>
              </a:ext>
            </a:extLst>
          </p:cNvPr>
          <p:cNvSpPr>
            <a:spLocks/>
          </p:cNvSpPr>
          <p:nvPr/>
        </p:nvSpPr>
        <p:spPr bwMode="auto">
          <a:xfrm>
            <a:off x="1511300" y="1716088"/>
            <a:ext cx="812800" cy="292100"/>
          </a:xfrm>
          <a:custGeom>
            <a:avLst/>
            <a:gdLst>
              <a:gd name="T0" fmla="*/ 512 w 512"/>
              <a:gd name="T1" fmla="*/ 184 h 184"/>
              <a:gd name="T2" fmla="*/ 0 w 512"/>
              <a:gd name="T3" fmla="*/ 8 h 184"/>
              <a:gd name="T4" fmla="*/ 0 w 512"/>
              <a:gd name="T5" fmla="*/ 0 h 184"/>
              <a:gd name="T6" fmla="*/ 0 w 512"/>
              <a:gd name="T7" fmla="*/ 0 h 184"/>
              <a:gd name="T8" fmla="*/ 0 w 512"/>
              <a:gd name="T9" fmla="*/ 0 h 184"/>
              <a:gd name="T10" fmla="*/ 512 w 512"/>
              <a:gd name="T11" fmla="*/ 176 h 184"/>
              <a:gd name="T12" fmla="*/ 512 w 512"/>
              <a:gd name="T13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2" h="184">
                <a:moveTo>
                  <a:pt x="512" y="184"/>
                </a:moveTo>
                <a:lnTo>
                  <a:pt x="0" y="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512" y="176"/>
                </a:lnTo>
                <a:lnTo>
                  <a:pt x="512" y="1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2" name="Freeform 254">
            <a:extLst>
              <a:ext uri="{FF2B5EF4-FFF2-40B4-BE49-F238E27FC236}">
                <a16:creationId xmlns:a16="http://schemas.microsoft.com/office/drawing/2014/main" id="{0D9AADB1-04FE-9A7D-D353-9BE95C832AAB}"/>
              </a:ext>
            </a:extLst>
          </p:cNvPr>
          <p:cNvSpPr>
            <a:spLocks/>
          </p:cNvSpPr>
          <p:nvPr/>
        </p:nvSpPr>
        <p:spPr bwMode="auto">
          <a:xfrm>
            <a:off x="2336800" y="1801813"/>
            <a:ext cx="412750" cy="303212"/>
          </a:xfrm>
          <a:custGeom>
            <a:avLst/>
            <a:gdLst>
              <a:gd name="T0" fmla="*/ 260 w 260"/>
              <a:gd name="T1" fmla="*/ 0 h 191"/>
              <a:gd name="T2" fmla="*/ 260 w 260"/>
              <a:gd name="T3" fmla="*/ 69 h 191"/>
              <a:gd name="T4" fmla="*/ 0 w 260"/>
              <a:gd name="T5" fmla="*/ 191 h 191"/>
              <a:gd name="T6" fmla="*/ 0 w 260"/>
              <a:gd name="T7" fmla="*/ 122 h 191"/>
              <a:gd name="T8" fmla="*/ 260 w 260"/>
              <a:gd name="T9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0" h="191">
                <a:moveTo>
                  <a:pt x="260" y="0"/>
                </a:moveTo>
                <a:lnTo>
                  <a:pt x="260" y="69"/>
                </a:lnTo>
                <a:lnTo>
                  <a:pt x="0" y="191"/>
                </a:lnTo>
                <a:lnTo>
                  <a:pt x="0" y="122"/>
                </a:lnTo>
                <a:lnTo>
                  <a:pt x="260" y="0"/>
                </a:lnTo>
                <a:close/>
              </a:path>
            </a:pathLst>
          </a:custGeom>
          <a:blipFill dpi="0" rotWithShape="0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3" name="Freeform 255">
            <a:extLst>
              <a:ext uri="{FF2B5EF4-FFF2-40B4-BE49-F238E27FC236}">
                <a16:creationId xmlns:a16="http://schemas.microsoft.com/office/drawing/2014/main" id="{6359ADAF-0622-CF8A-D8CC-93D0ADB661DB}"/>
              </a:ext>
            </a:extLst>
          </p:cNvPr>
          <p:cNvSpPr>
            <a:spLocks/>
          </p:cNvSpPr>
          <p:nvPr/>
        </p:nvSpPr>
        <p:spPr bwMode="auto">
          <a:xfrm>
            <a:off x="2336800" y="1801813"/>
            <a:ext cx="425450" cy="315912"/>
          </a:xfrm>
          <a:custGeom>
            <a:avLst/>
            <a:gdLst>
              <a:gd name="T0" fmla="*/ 268 w 268"/>
              <a:gd name="T1" fmla="*/ 0 h 199"/>
              <a:gd name="T2" fmla="*/ 268 w 268"/>
              <a:gd name="T3" fmla="*/ 69 h 199"/>
              <a:gd name="T4" fmla="*/ 268 w 268"/>
              <a:gd name="T5" fmla="*/ 76 h 199"/>
              <a:gd name="T6" fmla="*/ 260 w 268"/>
              <a:gd name="T7" fmla="*/ 76 h 199"/>
              <a:gd name="T8" fmla="*/ 0 w 268"/>
              <a:gd name="T9" fmla="*/ 199 h 199"/>
              <a:gd name="T10" fmla="*/ 0 w 268"/>
              <a:gd name="T11" fmla="*/ 199 h 199"/>
              <a:gd name="T12" fmla="*/ 0 w 268"/>
              <a:gd name="T13" fmla="*/ 191 h 199"/>
              <a:gd name="T14" fmla="*/ 0 w 268"/>
              <a:gd name="T15" fmla="*/ 122 h 199"/>
              <a:gd name="T16" fmla="*/ 0 w 268"/>
              <a:gd name="T17" fmla="*/ 122 h 199"/>
              <a:gd name="T18" fmla="*/ 0 w 268"/>
              <a:gd name="T19" fmla="*/ 122 h 199"/>
              <a:gd name="T20" fmla="*/ 8 w 268"/>
              <a:gd name="T21" fmla="*/ 122 h 199"/>
              <a:gd name="T22" fmla="*/ 8 w 268"/>
              <a:gd name="T23" fmla="*/ 191 h 199"/>
              <a:gd name="T24" fmla="*/ 0 w 268"/>
              <a:gd name="T25" fmla="*/ 191 h 199"/>
              <a:gd name="T26" fmla="*/ 0 w 268"/>
              <a:gd name="T27" fmla="*/ 191 h 199"/>
              <a:gd name="T28" fmla="*/ 260 w 268"/>
              <a:gd name="T29" fmla="*/ 69 h 199"/>
              <a:gd name="T30" fmla="*/ 260 w 268"/>
              <a:gd name="T31" fmla="*/ 76 h 199"/>
              <a:gd name="T32" fmla="*/ 260 w 268"/>
              <a:gd name="T33" fmla="*/ 69 h 199"/>
              <a:gd name="T34" fmla="*/ 260 w 268"/>
              <a:gd name="T35" fmla="*/ 0 h 199"/>
              <a:gd name="T36" fmla="*/ 268 w 268"/>
              <a:gd name="T37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8" h="199">
                <a:moveTo>
                  <a:pt x="268" y="0"/>
                </a:moveTo>
                <a:lnTo>
                  <a:pt x="268" y="69"/>
                </a:lnTo>
                <a:lnTo>
                  <a:pt x="268" y="76"/>
                </a:lnTo>
                <a:lnTo>
                  <a:pt x="260" y="76"/>
                </a:lnTo>
                <a:lnTo>
                  <a:pt x="0" y="199"/>
                </a:lnTo>
                <a:lnTo>
                  <a:pt x="0" y="199"/>
                </a:lnTo>
                <a:lnTo>
                  <a:pt x="0" y="191"/>
                </a:lnTo>
                <a:lnTo>
                  <a:pt x="0" y="122"/>
                </a:lnTo>
                <a:lnTo>
                  <a:pt x="0" y="122"/>
                </a:lnTo>
                <a:lnTo>
                  <a:pt x="0" y="122"/>
                </a:lnTo>
                <a:lnTo>
                  <a:pt x="8" y="122"/>
                </a:lnTo>
                <a:lnTo>
                  <a:pt x="8" y="191"/>
                </a:lnTo>
                <a:lnTo>
                  <a:pt x="0" y="191"/>
                </a:lnTo>
                <a:lnTo>
                  <a:pt x="0" y="191"/>
                </a:lnTo>
                <a:lnTo>
                  <a:pt x="260" y="69"/>
                </a:lnTo>
                <a:lnTo>
                  <a:pt x="260" y="76"/>
                </a:lnTo>
                <a:lnTo>
                  <a:pt x="260" y="69"/>
                </a:lnTo>
                <a:lnTo>
                  <a:pt x="260" y="0"/>
                </a:lnTo>
                <a:lnTo>
                  <a:pt x="268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4" name="Freeform 256">
            <a:extLst>
              <a:ext uri="{FF2B5EF4-FFF2-40B4-BE49-F238E27FC236}">
                <a16:creationId xmlns:a16="http://schemas.microsoft.com/office/drawing/2014/main" id="{ABE0AF75-D802-BCD5-9DFF-E7472B731503}"/>
              </a:ext>
            </a:extLst>
          </p:cNvPr>
          <p:cNvSpPr>
            <a:spLocks/>
          </p:cNvSpPr>
          <p:nvPr/>
        </p:nvSpPr>
        <p:spPr bwMode="auto">
          <a:xfrm>
            <a:off x="2336800" y="1801813"/>
            <a:ext cx="425450" cy="206375"/>
          </a:xfrm>
          <a:custGeom>
            <a:avLst/>
            <a:gdLst>
              <a:gd name="T0" fmla="*/ 0 w 268"/>
              <a:gd name="T1" fmla="*/ 122 h 130"/>
              <a:gd name="T2" fmla="*/ 260 w 268"/>
              <a:gd name="T3" fmla="*/ 0 h 130"/>
              <a:gd name="T4" fmla="*/ 268 w 268"/>
              <a:gd name="T5" fmla="*/ 0 h 130"/>
              <a:gd name="T6" fmla="*/ 268 w 268"/>
              <a:gd name="T7" fmla="*/ 0 h 130"/>
              <a:gd name="T8" fmla="*/ 260 w 268"/>
              <a:gd name="T9" fmla="*/ 8 h 130"/>
              <a:gd name="T10" fmla="*/ 0 w 268"/>
              <a:gd name="T11" fmla="*/ 130 h 130"/>
              <a:gd name="T12" fmla="*/ 0 w 268"/>
              <a:gd name="T13" fmla="*/ 12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130">
                <a:moveTo>
                  <a:pt x="0" y="122"/>
                </a:moveTo>
                <a:lnTo>
                  <a:pt x="260" y="0"/>
                </a:lnTo>
                <a:lnTo>
                  <a:pt x="268" y="0"/>
                </a:lnTo>
                <a:lnTo>
                  <a:pt x="268" y="0"/>
                </a:lnTo>
                <a:lnTo>
                  <a:pt x="260" y="8"/>
                </a:lnTo>
                <a:lnTo>
                  <a:pt x="0" y="130"/>
                </a:lnTo>
                <a:lnTo>
                  <a:pt x="0" y="12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5" name="Freeform 257">
            <a:extLst>
              <a:ext uri="{FF2B5EF4-FFF2-40B4-BE49-F238E27FC236}">
                <a16:creationId xmlns:a16="http://schemas.microsoft.com/office/drawing/2014/main" id="{4F0D1036-5C68-E56F-C1DE-2E64744C7EC3}"/>
              </a:ext>
            </a:extLst>
          </p:cNvPr>
          <p:cNvSpPr>
            <a:spLocks/>
          </p:cNvSpPr>
          <p:nvPr/>
        </p:nvSpPr>
        <p:spPr bwMode="auto">
          <a:xfrm>
            <a:off x="1522413" y="1716088"/>
            <a:ext cx="814387" cy="388937"/>
          </a:xfrm>
          <a:custGeom>
            <a:avLst/>
            <a:gdLst>
              <a:gd name="T0" fmla="*/ 0 w 513"/>
              <a:gd name="T1" fmla="*/ 0 h 245"/>
              <a:gd name="T2" fmla="*/ 513 w 513"/>
              <a:gd name="T3" fmla="*/ 176 h 245"/>
              <a:gd name="T4" fmla="*/ 513 w 513"/>
              <a:gd name="T5" fmla="*/ 245 h 245"/>
              <a:gd name="T6" fmla="*/ 0 w 513"/>
              <a:gd name="T7" fmla="*/ 62 h 245"/>
              <a:gd name="T8" fmla="*/ 0 w 513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3" h="245">
                <a:moveTo>
                  <a:pt x="0" y="0"/>
                </a:moveTo>
                <a:lnTo>
                  <a:pt x="513" y="176"/>
                </a:lnTo>
                <a:lnTo>
                  <a:pt x="513" y="245"/>
                </a:lnTo>
                <a:lnTo>
                  <a:pt x="0" y="6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6" name="Freeform 258">
            <a:extLst>
              <a:ext uri="{FF2B5EF4-FFF2-40B4-BE49-F238E27FC236}">
                <a16:creationId xmlns:a16="http://schemas.microsoft.com/office/drawing/2014/main" id="{026FEB89-99C1-9C36-FE38-21FC9F2E0EA3}"/>
              </a:ext>
            </a:extLst>
          </p:cNvPr>
          <p:cNvSpPr>
            <a:spLocks/>
          </p:cNvSpPr>
          <p:nvPr/>
        </p:nvSpPr>
        <p:spPr bwMode="auto">
          <a:xfrm>
            <a:off x="1522413" y="1716088"/>
            <a:ext cx="827087" cy="401637"/>
          </a:xfrm>
          <a:custGeom>
            <a:avLst/>
            <a:gdLst>
              <a:gd name="T0" fmla="*/ 0 w 521"/>
              <a:gd name="T1" fmla="*/ 0 h 253"/>
              <a:gd name="T2" fmla="*/ 513 w 521"/>
              <a:gd name="T3" fmla="*/ 176 h 253"/>
              <a:gd name="T4" fmla="*/ 521 w 521"/>
              <a:gd name="T5" fmla="*/ 176 h 253"/>
              <a:gd name="T6" fmla="*/ 521 w 521"/>
              <a:gd name="T7" fmla="*/ 176 h 253"/>
              <a:gd name="T8" fmla="*/ 521 w 521"/>
              <a:gd name="T9" fmla="*/ 245 h 253"/>
              <a:gd name="T10" fmla="*/ 521 w 521"/>
              <a:gd name="T11" fmla="*/ 253 h 253"/>
              <a:gd name="T12" fmla="*/ 513 w 521"/>
              <a:gd name="T13" fmla="*/ 253 h 253"/>
              <a:gd name="T14" fmla="*/ 0 w 521"/>
              <a:gd name="T15" fmla="*/ 69 h 253"/>
              <a:gd name="T16" fmla="*/ 0 w 521"/>
              <a:gd name="T17" fmla="*/ 69 h 253"/>
              <a:gd name="T18" fmla="*/ 0 w 521"/>
              <a:gd name="T19" fmla="*/ 62 h 253"/>
              <a:gd name="T20" fmla="*/ 0 w 521"/>
              <a:gd name="T21" fmla="*/ 62 h 253"/>
              <a:gd name="T22" fmla="*/ 513 w 521"/>
              <a:gd name="T23" fmla="*/ 245 h 253"/>
              <a:gd name="T24" fmla="*/ 513 w 521"/>
              <a:gd name="T25" fmla="*/ 253 h 253"/>
              <a:gd name="T26" fmla="*/ 513 w 521"/>
              <a:gd name="T27" fmla="*/ 245 h 253"/>
              <a:gd name="T28" fmla="*/ 513 w 521"/>
              <a:gd name="T29" fmla="*/ 176 h 253"/>
              <a:gd name="T30" fmla="*/ 521 w 521"/>
              <a:gd name="T31" fmla="*/ 176 h 253"/>
              <a:gd name="T32" fmla="*/ 513 w 521"/>
              <a:gd name="T33" fmla="*/ 184 h 253"/>
              <a:gd name="T34" fmla="*/ 0 w 521"/>
              <a:gd name="T35" fmla="*/ 8 h 253"/>
              <a:gd name="T36" fmla="*/ 0 w 521"/>
              <a:gd name="T3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1" h="253">
                <a:moveTo>
                  <a:pt x="0" y="0"/>
                </a:moveTo>
                <a:lnTo>
                  <a:pt x="513" y="176"/>
                </a:lnTo>
                <a:lnTo>
                  <a:pt x="521" y="176"/>
                </a:lnTo>
                <a:lnTo>
                  <a:pt x="521" y="176"/>
                </a:lnTo>
                <a:lnTo>
                  <a:pt x="521" y="245"/>
                </a:lnTo>
                <a:lnTo>
                  <a:pt x="521" y="253"/>
                </a:lnTo>
                <a:lnTo>
                  <a:pt x="513" y="253"/>
                </a:lnTo>
                <a:lnTo>
                  <a:pt x="0" y="69"/>
                </a:lnTo>
                <a:lnTo>
                  <a:pt x="0" y="69"/>
                </a:lnTo>
                <a:lnTo>
                  <a:pt x="0" y="62"/>
                </a:lnTo>
                <a:lnTo>
                  <a:pt x="0" y="62"/>
                </a:lnTo>
                <a:lnTo>
                  <a:pt x="513" y="245"/>
                </a:lnTo>
                <a:lnTo>
                  <a:pt x="513" y="253"/>
                </a:lnTo>
                <a:lnTo>
                  <a:pt x="513" y="245"/>
                </a:lnTo>
                <a:lnTo>
                  <a:pt x="513" y="176"/>
                </a:lnTo>
                <a:lnTo>
                  <a:pt x="521" y="176"/>
                </a:lnTo>
                <a:lnTo>
                  <a:pt x="513" y="184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7" name="Freeform 259">
            <a:extLst>
              <a:ext uri="{FF2B5EF4-FFF2-40B4-BE49-F238E27FC236}">
                <a16:creationId xmlns:a16="http://schemas.microsoft.com/office/drawing/2014/main" id="{C08D2249-0E04-3C47-D365-27500DD60192}"/>
              </a:ext>
            </a:extLst>
          </p:cNvPr>
          <p:cNvSpPr>
            <a:spLocks/>
          </p:cNvSpPr>
          <p:nvPr/>
        </p:nvSpPr>
        <p:spPr bwMode="auto">
          <a:xfrm>
            <a:off x="1522413" y="1716088"/>
            <a:ext cx="12700" cy="98425"/>
          </a:xfrm>
          <a:custGeom>
            <a:avLst/>
            <a:gdLst>
              <a:gd name="T0" fmla="*/ 0 w 8"/>
              <a:gd name="T1" fmla="*/ 62 h 62"/>
              <a:gd name="T2" fmla="*/ 0 w 8"/>
              <a:gd name="T3" fmla="*/ 0 h 62"/>
              <a:gd name="T4" fmla="*/ 0 w 8"/>
              <a:gd name="T5" fmla="*/ 0 h 62"/>
              <a:gd name="T6" fmla="*/ 0 w 8"/>
              <a:gd name="T7" fmla="*/ 0 h 62"/>
              <a:gd name="T8" fmla="*/ 8 w 8"/>
              <a:gd name="T9" fmla="*/ 0 h 62"/>
              <a:gd name="T10" fmla="*/ 8 w 8"/>
              <a:gd name="T11" fmla="*/ 62 h 62"/>
              <a:gd name="T12" fmla="*/ 0 w 8"/>
              <a:gd name="T13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2">
                <a:moveTo>
                  <a:pt x="0" y="62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62"/>
                </a:lnTo>
                <a:lnTo>
                  <a:pt x="0" y="6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8" name="Freeform 260">
            <a:extLst>
              <a:ext uri="{FF2B5EF4-FFF2-40B4-BE49-F238E27FC236}">
                <a16:creationId xmlns:a16="http://schemas.microsoft.com/office/drawing/2014/main" id="{B177E559-F6FF-F981-EEAD-7C713106F4C5}"/>
              </a:ext>
            </a:extLst>
          </p:cNvPr>
          <p:cNvSpPr>
            <a:spLocks/>
          </p:cNvSpPr>
          <p:nvPr/>
        </p:nvSpPr>
        <p:spPr bwMode="auto">
          <a:xfrm>
            <a:off x="1911350" y="1679575"/>
            <a:ext cx="498475" cy="182563"/>
          </a:xfrm>
          <a:custGeom>
            <a:avLst/>
            <a:gdLst>
              <a:gd name="T0" fmla="*/ 0 w 314"/>
              <a:gd name="T1" fmla="*/ 39 h 115"/>
              <a:gd name="T2" fmla="*/ 115 w 314"/>
              <a:gd name="T3" fmla="*/ 0 h 115"/>
              <a:gd name="T4" fmla="*/ 314 w 314"/>
              <a:gd name="T5" fmla="*/ 62 h 115"/>
              <a:gd name="T6" fmla="*/ 207 w 314"/>
              <a:gd name="T7" fmla="*/ 115 h 115"/>
              <a:gd name="T8" fmla="*/ 0 w 314"/>
              <a:gd name="T9" fmla="*/ 3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4" h="115">
                <a:moveTo>
                  <a:pt x="0" y="39"/>
                </a:moveTo>
                <a:lnTo>
                  <a:pt x="115" y="0"/>
                </a:lnTo>
                <a:lnTo>
                  <a:pt x="314" y="62"/>
                </a:lnTo>
                <a:lnTo>
                  <a:pt x="207" y="115"/>
                </a:lnTo>
                <a:lnTo>
                  <a:pt x="0" y="39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09" name="Freeform 261">
            <a:extLst>
              <a:ext uri="{FF2B5EF4-FFF2-40B4-BE49-F238E27FC236}">
                <a16:creationId xmlns:a16="http://schemas.microsoft.com/office/drawing/2014/main" id="{E9EB69AE-B5D9-C537-A8EA-EF85426C4F74}"/>
              </a:ext>
            </a:extLst>
          </p:cNvPr>
          <p:cNvSpPr>
            <a:spLocks/>
          </p:cNvSpPr>
          <p:nvPr/>
        </p:nvSpPr>
        <p:spPr bwMode="auto">
          <a:xfrm>
            <a:off x="1911350" y="1679575"/>
            <a:ext cx="522288" cy="195263"/>
          </a:xfrm>
          <a:custGeom>
            <a:avLst/>
            <a:gdLst>
              <a:gd name="T0" fmla="*/ 0 w 329"/>
              <a:gd name="T1" fmla="*/ 39 h 123"/>
              <a:gd name="T2" fmla="*/ 115 w 329"/>
              <a:gd name="T3" fmla="*/ 0 h 123"/>
              <a:gd name="T4" fmla="*/ 115 w 329"/>
              <a:gd name="T5" fmla="*/ 0 h 123"/>
              <a:gd name="T6" fmla="*/ 115 w 329"/>
              <a:gd name="T7" fmla="*/ 0 h 123"/>
              <a:gd name="T8" fmla="*/ 314 w 329"/>
              <a:gd name="T9" fmla="*/ 62 h 123"/>
              <a:gd name="T10" fmla="*/ 329 w 329"/>
              <a:gd name="T11" fmla="*/ 62 h 123"/>
              <a:gd name="T12" fmla="*/ 314 w 329"/>
              <a:gd name="T13" fmla="*/ 69 h 123"/>
              <a:gd name="T14" fmla="*/ 207 w 329"/>
              <a:gd name="T15" fmla="*/ 123 h 123"/>
              <a:gd name="T16" fmla="*/ 207 w 329"/>
              <a:gd name="T17" fmla="*/ 123 h 123"/>
              <a:gd name="T18" fmla="*/ 207 w 329"/>
              <a:gd name="T19" fmla="*/ 123 h 123"/>
              <a:gd name="T20" fmla="*/ 207 w 329"/>
              <a:gd name="T21" fmla="*/ 115 h 123"/>
              <a:gd name="T22" fmla="*/ 314 w 329"/>
              <a:gd name="T23" fmla="*/ 62 h 123"/>
              <a:gd name="T24" fmla="*/ 314 w 329"/>
              <a:gd name="T25" fmla="*/ 69 h 123"/>
              <a:gd name="T26" fmla="*/ 314 w 329"/>
              <a:gd name="T27" fmla="*/ 69 h 123"/>
              <a:gd name="T28" fmla="*/ 115 w 329"/>
              <a:gd name="T29" fmla="*/ 8 h 123"/>
              <a:gd name="T30" fmla="*/ 115 w 329"/>
              <a:gd name="T31" fmla="*/ 0 h 123"/>
              <a:gd name="T32" fmla="*/ 115 w 329"/>
              <a:gd name="T33" fmla="*/ 8 h 123"/>
              <a:gd name="T34" fmla="*/ 0 w 329"/>
              <a:gd name="T35" fmla="*/ 46 h 123"/>
              <a:gd name="T36" fmla="*/ 0 w 329"/>
              <a:gd name="T37" fmla="*/ 39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9" h="123">
                <a:moveTo>
                  <a:pt x="0" y="39"/>
                </a:moveTo>
                <a:lnTo>
                  <a:pt x="115" y="0"/>
                </a:lnTo>
                <a:lnTo>
                  <a:pt x="115" y="0"/>
                </a:lnTo>
                <a:lnTo>
                  <a:pt x="115" y="0"/>
                </a:lnTo>
                <a:lnTo>
                  <a:pt x="314" y="62"/>
                </a:lnTo>
                <a:lnTo>
                  <a:pt x="329" y="62"/>
                </a:lnTo>
                <a:lnTo>
                  <a:pt x="314" y="69"/>
                </a:lnTo>
                <a:lnTo>
                  <a:pt x="207" y="123"/>
                </a:lnTo>
                <a:lnTo>
                  <a:pt x="207" y="123"/>
                </a:lnTo>
                <a:lnTo>
                  <a:pt x="207" y="123"/>
                </a:lnTo>
                <a:lnTo>
                  <a:pt x="207" y="115"/>
                </a:lnTo>
                <a:lnTo>
                  <a:pt x="314" y="62"/>
                </a:lnTo>
                <a:lnTo>
                  <a:pt x="314" y="69"/>
                </a:lnTo>
                <a:lnTo>
                  <a:pt x="314" y="69"/>
                </a:lnTo>
                <a:lnTo>
                  <a:pt x="115" y="8"/>
                </a:lnTo>
                <a:lnTo>
                  <a:pt x="115" y="0"/>
                </a:lnTo>
                <a:lnTo>
                  <a:pt x="115" y="8"/>
                </a:lnTo>
                <a:lnTo>
                  <a:pt x="0" y="46"/>
                </a:lnTo>
                <a:lnTo>
                  <a:pt x="0" y="39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0" name="Freeform 262">
            <a:extLst>
              <a:ext uri="{FF2B5EF4-FFF2-40B4-BE49-F238E27FC236}">
                <a16:creationId xmlns:a16="http://schemas.microsoft.com/office/drawing/2014/main" id="{2BF6B64E-8395-054E-C649-6500B973CA29}"/>
              </a:ext>
            </a:extLst>
          </p:cNvPr>
          <p:cNvSpPr>
            <a:spLocks/>
          </p:cNvSpPr>
          <p:nvPr/>
        </p:nvSpPr>
        <p:spPr bwMode="auto">
          <a:xfrm>
            <a:off x="1911350" y="1741488"/>
            <a:ext cx="328613" cy="133350"/>
          </a:xfrm>
          <a:custGeom>
            <a:avLst/>
            <a:gdLst>
              <a:gd name="T0" fmla="*/ 207 w 207"/>
              <a:gd name="T1" fmla="*/ 84 h 84"/>
              <a:gd name="T2" fmla="*/ 0 w 207"/>
              <a:gd name="T3" fmla="*/ 7 h 84"/>
              <a:gd name="T4" fmla="*/ 0 w 207"/>
              <a:gd name="T5" fmla="*/ 0 h 84"/>
              <a:gd name="T6" fmla="*/ 0 w 207"/>
              <a:gd name="T7" fmla="*/ 0 h 84"/>
              <a:gd name="T8" fmla="*/ 0 w 207"/>
              <a:gd name="T9" fmla="*/ 0 h 84"/>
              <a:gd name="T10" fmla="*/ 207 w 207"/>
              <a:gd name="T11" fmla="*/ 76 h 84"/>
              <a:gd name="T12" fmla="*/ 207 w 207"/>
              <a:gd name="T13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7" h="84">
                <a:moveTo>
                  <a:pt x="207" y="84"/>
                </a:moveTo>
                <a:lnTo>
                  <a:pt x="0" y="7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207" y="76"/>
                </a:lnTo>
                <a:lnTo>
                  <a:pt x="207" y="8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1" name="Freeform 263">
            <a:extLst>
              <a:ext uri="{FF2B5EF4-FFF2-40B4-BE49-F238E27FC236}">
                <a16:creationId xmlns:a16="http://schemas.microsoft.com/office/drawing/2014/main" id="{7F45A87E-A2BA-F5BD-F2C5-50CA068EE628}"/>
              </a:ext>
            </a:extLst>
          </p:cNvPr>
          <p:cNvSpPr>
            <a:spLocks/>
          </p:cNvSpPr>
          <p:nvPr/>
        </p:nvSpPr>
        <p:spPr bwMode="auto">
          <a:xfrm>
            <a:off x="2033588" y="1716088"/>
            <a:ext cx="290512" cy="109537"/>
          </a:xfrm>
          <a:custGeom>
            <a:avLst/>
            <a:gdLst>
              <a:gd name="T0" fmla="*/ 0 w 183"/>
              <a:gd name="T1" fmla="*/ 23 h 69"/>
              <a:gd name="T2" fmla="*/ 69 w 183"/>
              <a:gd name="T3" fmla="*/ 0 h 69"/>
              <a:gd name="T4" fmla="*/ 183 w 183"/>
              <a:gd name="T5" fmla="*/ 39 h 69"/>
              <a:gd name="T6" fmla="*/ 122 w 183"/>
              <a:gd name="T7" fmla="*/ 69 h 69"/>
              <a:gd name="T8" fmla="*/ 0 w 183"/>
              <a:gd name="T9" fmla="*/ 2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69">
                <a:moveTo>
                  <a:pt x="0" y="23"/>
                </a:moveTo>
                <a:lnTo>
                  <a:pt x="69" y="0"/>
                </a:lnTo>
                <a:lnTo>
                  <a:pt x="183" y="39"/>
                </a:lnTo>
                <a:lnTo>
                  <a:pt x="122" y="69"/>
                </a:lnTo>
                <a:lnTo>
                  <a:pt x="0" y="23"/>
                </a:lnTo>
                <a:close/>
              </a:path>
            </a:pathLst>
          </a:custGeom>
          <a:blipFill dpi="0" rotWithShape="0">
            <a:blip r:embed="rId9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2" name="Freeform 264">
            <a:extLst>
              <a:ext uri="{FF2B5EF4-FFF2-40B4-BE49-F238E27FC236}">
                <a16:creationId xmlns:a16="http://schemas.microsoft.com/office/drawing/2014/main" id="{351292BC-1329-A942-E782-96E26B87BFA5}"/>
              </a:ext>
            </a:extLst>
          </p:cNvPr>
          <p:cNvSpPr>
            <a:spLocks/>
          </p:cNvSpPr>
          <p:nvPr/>
        </p:nvSpPr>
        <p:spPr bwMode="auto">
          <a:xfrm>
            <a:off x="2033588" y="1716088"/>
            <a:ext cx="315912" cy="122237"/>
          </a:xfrm>
          <a:custGeom>
            <a:avLst/>
            <a:gdLst>
              <a:gd name="T0" fmla="*/ 0 w 199"/>
              <a:gd name="T1" fmla="*/ 23 h 77"/>
              <a:gd name="T2" fmla="*/ 69 w 199"/>
              <a:gd name="T3" fmla="*/ 0 h 77"/>
              <a:gd name="T4" fmla="*/ 69 w 199"/>
              <a:gd name="T5" fmla="*/ 0 h 77"/>
              <a:gd name="T6" fmla="*/ 69 w 199"/>
              <a:gd name="T7" fmla="*/ 0 h 77"/>
              <a:gd name="T8" fmla="*/ 183 w 199"/>
              <a:gd name="T9" fmla="*/ 39 h 77"/>
              <a:gd name="T10" fmla="*/ 199 w 199"/>
              <a:gd name="T11" fmla="*/ 39 h 77"/>
              <a:gd name="T12" fmla="*/ 183 w 199"/>
              <a:gd name="T13" fmla="*/ 46 h 77"/>
              <a:gd name="T14" fmla="*/ 122 w 199"/>
              <a:gd name="T15" fmla="*/ 77 h 77"/>
              <a:gd name="T16" fmla="*/ 122 w 199"/>
              <a:gd name="T17" fmla="*/ 77 h 77"/>
              <a:gd name="T18" fmla="*/ 122 w 199"/>
              <a:gd name="T19" fmla="*/ 77 h 77"/>
              <a:gd name="T20" fmla="*/ 122 w 199"/>
              <a:gd name="T21" fmla="*/ 69 h 77"/>
              <a:gd name="T22" fmla="*/ 183 w 199"/>
              <a:gd name="T23" fmla="*/ 39 h 77"/>
              <a:gd name="T24" fmla="*/ 183 w 199"/>
              <a:gd name="T25" fmla="*/ 46 h 77"/>
              <a:gd name="T26" fmla="*/ 183 w 199"/>
              <a:gd name="T27" fmla="*/ 46 h 77"/>
              <a:gd name="T28" fmla="*/ 69 w 199"/>
              <a:gd name="T29" fmla="*/ 8 h 77"/>
              <a:gd name="T30" fmla="*/ 69 w 199"/>
              <a:gd name="T31" fmla="*/ 0 h 77"/>
              <a:gd name="T32" fmla="*/ 69 w 199"/>
              <a:gd name="T33" fmla="*/ 8 h 77"/>
              <a:gd name="T34" fmla="*/ 0 w 199"/>
              <a:gd name="T35" fmla="*/ 31 h 77"/>
              <a:gd name="T36" fmla="*/ 0 w 199"/>
              <a:gd name="T37" fmla="*/ 2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9" h="77">
                <a:moveTo>
                  <a:pt x="0" y="23"/>
                </a:moveTo>
                <a:lnTo>
                  <a:pt x="69" y="0"/>
                </a:lnTo>
                <a:lnTo>
                  <a:pt x="69" y="0"/>
                </a:lnTo>
                <a:lnTo>
                  <a:pt x="69" y="0"/>
                </a:lnTo>
                <a:lnTo>
                  <a:pt x="183" y="39"/>
                </a:lnTo>
                <a:lnTo>
                  <a:pt x="199" y="39"/>
                </a:lnTo>
                <a:lnTo>
                  <a:pt x="183" y="46"/>
                </a:lnTo>
                <a:lnTo>
                  <a:pt x="122" y="77"/>
                </a:lnTo>
                <a:lnTo>
                  <a:pt x="122" y="77"/>
                </a:lnTo>
                <a:lnTo>
                  <a:pt x="122" y="77"/>
                </a:lnTo>
                <a:lnTo>
                  <a:pt x="122" y="69"/>
                </a:lnTo>
                <a:lnTo>
                  <a:pt x="183" y="39"/>
                </a:lnTo>
                <a:lnTo>
                  <a:pt x="183" y="46"/>
                </a:lnTo>
                <a:lnTo>
                  <a:pt x="183" y="46"/>
                </a:lnTo>
                <a:lnTo>
                  <a:pt x="69" y="8"/>
                </a:lnTo>
                <a:lnTo>
                  <a:pt x="69" y="0"/>
                </a:lnTo>
                <a:lnTo>
                  <a:pt x="69" y="8"/>
                </a:lnTo>
                <a:lnTo>
                  <a:pt x="0" y="31"/>
                </a:lnTo>
                <a:lnTo>
                  <a:pt x="0" y="2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3" name="Freeform 265">
            <a:extLst>
              <a:ext uri="{FF2B5EF4-FFF2-40B4-BE49-F238E27FC236}">
                <a16:creationId xmlns:a16="http://schemas.microsoft.com/office/drawing/2014/main" id="{6DB319C2-7A84-6CF4-80A8-938D55150AB8}"/>
              </a:ext>
            </a:extLst>
          </p:cNvPr>
          <p:cNvSpPr>
            <a:spLocks/>
          </p:cNvSpPr>
          <p:nvPr/>
        </p:nvSpPr>
        <p:spPr bwMode="auto">
          <a:xfrm>
            <a:off x="2033588" y="1752600"/>
            <a:ext cx="193675" cy="85725"/>
          </a:xfrm>
          <a:custGeom>
            <a:avLst/>
            <a:gdLst>
              <a:gd name="T0" fmla="*/ 122 w 122"/>
              <a:gd name="T1" fmla="*/ 54 h 54"/>
              <a:gd name="T2" fmla="*/ 0 w 122"/>
              <a:gd name="T3" fmla="*/ 8 h 54"/>
              <a:gd name="T4" fmla="*/ 0 w 122"/>
              <a:gd name="T5" fmla="*/ 0 h 54"/>
              <a:gd name="T6" fmla="*/ 0 w 122"/>
              <a:gd name="T7" fmla="*/ 0 h 54"/>
              <a:gd name="T8" fmla="*/ 0 w 122"/>
              <a:gd name="T9" fmla="*/ 0 h 54"/>
              <a:gd name="T10" fmla="*/ 122 w 122"/>
              <a:gd name="T11" fmla="*/ 46 h 54"/>
              <a:gd name="T12" fmla="*/ 122 w 122"/>
              <a:gd name="T13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54">
                <a:moveTo>
                  <a:pt x="122" y="54"/>
                </a:moveTo>
                <a:lnTo>
                  <a:pt x="0" y="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22" y="46"/>
                </a:lnTo>
                <a:lnTo>
                  <a:pt x="122" y="54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4" name="Freeform 266">
            <a:extLst>
              <a:ext uri="{FF2B5EF4-FFF2-40B4-BE49-F238E27FC236}">
                <a16:creationId xmlns:a16="http://schemas.microsoft.com/office/drawing/2014/main" id="{C0F057C6-29EB-7870-F87F-E3F1F305CEDD}"/>
              </a:ext>
            </a:extLst>
          </p:cNvPr>
          <p:cNvSpPr>
            <a:spLocks/>
          </p:cNvSpPr>
          <p:nvPr/>
        </p:nvSpPr>
        <p:spPr bwMode="auto">
          <a:xfrm>
            <a:off x="1935163" y="1789113"/>
            <a:ext cx="146050" cy="85725"/>
          </a:xfrm>
          <a:custGeom>
            <a:avLst/>
            <a:gdLst>
              <a:gd name="T0" fmla="*/ 77 w 92"/>
              <a:gd name="T1" fmla="*/ 0 h 54"/>
              <a:gd name="T2" fmla="*/ 92 w 92"/>
              <a:gd name="T3" fmla="*/ 8 h 54"/>
              <a:gd name="T4" fmla="*/ 31 w 92"/>
              <a:gd name="T5" fmla="*/ 54 h 54"/>
              <a:gd name="T6" fmla="*/ 0 w 92"/>
              <a:gd name="T7" fmla="*/ 46 h 54"/>
              <a:gd name="T8" fmla="*/ 77 w 92"/>
              <a:gd name="T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54">
                <a:moveTo>
                  <a:pt x="77" y="0"/>
                </a:moveTo>
                <a:lnTo>
                  <a:pt x="92" y="8"/>
                </a:lnTo>
                <a:lnTo>
                  <a:pt x="31" y="54"/>
                </a:lnTo>
                <a:lnTo>
                  <a:pt x="0" y="46"/>
                </a:lnTo>
                <a:lnTo>
                  <a:pt x="77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5" name="Freeform 267">
            <a:extLst>
              <a:ext uri="{FF2B5EF4-FFF2-40B4-BE49-F238E27FC236}">
                <a16:creationId xmlns:a16="http://schemas.microsoft.com/office/drawing/2014/main" id="{C436BD60-7C22-FBC7-022E-440EC771DBB4}"/>
              </a:ext>
            </a:extLst>
          </p:cNvPr>
          <p:cNvSpPr>
            <a:spLocks/>
          </p:cNvSpPr>
          <p:nvPr/>
        </p:nvSpPr>
        <p:spPr bwMode="auto">
          <a:xfrm>
            <a:off x="1911350" y="1789113"/>
            <a:ext cx="182563" cy="96837"/>
          </a:xfrm>
          <a:custGeom>
            <a:avLst/>
            <a:gdLst>
              <a:gd name="T0" fmla="*/ 92 w 115"/>
              <a:gd name="T1" fmla="*/ 0 h 61"/>
              <a:gd name="T2" fmla="*/ 107 w 115"/>
              <a:gd name="T3" fmla="*/ 8 h 61"/>
              <a:gd name="T4" fmla="*/ 115 w 115"/>
              <a:gd name="T5" fmla="*/ 16 h 61"/>
              <a:gd name="T6" fmla="*/ 115 w 115"/>
              <a:gd name="T7" fmla="*/ 16 h 61"/>
              <a:gd name="T8" fmla="*/ 54 w 115"/>
              <a:gd name="T9" fmla="*/ 61 h 61"/>
              <a:gd name="T10" fmla="*/ 46 w 115"/>
              <a:gd name="T11" fmla="*/ 61 h 61"/>
              <a:gd name="T12" fmla="*/ 46 w 115"/>
              <a:gd name="T13" fmla="*/ 61 h 61"/>
              <a:gd name="T14" fmla="*/ 15 w 115"/>
              <a:gd name="T15" fmla="*/ 54 h 61"/>
              <a:gd name="T16" fmla="*/ 0 w 115"/>
              <a:gd name="T17" fmla="*/ 54 h 61"/>
              <a:gd name="T18" fmla="*/ 15 w 115"/>
              <a:gd name="T19" fmla="*/ 46 h 61"/>
              <a:gd name="T20" fmla="*/ 15 w 115"/>
              <a:gd name="T21" fmla="*/ 46 h 61"/>
              <a:gd name="T22" fmla="*/ 46 w 115"/>
              <a:gd name="T23" fmla="*/ 54 h 61"/>
              <a:gd name="T24" fmla="*/ 46 w 115"/>
              <a:gd name="T25" fmla="*/ 61 h 61"/>
              <a:gd name="T26" fmla="*/ 46 w 115"/>
              <a:gd name="T27" fmla="*/ 54 h 61"/>
              <a:gd name="T28" fmla="*/ 107 w 115"/>
              <a:gd name="T29" fmla="*/ 8 h 61"/>
              <a:gd name="T30" fmla="*/ 115 w 115"/>
              <a:gd name="T31" fmla="*/ 16 h 61"/>
              <a:gd name="T32" fmla="*/ 107 w 115"/>
              <a:gd name="T33" fmla="*/ 16 h 61"/>
              <a:gd name="T34" fmla="*/ 92 w 115"/>
              <a:gd name="T35" fmla="*/ 8 h 61"/>
              <a:gd name="T36" fmla="*/ 92 w 115"/>
              <a:gd name="T3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5" h="61">
                <a:moveTo>
                  <a:pt x="92" y="0"/>
                </a:moveTo>
                <a:lnTo>
                  <a:pt x="107" y="8"/>
                </a:lnTo>
                <a:lnTo>
                  <a:pt x="115" y="16"/>
                </a:lnTo>
                <a:lnTo>
                  <a:pt x="115" y="16"/>
                </a:lnTo>
                <a:lnTo>
                  <a:pt x="54" y="61"/>
                </a:lnTo>
                <a:lnTo>
                  <a:pt x="46" y="61"/>
                </a:lnTo>
                <a:lnTo>
                  <a:pt x="46" y="61"/>
                </a:lnTo>
                <a:lnTo>
                  <a:pt x="15" y="54"/>
                </a:lnTo>
                <a:lnTo>
                  <a:pt x="0" y="54"/>
                </a:lnTo>
                <a:lnTo>
                  <a:pt x="15" y="46"/>
                </a:lnTo>
                <a:lnTo>
                  <a:pt x="15" y="46"/>
                </a:lnTo>
                <a:lnTo>
                  <a:pt x="46" y="54"/>
                </a:lnTo>
                <a:lnTo>
                  <a:pt x="46" y="61"/>
                </a:lnTo>
                <a:lnTo>
                  <a:pt x="46" y="54"/>
                </a:lnTo>
                <a:lnTo>
                  <a:pt x="107" y="8"/>
                </a:lnTo>
                <a:lnTo>
                  <a:pt x="115" y="16"/>
                </a:lnTo>
                <a:lnTo>
                  <a:pt x="107" y="16"/>
                </a:lnTo>
                <a:lnTo>
                  <a:pt x="92" y="8"/>
                </a:lnTo>
                <a:lnTo>
                  <a:pt x="92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6" name="Freeform 268">
            <a:extLst>
              <a:ext uri="{FF2B5EF4-FFF2-40B4-BE49-F238E27FC236}">
                <a16:creationId xmlns:a16="http://schemas.microsoft.com/office/drawing/2014/main" id="{E8C1B15F-490F-453D-C671-306CBEE9F2AB}"/>
              </a:ext>
            </a:extLst>
          </p:cNvPr>
          <p:cNvSpPr>
            <a:spLocks/>
          </p:cNvSpPr>
          <p:nvPr/>
        </p:nvSpPr>
        <p:spPr bwMode="auto">
          <a:xfrm>
            <a:off x="1935163" y="1789113"/>
            <a:ext cx="134937" cy="85725"/>
          </a:xfrm>
          <a:custGeom>
            <a:avLst/>
            <a:gdLst>
              <a:gd name="T0" fmla="*/ 0 w 85"/>
              <a:gd name="T1" fmla="*/ 46 h 54"/>
              <a:gd name="T2" fmla="*/ 77 w 85"/>
              <a:gd name="T3" fmla="*/ 0 h 54"/>
              <a:gd name="T4" fmla="*/ 77 w 85"/>
              <a:gd name="T5" fmla="*/ 0 h 54"/>
              <a:gd name="T6" fmla="*/ 77 w 85"/>
              <a:gd name="T7" fmla="*/ 0 h 54"/>
              <a:gd name="T8" fmla="*/ 85 w 85"/>
              <a:gd name="T9" fmla="*/ 8 h 54"/>
              <a:gd name="T10" fmla="*/ 8 w 85"/>
              <a:gd name="T11" fmla="*/ 54 h 54"/>
              <a:gd name="T12" fmla="*/ 0 w 85"/>
              <a:gd name="T13" fmla="*/ 4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54">
                <a:moveTo>
                  <a:pt x="0" y="46"/>
                </a:moveTo>
                <a:lnTo>
                  <a:pt x="77" y="0"/>
                </a:lnTo>
                <a:lnTo>
                  <a:pt x="77" y="0"/>
                </a:lnTo>
                <a:lnTo>
                  <a:pt x="77" y="0"/>
                </a:lnTo>
                <a:lnTo>
                  <a:pt x="85" y="8"/>
                </a:lnTo>
                <a:lnTo>
                  <a:pt x="8" y="54"/>
                </a:lnTo>
                <a:lnTo>
                  <a:pt x="0" y="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7" name="Freeform 269">
            <a:extLst>
              <a:ext uri="{FF2B5EF4-FFF2-40B4-BE49-F238E27FC236}">
                <a16:creationId xmlns:a16="http://schemas.microsoft.com/office/drawing/2014/main" id="{7F47E2C4-335D-4860-1C9E-494E26A9F203}"/>
              </a:ext>
            </a:extLst>
          </p:cNvPr>
          <p:cNvSpPr>
            <a:spLocks/>
          </p:cNvSpPr>
          <p:nvPr/>
        </p:nvSpPr>
        <p:spPr bwMode="auto">
          <a:xfrm>
            <a:off x="1558925" y="1728788"/>
            <a:ext cx="401638" cy="36512"/>
          </a:xfrm>
          <a:custGeom>
            <a:avLst/>
            <a:gdLst>
              <a:gd name="T0" fmla="*/ 237 w 253"/>
              <a:gd name="T1" fmla="*/ 15 h 23"/>
              <a:gd name="T2" fmla="*/ 0 w 253"/>
              <a:gd name="T3" fmla="*/ 0 h 23"/>
              <a:gd name="T4" fmla="*/ 54 w 253"/>
              <a:gd name="T5" fmla="*/ 23 h 23"/>
              <a:gd name="T6" fmla="*/ 253 w 253"/>
              <a:gd name="T7" fmla="*/ 23 h 23"/>
              <a:gd name="T8" fmla="*/ 230 w 253"/>
              <a:gd name="T9" fmla="*/ 8 h 23"/>
              <a:gd name="T10" fmla="*/ 237 w 253"/>
              <a:gd name="T11" fmla="*/ 15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3" h="23">
                <a:moveTo>
                  <a:pt x="237" y="15"/>
                </a:moveTo>
                <a:lnTo>
                  <a:pt x="0" y="0"/>
                </a:lnTo>
                <a:lnTo>
                  <a:pt x="54" y="23"/>
                </a:lnTo>
                <a:lnTo>
                  <a:pt x="253" y="23"/>
                </a:lnTo>
                <a:lnTo>
                  <a:pt x="230" y="8"/>
                </a:lnTo>
                <a:lnTo>
                  <a:pt x="237" y="15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8" name="Rectangle 270">
            <a:extLst>
              <a:ext uri="{FF2B5EF4-FFF2-40B4-BE49-F238E27FC236}">
                <a16:creationId xmlns:a16="http://schemas.microsoft.com/office/drawing/2014/main" id="{C5340001-669A-4800-A098-F3A965C30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163" y="1752600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19" name="Freeform 271">
            <a:extLst>
              <a:ext uri="{FF2B5EF4-FFF2-40B4-BE49-F238E27FC236}">
                <a16:creationId xmlns:a16="http://schemas.microsoft.com/office/drawing/2014/main" id="{D83E05CA-080C-7B11-D845-E8DB26838EEB}"/>
              </a:ext>
            </a:extLst>
          </p:cNvPr>
          <p:cNvSpPr>
            <a:spLocks/>
          </p:cNvSpPr>
          <p:nvPr/>
        </p:nvSpPr>
        <p:spPr bwMode="auto">
          <a:xfrm>
            <a:off x="1558925" y="1728788"/>
            <a:ext cx="376238" cy="49212"/>
          </a:xfrm>
          <a:custGeom>
            <a:avLst/>
            <a:gdLst>
              <a:gd name="T0" fmla="*/ 237 w 237"/>
              <a:gd name="T1" fmla="*/ 23 h 31"/>
              <a:gd name="T2" fmla="*/ 0 w 237"/>
              <a:gd name="T3" fmla="*/ 8 h 31"/>
              <a:gd name="T4" fmla="*/ 0 w 237"/>
              <a:gd name="T5" fmla="*/ 0 h 31"/>
              <a:gd name="T6" fmla="*/ 0 w 237"/>
              <a:gd name="T7" fmla="*/ 0 h 31"/>
              <a:gd name="T8" fmla="*/ 54 w 237"/>
              <a:gd name="T9" fmla="*/ 23 h 31"/>
              <a:gd name="T10" fmla="*/ 54 w 237"/>
              <a:gd name="T11" fmla="*/ 31 h 31"/>
              <a:gd name="T12" fmla="*/ 54 w 237"/>
              <a:gd name="T13" fmla="*/ 31 h 31"/>
              <a:gd name="T14" fmla="*/ 54 w 237"/>
              <a:gd name="T15" fmla="*/ 31 h 31"/>
              <a:gd name="T16" fmla="*/ 0 w 237"/>
              <a:gd name="T17" fmla="*/ 8 h 31"/>
              <a:gd name="T18" fmla="*/ 0 w 237"/>
              <a:gd name="T19" fmla="*/ 8 h 31"/>
              <a:gd name="T20" fmla="*/ 0 w 237"/>
              <a:gd name="T21" fmla="*/ 0 h 31"/>
              <a:gd name="T22" fmla="*/ 237 w 237"/>
              <a:gd name="T23" fmla="*/ 15 h 31"/>
              <a:gd name="T24" fmla="*/ 237 w 237"/>
              <a:gd name="T25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7" h="31">
                <a:moveTo>
                  <a:pt x="237" y="23"/>
                </a:moveTo>
                <a:lnTo>
                  <a:pt x="0" y="8"/>
                </a:lnTo>
                <a:lnTo>
                  <a:pt x="0" y="0"/>
                </a:lnTo>
                <a:lnTo>
                  <a:pt x="0" y="0"/>
                </a:lnTo>
                <a:lnTo>
                  <a:pt x="54" y="23"/>
                </a:lnTo>
                <a:lnTo>
                  <a:pt x="54" y="31"/>
                </a:lnTo>
                <a:lnTo>
                  <a:pt x="54" y="31"/>
                </a:lnTo>
                <a:lnTo>
                  <a:pt x="54" y="31"/>
                </a:lnTo>
                <a:lnTo>
                  <a:pt x="0" y="8"/>
                </a:lnTo>
                <a:lnTo>
                  <a:pt x="0" y="8"/>
                </a:lnTo>
                <a:lnTo>
                  <a:pt x="0" y="0"/>
                </a:lnTo>
                <a:lnTo>
                  <a:pt x="237" y="15"/>
                </a:lnTo>
                <a:lnTo>
                  <a:pt x="237" y="2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0" name="Freeform 272">
            <a:extLst>
              <a:ext uri="{FF2B5EF4-FFF2-40B4-BE49-F238E27FC236}">
                <a16:creationId xmlns:a16="http://schemas.microsoft.com/office/drawing/2014/main" id="{88A6D684-0146-8E29-3B07-E97D2BD82966}"/>
              </a:ext>
            </a:extLst>
          </p:cNvPr>
          <p:cNvSpPr>
            <a:spLocks/>
          </p:cNvSpPr>
          <p:nvPr/>
        </p:nvSpPr>
        <p:spPr bwMode="auto">
          <a:xfrm>
            <a:off x="1644650" y="1765300"/>
            <a:ext cx="352425" cy="12700"/>
          </a:xfrm>
          <a:custGeom>
            <a:avLst/>
            <a:gdLst>
              <a:gd name="T0" fmla="*/ 0 w 222"/>
              <a:gd name="T1" fmla="*/ 0 h 8"/>
              <a:gd name="T2" fmla="*/ 199 w 222"/>
              <a:gd name="T3" fmla="*/ 0 h 8"/>
              <a:gd name="T4" fmla="*/ 206 w 222"/>
              <a:gd name="T5" fmla="*/ 0 h 8"/>
              <a:gd name="T6" fmla="*/ 222 w 222"/>
              <a:gd name="T7" fmla="*/ 8 h 8"/>
              <a:gd name="T8" fmla="*/ 199 w 222"/>
              <a:gd name="T9" fmla="*/ 8 h 8"/>
              <a:gd name="T10" fmla="*/ 0 w 222"/>
              <a:gd name="T11" fmla="*/ 8 h 8"/>
              <a:gd name="T12" fmla="*/ 0 w 22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2" h="8">
                <a:moveTo>
                  <a:pt x="0" y="0"/>
                </a:moveTo>
                <a:lnTo>
                  <a:pt x="199" y="0"/>
                </a:lnTo>
                <a:lnTo>
                  <a:pt x="206" y="0"/>
                </a:lnTo>
                <a:lnTo>
                  <a:pt x="222" y="8"/>
                </a:lnTo>
                <a:lnTo>
                  <a:pt x="199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1" name="Freeform 273">
            <a:extLst>
              <a:ext uri="{FF2B5EF4-FFF2-40B4-BE49-F238E27FC236}">
                <a16:creationId xmlns:a16="http://schemas.microsoft.com/office/drawing/2014/main" id="{038E2798-8450-D289-847E-8B80538194B5}"/>
              </a:ext>
            </a:extLst>
          </p:cNvPr>
          <p:cNvSpPr>
            <a:spLocks/>
          </p:cNvSpPr>
          <p:nvPr/>
        </p:nvSpPr>
        <p:spPr bwMode="auto">
          <a:xfrm>
            <a:off x="1924050" y="1741488"/>
            <a:ext cx="11113" cy="11112"/>
          </a:xfrm>
          <a:custGeom>
            <a:avLst/>
            <a:gdLst>
              <a:gd name="T0" fmla="*/ 0 w 7"/>
              <a:gd name="T1" fmla="*/ 7 h 7"/>
              <a:gd name="T2" fmla="*/ 0 w 7"/>
              <a:gd name="T3" fmla="*/ 7 h 7"/>
              <a:gd name="T4" fmla="*/ 7 w 7"/>
              <a:gd name="T5" fmla="*/ 0 h 7"/>
              <a:gd name="T6" fmla="*/ 7 w 7"/>
              <a:gd name="T7" fmla="*/ 0 h 7"/>
              <a:gd name="T8" fmla="*/ 0 w 7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7"/>
                </a:moveTo>
                <a:lnTo>
                  <a:pt x="0" y="7"/>
                </a:lnTo>
                <a:lnTo>
                  <a:pt x="7" y="0"/>
                </a:lnTo>
                <a:lnTo>
                  <a:pt x="7" y="0"/>
                </a:lnTo>
                <a:lnTo>
                  <a:pt x="0" y="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2" name="Freeform 274">
            <a:extLst>
              <a:ext uri="{FF2B5EF4-FFF2-40B4-BE49-F238E27FC236}">
                <a16:creationId xmlns:a16="http://schemas.microsoft.com/office/drawing/2014/main" id="{2D74823A-2B74-8613-A4FA-72824D955446}"/>
              </a:ext>
            </a:extLst>
          </p:cNvPr>
          <p:cNvSpPr>
            <a:spLocks/>
          </p:cNvSpPr>
          <p:nvPr/>
        </p:nvSpPr>
        <p:spPr bwMode="auto">
          <a:xfrm>
            <a:off x="1924050" y="1741488"/>
            <a:ext cx="47625" cy="36512"/>
          </a:xfrm>
          <a:custGeom>
            <a:avLst/>
            <a:gdLst>
              <a:gd name="T0" fmla="*/ 23 w 30"/>
              <a:gd name="T1" fmla="*/ 23 h 23"/>
              <a:gd name="T2" fmla="*/ 30 w 30"/>
              <a:gd name="T3" fmla="*/ 15 h 23"/>
              <a:gd name="T4" fmla="*/ 7 w 30"/>
              <a:gd name="T5" fmla="*/ 0 h 23"/>
              <a:gd name="T6" fmla="*/ 0 w 30"/>
              <a:gd name="T7" fmla="*/ 7 h 23"/>
              <a:gd name="T8" fmla="*/ 23 w 30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3">
                <a:moveTo>
                  <a:pt x="23" y="23"/>
                </a:moveTo>
                <a:lnTo>
                  <a:pt x="30" y="15"/>
                </a:lnTo>
                <a:lnTo>
                  <a:pt x="7" y="0"/>
                </a:lnTo>
                <a:lnTo>
                  <a:pt x="0" y="7"/>
                </a:lnTo>
                <a:lnTo>
                  <a:pt x="23" y="2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3" name="Freeform 275">
            <a:extLst>
              <a:ext uri="{FF2B5EF4-FFF2-40B4-BE49-F238E27FC236}">
                <a16:creationId xmlns:a16="http://schemas.microsoft.com/office/drawing/2014/main" id="{34A79F5A-A3DE-499C-AB82-FB1B0E45C892}"/>
              </a:ext>
            </a:extLst>
          </p:cNvPr>
          <p:cNvSpPr>
            <a:spLocks/>
          </p:cNvSpPr>
          <p:nvPr/>
        </p:nvSpPr>
        <p:spPr bwMode="auto">
          <a:xfrm>
            <a:off x="2203450" y="1849438"/>
            <a:ext cx="109538" cy="146050"/>
          </a:xfrm>
          <a:custGeom>
            <a:avLst/>
            <a:gdLst>
              <a:gd name="T0" fmla="*/ 7 w 69"/>
              <a:gd name="T1" fmla="*/ 0 h 92"/>
              <a:gd name="T2" fmla="*/ 69 w 69"/>
              <a:gd name="T3" fmla="*/ 92 h 92"/>
              <a:gd name="T4" fmla="*/ 38 w 69"/>
              <a:gd name="T5" fmla="*/ 77 h 92"/>
              <a:gd name="T6" fmla="*/ 0 w 69"/>
              <a:gd name="T7" fmla="*/ 0 h 92"/>
              <a:gd name="T8" fmla="*/ 7 w 69"/>
              <a:gd name="T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92">
                <a:moveTo>
                  <a:pt x="7" y="0"/>
                </a:moveTo>
                <a:lnTo>
                  <a:pt x="69" y="92"/>
                </a:lnTo>
                <a:lnTo>
                  <a:pt x="38" y="77"/>
                </a:lnTo>
                <a:lnTo>
                  <a:pt x="0" y="0"/>
                </a:lnTo>
                <a:lnTo>
                  <a:pt x="7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4" name="Freeform 276">
            <a:extLst>
              <a:ext uri="{FF2B5EF4-FFF2-40B4-BE49-F238E27FC236}">
                <a16:creationId xmlns:a16="http://schemas.microsoft.com/office/drawing/2014/main" id="{FA1966E0-3926-24B9-F184-5F2BBE100D3C}"/>
              </a:ext>
            </a:extLst>
          </p:cNvPr>
          <p:cNvSpPr>
            <a:spLocks/>
          </p:cNvSpPr>
          <p:nvPr/>
        </p:nvSpPr>
        <p:spPr bwMode="auto">
          <a:xfrm>
            <a:off x="2203450" y="1849438"/>
            <a:ext cx="120650" cy="158750"/>
          </a:xfrm>
          <a:custGeom>
            <a:avLst/>
            <a:gdLst>
              <a:gd name="T0" fmla="*/ 15 w 76"/>
              <a:gd name="T1" fmla="*/ 0 h 100"/>
              <a:gd name="T2" fmla="*/ 76 w 76"/>
              <a:gd name="T3" fmla="*/ 92 h 100"/>
              <a:gd name="T4" fmla="*/ 69 w 76"/>
              <a:gd name="T5" fmla="*/ 100 h 100"/>
              <a:gd name="T6" fmla="*/ 69 w 76"/>
              <a:gd name="T7" fmla="*/ 100 h 100"/>
              <a:gd name="T8" fmla="*/ 38 w 76"/>
              <a:gd name="T9" fmla="*/ 85 h 100"/>
              <a:gd name="T10" fmla="*/ 46 w 76"/>
              <a:gd name="T11" fmla="*/ 85 h 100"/>
              <a:gd name="T12" fmla="*/ 38 w 76"/>
              <a:gd name="T13" fmla="*/ 77 h 100"/>
              <a:gd name="T14" fmla="*/ 0 w 76"/>
              <a:gd name="T15" fmla="*/ 0 h 100"/>
              <a:gd name="T16" fmla="*/ 0 w 76"/>
              <a:gd name="T17" fmla="*/ 0 h 100"/>
              <a:gd name="T18" fmla="*/ 0 w 76"/>
              <a:gd name="T19" fmla="*/ 0 h 100"/>
              <a:gd name="T20" fmla="*/ 7 w 76"/>
              <a:gd name="T21" fmla="*/ 0 h 100"/>
              <a:gd name="T22" fmla="*/ 46 w 76"/>
              <a:gd name="T23" fmla="*/ 77 h 100"/>
              <a:gd name="T24" fmla="*/ 38 w 76"/>
              <a:gd name="T25" fmla="*/ 77 h 100"/>
              <a:gd name="T26" fmla="*/ 38 w 76"/>
              <a:gd name="T27" fmla="*/ 77 h 100"/>
              <a:gd name="T28" fmla="*/ 69 w 76"/>
              <a:gd name="T29" fmla="*/ 92 h 100"/>
              <a:gd name="T30" fmla="*/ 69 w 76"/>
              <a:gd name="T31" fmla="*/ 92 h 100"/>
              <a:gd name="T32" fmla="*/ 69 w 76"/>
              <a:gd name="T33" fmla="*/ 100 h 100"/>
              <a:gd name="T34" fmla="*/ 7 w 76"/>
              <a:gd name="T35" fmla="*/ 8 h 100"/>
              <a:gd name="T36" fmla="*/ 15 w 76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6" h="100">
                <a:moveTo>
                  <a:pt x="15" y="0"/>
                </a:moveTo>
                <a:lnTo>
                  <a:pt x="76" y="92"/>
                </a:lnTo>
                <a:lnTo>
                  <a:pt x="69" y="100"/>
                </a:lnTo>
                <a:lnTo>
                  <a:pt x="69" y="100"/>
                </a:lnTo>
                <a:lnTo>
                  <a:pt x="38" y="85"/>
                </a:lnTo>
                <a:lnTo>
                  <a:pt x="46" y="85"/>
                </a:lnTo>
                <a:lnTo>
                  <a:pt x="38" y="77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46" y="77"/>
                </a:lnTo>
                <a:lnTo>
                  <a:pt x="38" y="77"/>
                </a:lnTo>
                <a:lnTo>
                  <a:pt x="38" y="77"/>
                </a:lnTo>
                <a:lnTo>
                  <a:pt x="69" y="92"/>
                </a:lnTo>
                <a:lnTo>
                  <a:pt x="69" y="92"/>
                </a:lnTo>
                <a:lnTo>
                  <a:pt x="69" y="100"/>
                </a:lnTo>
                <a:lnTo>
                  <a:pt x="7" y="8"/>
                </a:lnTo>
                <a:lnTo>
                  <a:pt x="15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5" name="Freeform 277">
            <a:extLst>
              <a:ext uri="{FF2B5EF4-FFF2-40B4-BE49-F238E27FC236}">
                <a16:creationId xmlns:a16="http://schemas.microsoft.com/office/drawing/2014/main" id="{DDECA260-3967-BE86-83DA-4A1168DC2A0B}"/>
              </a:ext>
            </a:extLst>
          </p:cNvPr>
          <p:cNvSpPr>
            <a:spLocks/>
          </p:cNvSpPr>
          <p:nvPr/>
        </p:nvSpPr>
        <p:spPr bwMode="auto">
          <a:xfrm>
            <a:off x="2203450" y="1849438"/>
            <a:ext cx="23813" cy="12700"/>
          </a:xfrm>
          <a:custGeom>
            <a:avLst/>
            <a:gdLst>
              <a:gd name="T0" fmla="*/ 0 w 15"/>
              <a:gd name="T1" fmla="*/ 0 h 8"/>
              <a:gd name="T2" fmla="*/ 7 w 15"/>
              <a:gd name="T3" fmla="*/ 0 h 8"/>
              <a:gd name="T4" fmla="*/ 15 w 15"/>
              <a:gd name="T5" fmla="*/ 0 h 8"/>
              <a:gd name="T6" fmla="*/ 15 w 15"/>
              <a:gd name="T7" fmla="*/ 0 h 8"/>
              <a:gd name="T8" fmla="*/ 7 w 15"/>
              <a:gd name="T9" fmla="*/ 8 h 8"/>
              <a:gd name="T10" fmla="*/ 0 w 15"/>
              <a:gd name="T11" fmla="*/ 8 h 8"/>
              <a:gd name="T12" fmla="*/ 0 w 15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8">
                <a:moveTo>
                  <a:pt x="0" y="0"/>
                </a:moveTo>
                <a:lnTo>
                  <a:pt x="7" y="0"/>
                </a:lnTo>
                <a:lnTo>
                  <a:pt x="15" y="0"/>
                </a:lnTo>
                <a:lnTo>
                  <a:pt x="15" y="0"/>
                </a:lnTo>
                <a:lnTo>
                  <a:pt x="7" y="8"/>
                </a:lnTo>
                <a:lnTo>
                  <a:pt x="0" y="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6" name="Freeform 278">
            <a:extLst>
              <a:ext uri="{FF2B5EF4-FFF2-40B4-BE49-F238E27FC236}">
                <a16:creationId xmlns:a16="http://schemas.microsoft.com/office/drawing/2014/main" id="{AC004D32-BCE1-B277-BC1D-BF1943707990}"/>
              </a:ext>
            </a:extLst>
          </p:cNvPr>
          <p:cNvSpPr>
            <a:spLocks/>
          </p:cNvSpPr>
          <p:nvPr/>
        </p:nvSpPr>
        <p:spPr bwMode="auto">
          <a:xfrm>
            <a:off x="2033588" y="1752600"/>
            <a:ext cx="23812" cy="25400"/>
          </a:xfrm>
          <a:custGeom>
            <a:avLst/>
            <a:gdLst>
              <a:gd name="T0" fmla="*/ 0 w 15"/>
              <a:gd name="T1" fmla="*/ 8 h 16"/>
              <a:gd name="T2" fmla="*/ 0 w 15"/>
              <a:gd name="T3" fmla="*/ 16 h 16"/>
              <a:gd name="T4" fmla="*/ 15 w 15"/>
              <a:gd name="T5" fmla="*/ 8 h 16"/>
              <a:gd name="T6" fmla="*/ 15 w 15"/>
              <a:gd name="T7" fmla="*/ 0 h 16"/>
              <a:gd name="T8" fmla="*/ 0 w 15"/>
              <a:gd name="T9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6">
                <a:moveTo>
                  <a:pt x="0" y="8"/>
                </a:moveTo>
                <a:lnTo>
                  <a:pt x="0" y="16"/>
                </a:lnTo>
                <a:lnTo>
                  <a:pt x="15" y="8"/>
                </a:lnTo>
                <a:lnTo>
                  <a:pt x="15" y="0"/>
                </a:lnTo>
                <a:lnTo>
                  <a:pt x="0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7" name="Freeform 279">
            <a:extLst>
              <a:ext uri="{FF2B5EF4-FFF2-40B4-BE49-F238E27FC236}">
                <a16:creationId xmlns:a16="http://schemas.microsoft.com/office/drawing/2014/main" id="{4D647699-7CBC-3373-2C87-8E1A4DE99A85}"/>
              </a:ext>
            </a:extLst>
          </p:cNvPr>
          <p:cNvSpPr>
            <a:spLocks/>
          </p:cNvSpPr>
          <p:nvPr/>
        </p:nvSpPr>
        <p:spPr bwMode="auto">
          <a:xfrm>
            <a:off x="1984375" y="1692275"/>
            <a:ext cx="73025" cy="73025"/>
          </a:xfrm>
          <a:custGeom>
            <a:avLst/>
            <a:gdLst>
              <a:gd name="T0" fmla="*/ 31 w 46"/>
              <a:gd name="T1" fmla="*/ 46 h 46"/>
              <a:gd name="T2" fmla="*/ 23 w 46"/>
              <a:gd name="T3" fmla="*/ 23 h 46"/>
              <a:gd name="T4" fmla="*/ 31 w 46"/>
              <a:gd name="T5" fmla="*/ 23 h 46"/>
              <a:gd name="T6" fmla="*/ 31 w 46"/>
              <a:gd name="T7" fmla="*/ 23 h 46"/>
              <a:gd name="T8" fmla="*/ 0 w 46"/>
              <a:gd name="T9" fmla="*/ 15 h 46"/>
              <a:gd name="T10" fmla="*/ 8 w 46"/>
              <a:gd name="T11" fmla="*/ 15 h 46"/>
              <a:gd name="T12" fmla="*/ 0 w 46"/>
              <a:gd name="T13" fmla="*/ 0 h 46"/>
              <a:gd name="T14" fmla="*/ 0 w 46"/>
              <a:gd name="T15" fmla="*/ 0 h 46"/>
              <a:gd name="T16" fmla="*/ 31 w 46"/>
              <a:gd name="T17" fmla="*/ 8 h 46"/>
              <a:gd name="T18" fmla="*/ 31 w 46"/>
              <a:gd name="T19" fmla="*/ 8 h 46"/>
              <a:gd name="T20" fmla="*/ 38 w 46"/>
              <a:gd name="T21" fmla="*/ 15 h 46"/>
              <a:gd name="T22" fmla="*/ 46 w 46"/>
              <a:gd name="T23" fmla="*/ 38 h 46"/>
              <a:gd name="T24" fmla="*/ 31 w 46"/>
              <a:gd name="T25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" h="46">
                <a:moveTo>
                  <a:pt x="31" y="46"/>
                </a:moveTo>
                <a:lnTo>
                  <a:pt x="23" y="23"/>
                </a:lnTo>
                <a:lnTo>
                  <a:pt x="31" y="23"/>
                </a:lnTo>
                <a:lnTo>
                  <a:pt x="31" y="23"/>
                </a:lnTo>
                <a:lnTo>
                  <a:pt x="0" y="15"/>
                </a:lnTo>
                <a:lnTo>
                  <a:pt x="8" y="15"/>
                </a:lnTo>
                <a:lnTo>
                  <a:pt x="0" y="0"/>
                </a:lnTo>
                <a:lnTo>
                  <a:pt x="0" y="0"/>
                </a:lnTo>
                <a:lnTo>
                  <a:pt x="31" y="8"/>
                </a:lnTo>
                <a:lnTo>
                  <a:pt x="31" y="8"/>
                </a:lnTo>
                <a:lnTo>
                  <a:pt x="38" y="15"/>
                </a:lnTo>
                <a:lnTo>
                  <a:pt x="46" y="38"/>
                </a:lnTo>
                <a:lnTo>
                  <a:pt x="31" y="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8" name="Freeform 280">
            <a:extLst>
              <a:ext uri="{FF2B5EF4-FFF2-40B4-BE49-F238E27FC236}">
                <a16:creationId xmlns:a16="http://schemas.microsoft.com/office/drawing/2014/main" id="{895AC0BA-175F-C005-BF9F-F87E9F7EC4BE}"/>
              </a:ext>
            </a:extLst>
          </p:cNvPr>
          <p:cNvSpPr>
            <a:spLocks/>
          </p:cNvSpPr>
          <p:nvPr/>
        </p:nvSpPr>
        <p:spPr bwMode="auto">
          <a:xfrm>
            <a:off x="1935163" y="1692275"/>
            <a:ext cx="61912" cy="36513"/>
          </a:xfrm>
          <a:custGeom>
            <a:avLst/>
            <a:gdLst>
              <a:gd name="T0" fmla="*/ 39 w 39"/>
              <a:gd name="T1" fmla="*/ 15 h 23"/>
              <a:gd name="T2" fmla="*/ 16 w 39"/>
              <a:gd name="T3" fmla="*/ 23 h 23"/>
              <a:gd name="T4" fmla="*/ 16 w 39"/>
              <a:gd name="T5" fmla="*/ 15 h 23"/>
              <a:gd name="T6" fmla="*/ 0 w 39"/>
              <a:gd name="T7" fmla="*/ 15 h 23"/>
              <a:gd name="T8" fmla="*/ 8 w 39"/>
              <a:gd name="T9" fmla="*/ 8 h 23"/>
              <a:gd name="T10" fmla="*/ 31 w 39"/>
              <a:gd name="T11" fmla="*/ 0 h 23"/>
              <a:gd name="T12" fmla="*/ 39 w 39"/>
              <a:gd name="T13" fmla="*/ 15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23">
                <a:moveTo>
                  <a:pt x="39" y="15"/>
                </a:moveTo>
                <a:lnTo>
                  <a:pt x="16" y="23"/>
                </a:lnTo>
                <a:lnTo>
                  <a:pt x="16" y="15"/>
                </a:lnTo>
                <a:lnTo>
                  <a:pt x="0" y="15"/>
                </a:lnTo>
                <a:lnTo>
                  <a:pt x="8" y="8"/>
                </a:lnTo>
                <a:lnTo>
                  <a:pt x="31" y="0"/>
                </a:lnTo>
                <a:lnTo>
                  <a:pt x="39" y="15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29" name="Rectangle 281">
            <a:extLst>
              <a:ext uri="{FF2B5EF4-FFF2-40B4-BE49-F238E27FC236}">
                <a16:creationId xmlns:a16="http://schemas.microsoft.com/office/drawing/2014/main" id="{15979EF9-D87B-A05C-0677-D4BB3FDCC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050" y="1765300"/>
            <a:ext cx="23813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0" name="Freeform 282">
            <a:extLst>
              <a:ext uri="{FF2B5EF4-FFF2-40B4-BE49-F238E27FC236}">
                <a16:creationId xmlns:a16="http://schemas.microsoft.com/office/drawing/2014/main" id="{D572563C-165A-8558-1E73-5E469E6F47E0}"/>
              </a:ext>
            </a:extLst>
          </p:cNvPr>
          <p:cNvSpPr>
            <a:spLocks/>
          </p:cNvSpPr>
          <p:nvPr/>
        </p:nvSpPr>
        <p:spPr bwMode="auto">
          <a:xfrm>
            <a:off x="1924050" y="1716088"/>
            <a:ext cx="36513" cy="49212"/>
          </a:xfrm>
          <a:custGeom>
            <a:avLst/>
            <a:gdLst>
              <a:gd name="T0" fmla="*/ 23 w 23"/>
              <a:gd name="T1" fmla="*/ 0 h 31"/>
              <a:gd name="T2" fmla="*/ 7 w 23"/>
              <a:gd name="T3" fmla="*/ 0 h 31"/>
              <a:gd name="T4" fmla="*/ 0 w 23"/>
              <a:gd name="T5" fmla="*/ 31 h 31"/>
              <a:gd name="T6" fmla="*/ 15 w 23"/>
              <a:gd name="T7" fmla="*/ 31 h 31"/>
              <a:gd name="T8" fmla="*/ 23 w 23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31">
                <a:moveTo>
                  <a:pt x="23" y="0"/>
                </a:moveTo>
                <a:lnTo>
                  <a:pt x="7" y="0"/>
                </a:lnTo>
                <a:lnTo>
                  <a:pt x="0" y="31"/>
                </a:lnTo>
                <a:lnTo>
                  <a:pt x="15" y="31"/>
                </a:lnTo>
                <a:lnTo>
                  <a:pt x="23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1" name="Freeform 283">
            <a:extLst>
              <a:ext uri="{FF2B5EF4-FFF2-40B4-BE49-F238E27FC236}">
                <a16:creationId xmlns:a16="http://schemas.microsoft.com/office/drawing/2014/main" id="{44E08DF6-80DB-C41F-7BBD-0E3CFAD5DECB}"/>
              </a:ext>
            </a:extLst>
          </p:cNvPr>
          <p:cNvSpPr>
            <a:spLocks/>
          </p:cNvSpPr>
          <p:nvPr/>
        </p:nvSpPr>
        <p:spPr bwMode="auto">
          <a:xfrm>
            <a:off x="2190750" y="1789113"/>
            <a:ext cx="23813" cy="25400"/>
          </a:xfrm>
          <a:custGeom>
            <a:avLst/>
            <a:gdLst>
              <a:gd name="T0" fmla="*/ 15 w 15"/>
              <a:gd name="T1" fmla="*/ 0 h 16"/>
              <a:gd name="T2" fmla="*/ 8 w 15"/>
              <a:gd name="T3" fmla="*/ 0 h 16"/>
              <a:gd name="T4" fmla="*/ 0 w 15"/>
              <a:gd name="T5" fmla="*/ 16 h 16"/>
              <a:gd name="T6" fmla="*/ 8 w 15"/>
              <a:gd name="T7" fmla="*/ 16 h 16"/>
              <a:gd name="T8" fmla="*/ 15 w 15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6">
                <a:moveTo>
                  <a:pt x="15" y="0"/>
                </a:moveTo>
                <a:lnTo>
                  <a:pt x="8" y="0"/>
                </a:lnTo>
                <a:lnTo>
                  <a:pt x="0" y="16"/>
                </a:lnTo>
                <a:lnTo>
                  <a:pt x="8" y="16"/>
                </a:lnTo>
                <a:lnTo>
                  <a:pt x="15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2" name="Freeform 284">
            <a:extLst>
              <a:ext uri="{FF2B5EF4-FFF2-40B4-BE49-F238E27FC236}">
                <a16:creationId xmlns:a16="http://schemas.microsoft.com/office/drawing/2014/main" id="{5D8AF5BF-25F7-B55D-BC9B-3ECF7064E0B7}"/>
              </a:ext>
            </a:extLst>
          </p:cNvPr>
          <p:cNvSpPr>
            <a:spLocks/>
          </p:cNvSpPr>
          <p:nvPr/>
        </p:nvSpPr>
        <p:spPr bwMode="auto">
          <a:xfrm>
            <a:off x="2203450" y="1789113"/>
            <a:ext cx="47625" cy="36512"/>
          </a:xfrm>
          <a:custGeom>
            <a:avLst/>
            <a:gdLst>
              <a:gd name="T0" fmla="*/ 7 w 30"/>
              <a:gd name="T1" fmla="*/ 0 h 23"/>
              <a:gd name="T2" fmla="*/ 0 w 30"/>
              <a:gd name="T3" fmla="*/ 16 h 23"/>
              <a:gd name="T4" fmla="*/ 15 w 30"/>
              <a:gd name="T5" fmla="*/ 23 h 23"/>
              <a:gd name="T6" fmla="*/ 23 w 30"/>
              <a:gd name="T7" fmla="*/ 23 h 23"/>
              <a:gd name="T8" fmla="*/ 30 w 30"/>
              <a:gd name="T9" fmla="*/ 8 h 23"/>
              <a:gd name="T10" fmla="*/ 23 w 30"/>
              <a:gd name="T11" fmla="*/ 8 h 23"/>
              <a:gd name="T12" fmla="*/ 7 w 30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23">
                <a:moveTo>
                  <a:pt x="7" y="0"/>
                </a:moveTo>
                <a:lnTo>
                  <a:pt x="0" y="16"/>
                </a:lnTo>
                <a:lnTo>
                  <a:pt x="15" y="23"/>
                </a:lnTo>
                <a:lnTo>
                  <a:pt x="23" y="23"/>
                </a:lnTo>
                <a:lnTo>
                  <a:pt x="30" y="8"/>
                </a:lnTo>
                <a:lnTo>
                  <a:pt x="23" y="8"/>
                </a:lnTo>
                <a:lnTo>
                  <a:pt x="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3" name="Freeform 285">
            <a:extLst>
              <a:ext uri="{FF2B5EF4-FFF2-40B4-BE49-F238E27FC236}">
                <a16:creationId xmlns:a16="http://schemas.microsoft.com/office/drawing/2014/main" id="{CA919E84-5201-AAEF-B26E-780F19EEBBED}"/>
              </a:ext>
            </a:extLst>
          </p:cNvPr>
          <p:cNvSpPr>
            <a:spLocks/>
          </p:cNvSpPr>
          <p:nvPr/>
        </p:nvSpPr>
        <p:spPr bwMode="auto">
          <a:xfrm>
            <a:off x="2203450" y="1849438"/>
            <a:ext cx="23813" cy="25400"/>
          </a:xfrm>
          <a:custGeom>
            <a:avLst/>
            <a:gdLst>
              <a:gd name="T0" fmla="*/ 15 w 15"/>
              <a:gd name="T1" fmla="*/ 8 h 16"/>
              <a:gd name="T2" fmla="*/ 15 w 15"/>
              <a:gd name="T3" fmla="*/ 16 h 16"/>
              <a:gd name="T4" fmla="*/ 0 w 15"/>
              <a:gd name="T5" fmla="*/ 8 h 16"/>
              <a:gd name="T6" fmla="*/ 0 w 15"/>
              <a:gd name="T7" fmla="*/ 0 h 16"/>
              <a:gd name="T8" fmla="*/ 15 w 15"/>
              <a:gd name="T9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6">
                <a:moveTo>
                  <a:pt x="15" y="8"/>
                </a:moveTo>
                <a:lnTo>
                  <a:pt x="15" y="16"/>
                </a:lnTo>
                <a:lnTo>
                  <a:pt x="0" y="8"/>
                </a:lnTo>
                <a:lnTo>
                  <a:pt x="0" y="0"/>
                </a:lnTo>
                <a:lnTo>
                  <a:pt x="15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4" name="Freeform 286">
            <a:extLst>
              <a:ext uri="{FF2B5EF4-FFF2-40B4-BE49-F238E27FC236}">
                <a16:creationId xmlns:a16="http://schemas.microsoft.com/office/drawing/2014/main" id="{98FABA92-BF54-7F59-2F7E-EFC8DE72F413}"/>
              </a:ext>
            </a:extLst>
          </p:cNvPr>
          <p:cNvSpPr>
            <a:spLocks/>
          </p:cNvSpPr>
          <p:nvPr/>
        </p:nvSpPr>
        <p:spPr bwMode="auto">
          <a:xfrm>
            <a:off x="2203450" y="1814513"/>
            <a:ext cx="36513" cy="47625"/>
          </a:xfrm>
          <a:custGeom>
            <a:avLst/>
            <a:gdLst>
              <a:gd name="T0" fmla="*/ 23 w 23"/>
              <a:gd name="T1" fmla="*/ 7 h 30"/>
              <a:gd name="T2" fmla="*/ 7 w 23"/>
              <a:gd name="T3" fmla="*/ 0 h 30"/>
              <a:gd name="T4" fmla="*/ 0 w 23"/>
              <a:gd name="T5" fmla="*/ 22 h 30"/>
              <a:gd name="T6" fmla="*/ 15 w 23"/>
              <a:gd name="T7" fmla="*/ 30 h 30"/>
              <a:gd name="T8" fmla="*/ 23 w 23"/>
              <a:gd name="T9" fmla="*/ 7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30">
                <a:moveTo>
                  <a:pt x="23" y="7"/>
                </a:moveTo>
                <a:lnTo>
                  <a:pt x="7" y="0"/>
                </a:lnTo>
                <a:lnTo>
                  <a:pt x="0" y="22"/>
                </a:lnTo>
                <a:lnTo>
                  <a:pt x="15" y="30"/>
                </a:lnTo>
                <a:lnTo>
                  <a:pt x="23" y="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5" name="Freeform 287">
            <a:extLst>
              <a:ext uri="{FF2B5EF4-FFF2-40B4-BE49-F238E27FC236}">
                <a16:creationId xmlns:a16="http://schemas.microsoft.com/office/drawing/2014/main" id="{C6AECEAF-8A20-B42C-7676-A0F461DA3762}"/>
              </a:ext>
            </a:extLst>
          </p:cNvPr>
          <p:cNvSpPr>
            <a:spLocks/>
          </p:cNvSpPr>
          <p:nvPr/>
        </p:nvSpPr>
        <p:spPr bwMode="auto">
          <a:xfrm>
            <a:off x="2117725" y="1765300"/>
            <a:ext cx="25400" cy="23813"/>
          </a:xfrm>
          <a:custGeom>
            <a:avLst/>
            <a:gdLst>
              <a:gd name="T0" fmla="*/ 0 w 16"/>
              <a:gd name="T1" fmla="*/ 15 h 15"/>
              <a:gd name="T2" fmla="*/ 8 w 16"/>
              <a:gd name="T3" fmla="*/ 15 h 15"/>
              <a:gd name="T4" fmla="*/ 16 w 16"/>
              <a:gd name="T5" fmla="*/ 0 h 15"/>
              <a:gd name="T6" fmla="*/ 8 w 16"/>
              <a:gd name="T7" fmla="*/ 0 h 15"/>
              <a:gd name="T8" fmla="*/ 0 w 16"/>
              <a:gd name="T9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5">
                <a:moveTo>
                  <a:pt x="0" y="15"/>
                </a:moveTo>
                <a:lnTo>
                  <a:pt x="8" y="15"/>
                </a:lnTo>
                <a:lnTo>
                  <a:pt x="16" y="0"/>
                </a:lnTo>
                <a:lnTo>
                  <a:pt x="8" y="0"/>
                </a:lnTo>
                <a:lnTo>
                  <a:pt x="0" y="15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6" name="Freeform 288">
            <a:extLst>
              <a:ext uri="{FF2B5EF4-FFF2-40B4-BE49-F238E27FC236}">
                <a16:creationId xmlns:a16="http://schemas.microsoft.com/office/drawing/2014/main" id="{C407E17D-DF38-A82A-7019-D8A0B2C0CD3D}"/>
              </a:ext>
            </a:extLst>
          </p:cNvPr>
          <p:cNvSpPr>
            <a:spLocks/>
          </p:cNvSpPr>
          <p:nvPr/>
        </p:nvSpPr>
        <p:spPr bwMode="auto">
          <a:xfrm>
            <a:off x="2070100" y="1752600"/>
            <a:ext cx="60325" cy="36513"/>
          </a:xfrm>
          <a:custGeom>
            <a:avLst/>
            <a:gdLst>
              <a:gd name="T0" fmla="*/ 30 w 38"/>
              <a:gd name="T1" fmla="*/ 23 h 23"/>
              <a:gd name="T2" fmla="*/ 38 w 38"/>
              <a:gd name="T3" fmla="*/ 8 h 23"/>
              <a:gd name="T4" fmla="*/ 15 w 38"/>
              <a:gd name="T5" fmla="*/ 0 h 23"/>
              <a:gd name="T6" fmla="*/ 0 w 38"/>
              <a:gd name="T7" fmla="*/ 0 h 23"/>
              <a:gd name="T8" fmla="*/ 0 w 38"/>
              <a:gd name="T9" fmla="*/ 8 h 23"/>
              <a:gd name="T10" fmla="*/ 7 w 38"/>
              <a:gd name="T11" fmla="*/ 16 h 23"/>
              <a:gd name="T12" fmla="*/ 30 w 38"/>
              <a:gd name="T13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23">
                <a:moveTo>
                  <a:pt x="30" y="23"/>
                </a:moveTo>
                <a:lnTo>
                  <a:pt x="38" y="8"/>
                </a:lnTo>
                <a:lnTo>
                  <a:pt x="15" y="0"/>
                </a:lnTo>
                <a:lnTo>
                  <a:pt x="0" y="0"/>
                </a:lnTo>
                <a:lnTo>
                  <a:pt x="0" y="8"/>
                </a:lnTo>
                <a:lnTo>
                  <a:pt x="7" y="16"/>
                </a:lnTo>
                <a:lnTo>
                  <a:pt x="30" y="2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7" name="Freeform 289">
            <a:extLst>
              <a:ext uri="{FF2B5EF4-FFF2-40B4-BE49-F238E27FC236}">
                <a16:creationId xmlns:a16="http://schemas.microsoft.com/office/drawing/2014/main" id="{BEA50F45-9EBE-6796-F5E7-03017C16A8C1}"/>
              </a:ext>
            </a:extLst>
          </p:cNvPr>
          <p:cNvSpPr>
            <a:spLocks/>
          </p:cNvSpPr>
          <p:nvPr/>
        </p:nvSpPr>
        <p:spPr bwMode="auto">
          <a:xfrm>
            <a:off x="2057400" y="1801813"/>
            <a:ext cx="23813" cy="23812"/>
          </a:xfrm>
          <a:custGeom>
            <a:avLst/>
            <a:gdLst>
              <a:gd name="T0" fmla="*/ 15 w 15"/>
              <a:gd name="T1" fmla="*/ 8 h 15"/>
              <a:gd name="T2" fmla="*/ 15 w 15"/>
              <a:gd name="T3" fmla="*/ 15 h 15"/>
              <a:gd name="T4" fmla="*/ 0 w 15"/>
              <a:gd name="T5" fmla="*/ 8 h 15"/>
              <a:gd name="T6" fmla="*/ 0 w 15"/>
              <a:gd name="T7" fmla="*/ 0 h 15"/>
              <a:gd name="T8" fmla="*/ 15 w 15"/>
              <a:gd name="T9" fmla="*/ 8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5">
                <a:moveTo>
                  <a:pt x="15" y="8"/>
                </a:moveTo>
                <a:lnTo>
                  <a:pt x="15" y="15"/>
                </a:lnTo>
                <a:lnTo>
                  <a:pt x="0" y="8"/>
                </a:lnTo>
                <a:lnTo>
                  <a:pt x="0" y="0"/>
                </a:lnTo>
                <a:lnTo>
                  <a:pt x="15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8" name="Freeform 290">
            <a:extLst>
              <a:ext uri="{FF2B5EF4-FFF2-40B4-BE49-F238E27FC236}">
                <a16:creationId xmlns:a16="http://schemas.microsoft.com/office/drawing/2014/main" id="{93554B53-1D33-50CB-872E-28A71B77EF90}"/>
              </a:ext>
            </a:extLst>
          </p:cNvPr>
          <p:cNvSpPr>
            <a:spLocks/>
          </p:cNvSpPr>
          <p:nvPr/>
        </p:nvSpPr>
        <p:spPr bwMode="auto">
          <a:xfrm>
            <a:off x="2057400" y="1765300"/>
            <a:ext cx="36513" cy="49213"/>
          </a:xfrm>
          <a:custGeom>
            <a:avLst/>
            <a:gdLst>
              <a:gd name="T0" fmla="*/ 23 w 23"/>
              <a:gd name="T1" fmla="*/ 8 h 31"/>
              <a:gd name="T2" fmla="*/ 8 w 23"/>
              <a:gd name="T3" fmla="*/ 0 h 31"/>
              <a:gd name="T4" fmla="*/ 0 w 23"/>
              <a:gd name="T5" fmla="*/ 23 h 31"/>
              <a:gd name="T6" fmla="*/ 15 w 23"/>
              <a:gd name="T7" fmla="*/ 31 h 31"/>
              <a:gd name="T8" fmla="*/ 23 w 23"/>
              <a:gd name="T9" fmla="*/ 8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31">
                <a:moveTo>
                  <a:pt x="23" y="8"/>
                </a:moveTo>
                <a:lnTo>
                  <a:pt x="8" y="0"/>
                </a:lnTo>
                <a:lnTo>
                  <a:pt x="0" y="23"/>
                </a:lnTo>
                <a:lnTo>
                  <a:pt x="15" y="31"/>
                </a:lnTo>
                <a:lnTo>
                  <a:pt x="23" y="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39" name="Rectangle 291">
            <a:extLst>
              <a:ext uri="{FF2B5EF4-FFF2-40B4-BE49-F238E27FC236}">
                <a16:creationId xmlns:a16="http://schemas.microsoft.com/office/drawing/2014/main" id="{6359E4E7-9D1F-BD2C-D658-A816856C6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1376363"/>
            <a:ext cx="67786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 i="0">
                <a:solidFill>
                  <a:srgbClr val="315263"/>
                </a:solidFill>
                <a:latin typeface="Times New Roman" panose="02020603050405020304" pitchFamily="18" charset="0"/>
              </a:rPr>
              <a:t>SYSTEM</a:t>
            </a:r>
            <a:endParaRPr lang="en-US" altLang="en-US" i="0">
              <a:solidFill>
                <a:srgbClr val="315263"/>
              </a:solidFill>
            </a:endParaRPr>
          </a:p>
        </p:txBody>
      </p:sp>
      <p:sp>
        <p:nvSpPr>
          <p:cNvPr id="155940" name="Freeform 292">
            <a:extLst>
              <a:ext uri="{FF2B5EF4-FFF2-40B4-BE49-F238E27FC236}">
                <a16:creationId xmlns:a16="http://schemas.microsoft.com/office/drawing/2014/main" id="{D18CD567-D97C-7F8D-045D-0903CCE3CD93}"/>
              </a:ext>
            </a:extLst>
          </p:cNvPr>
          <p:cNvSpPr>
            <a:spLocks/>
          </p:cNvSpPr>
          <p:nvPr/>
        </p:nvSpPr>
        <p:spPr bwMode="auto">
          <a:xfrm>
            <a:off x="1268413" y="1279525"/>
            <a:ext cx="6583362" cy="4598988"/>
          </a:xfrm>
          <a:custGeom>
            <a:avLst/>
            <a:gdLst>
              <a:gd name="T0" fmla="*/ 99 w 4147"/>
              <a:gd name="T1" fmla="*/ 23 h 2897"/>
              <a:gd name="T2" fmla="*/ 53 w 4147"/>
              <a:gd name="T3" fmla="*/ 54 h 2897"/>
              <a:gd name="T4" fmla="*/ 23 w 4147"/>
              <a:gd name="T5" fmla="*/ 84 h 2897"/>
              <a:gd name="T6" fmla="*/ 15 w 4147"/>
              <a:gd name="T7" fmla="*/ 145 h 2897"/>
              <a:gd name="T8" fmla="*/ 15 w 4147"/>
              <a:gd name="T9" fmla="*/ 1445 h 2897"/>
              <a:gd name="T10" fmla="*/ 15 w 4147"/>
              <a:gd name="T11" fmla="*/ 2752 h 2897"/>
              <a:gd name="T12" fmla="*/ 23 w 4147"/>
              <a:gd name="T13" fmla="*/ 2805 h 2897"/>
              <a:gd name="T14" fmla="*/ 53 w 4147"/>
              <a:gd name="T15" fmla="*/ 2844 h 2897"/>
              <a:gd name="T16" fmla="*/ 91 w 4147"/>
              <a:gd name="T17" fmla="*/ 2874 h 2897"/>
              <a:gd name="T18" fmla="*/ 145 w 4147"/>
              <a:gd name="T19" fmla="*/ 2882 h 2897"/>
              <a:gd name="T20" fmla="*/ 2073 w 4147"/>
              <a:gd name="T21" fmla="*/ 2882 h 2897"/>
              <a:gd name="T22" fmla="*/ 4002 w 4147"/>
              <a:gd name="T23" fmla="*/ 2882 h 2897"/>
              <a:gd name="T24" fmla="*/ 4055 w 4147"/>
              <a:gd name="T25" fmla="*/ 2874 h 2897"/>
              <a:gd name="T26" fmla="*/ 4094 w 4147"/>
              <a:gd name="T27" fmla="*/ 2851 h 2897"/>
              <a:gd name="T28" fmla="*/ 4124 w 4147"/>
              <a:gd name="T29" fmla="*/ 2805 h 2897"/>
              <a:gd name="T30" fmla="*/ 4132 w 4147"/>
              <a:gd name="T31" fmla="*/ 2752 h 2897"/>
              <a:gd name="T32" fmla="*/ 4132 w 4147"/>
              <a:gd name="T33" fmla="*/ 1445 h 2897"/>
              <a:gd name="T34" fmla="*/ 4132 w 4147"/>
              <a:gd name="T35" fmla="*/ 145 h 2897"/>
              <a:gd name="T36" fmla="*/ 4124 w 4147"/>
              <a:gd name="T37" fmla="*/ 92 h 2897"/>
              <a:gd name="T38" fmla="*/ 4101 w 4147"/>
              <a:gd name="T39" fmla="*/ 54 h 2897"/>
              <a:gd name="T40" fmla="*/ 4055 w 4147"/>
              <a:gd name="T41" fmla="*/ 23 h 2897"/>
              <a:gd name="T42" fmla="*/ 4002 w 4147"/>
              <a:gd name="T43" fmla="*/ 16 h 2897"/>
              <a:gd name="T44" fmla="*/ 2073 w 4147"/>
              <a:gd name="T45" fmla="*/ 16 h 2897"/>
              <a:gd name="T46" fmla="*/ 145 w 4147"/>
              <a:gd name="T47" fmla="*/ 16 h 2897"/>
              <a:gd name="T48" fmla="*/ 2073 w 4147"/>
              <a:gd name="T49" fmla="*/ 0 h 2897"/>
              <a:gd name="T50" fmla="*/ 4002 w 4147"/>
              <a:gd name="T51" fmla="*/ 0 h 2897"/>
              <a:gd name="T52" fmla="*/ 4055 w 4147"/>
              <a:gd name="T53" fmla="*/ 8 h 2897"/>
              <a:gd name="T54" fmla="*/ 4109 w 4147"/>
              <a:gd name="T55" fmla="*/ 38 h 2897"/>
              <a:gd name="T56" fmla="*/ 4139 w 4147"/>
              <a:gd name="T57" fmla="*/ 84 h 2897"/>
              <a:gd name="T58" fmla="*/ 4147 w 4147"/>
              <a:gd name="T59" fmla="*/ 145 h 2897"/>
              <a:gd name="T60" fmla="*/ 4147 w 4147"/>
              <a:gd name="T61" fmla="*/ 1445 h 2897"/>
              <a:gd name="T62" fmla="*/ 4147 w 4147"/>
              <a:gd name="T63" fmla="*/ 2752 h 2897"/>
              <a:gd name="T64" fmla="*/ 4139 w 4147"/>
              <a:gd name="T65" fmla="*/ 2805 h 2897"/>
              <a:gd name="T66" fmla="*/ 4109 w 4147"/>
              <a:gd name="T67" fmla="*/ 2859 h 2897"/>
              <a:gd name="T68" fmla="*/ 4063 w 4147"/>
              <a:gd name="T69" fmla="*/ 2889 h 2897"/>
              <a:gd name="T70" fmla="*/ 4002 w 4147"/>
              <a:gd name="T71" fmla="*/ 2897 h 2897"/>
              <a:gd name="T72" fmla="*/ 2073 w 4147"/>
              <a:gd name="T73" fmla="*/ 2897 h 2897"/>
              <a:gd name="T74" fmla="*/ 145 w 4147"/>
              <a:gd name="T75" fmla="*/ 2897 h 2897"/>
              <a:gd name="T76" fmla="*/ 91 w 4147"/>
              <a:gd name="T77" fmla="*/ 2889 h 2897"/>
              <a:gd name="T78" fmla="*/ 46 w 4147"/>
              <a:gd name="T79" fmla="*/ 2859 h 2897"/>
              <a:gd name="T80" fmla="*/ 7 w 4147"/>
              <a:gd name="T81" fmla="*/ 2813 h 2897"/>
              <a:gd name="T82" fmla="*/ 0 w 4147"/>
              <a:gd name="T83" fmla="*/ 2752 h 2897"/>
              <a:gd name="T84" fmla="*/ 0 w 4147"/>
              <a:gd name="T85" fmla="*/ 1445 h 2897"/>
              <a:gd name="T86" fmla="*/ 0 w 4147"/>
              <a:gd name="T87" fmla="*/ 145 h 2897"/>
              <a:gd name="T88" fmla="*/ 7 w 4147"/>
              <a:gd name="T89" fmla="*/ 84 h 2897"/>
              <a:gd name="T90" fmla="*/ 38 w 4147"/>
              <a:gd name="T91" fmla="*/ 46 h 2897"/>
              <a:gd name="T92" fmla="*/ 91 w 4147"/>
              <a:gd name="T93" fmla="*/ 8 h 2897"/>
              <a:gd name="T94" fmla="*/ 145 w 4147"/>
              <a:gd name="T95" fmla="*/ 0 h 2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47" h="2897">
                <a:moveTo>
                  <a:pt x="145" y="16"/>
                </a:moveTo>
                <a:lnTo>
                  <a:pt x="91" y="23"/>
                </a:lnTo>
                <a:lnTo>
                  <a:pt x="99" y="23"/>
                </a:lnTo>
                <a:lnTo>
                  <a:pt x="99" y="23"/>
                </a:lnTo>
                <a:lnTo>
                  <a:pt x="53" y="54"/>
                </a:lnTo>
                <a:lnTo>
                  <a:pt x="53" y="54"/>
                </a:lnTo>
                <a:lnTo>
                  <a:pt x="53" y="54"/>
                </a:lnTo>
                <a:lnTo>
                  <a:pt x="23" y="92"/>
                </a:lnTo>
                <a:lnTo>
                  <a:pt x="23" y="84"/>
                </a:lnTo>
                <a:lnTo>
                  <a:pt x="23" y="84"/>
                </a:lnTo>
                <a:lnTo>
                  <a:pt x="15" y="145"/>
                </a:lnTo>
                <a:lnTo>
                  <a:pt x="15" y="145"/>
                </a:lnTo>
                <a:lnTo>
                  <a:pt x="15" y="145"/>
                </a:lnTo>
                <a:lnTo>
                  <a:pt x="15" y="1445"/>
                </a:lnTo>
                <a:lnTo>
                  <a:pt x="15" y="1445"/>
                </a:lnTo>
                <a:lnTo>
                  <a:pt x="15" y="1445"/>
                </a:lnTo>
                <a:lnTo>
                  <a:pt x="15" y="2752"/>
                </a:lnTo>
                <a:lnTo>
                  <a:pt x="15" y="2752"/>
                </a:lnTo>
                <a:lnTo>
                  <a:pt x="15" y="2752"/>
                </a:lnTo>
                <a:lnTo>
                  <a:pt x="23" y="2805"/>
                </a:lnTo>
                <a:lnTo>
                  <a:pt x="23" y="2805"/>
                </a:lnTo>
                <a:lnTo>
                  <a:pt x="23" y="2805"/>
                </a:lnTo>
                <a:lnTo>
                  <a:pt x="53" y="2851"/>
                </a:lnTo>
                <a:lnTo>
                  <a:pt x="53" y="2844"/>
                </a:lnTo>
                <a:lnTo>
                  <a:pt x="53" y="2844"/>
                </a:lnTo>
                <a:lnTo>
                  <a:pt x="99" y="2874"/>
                </a:lnTo>
                <a:lnTo>
                  <a:pt x="91" y="2874"/>
                </a:lnTo>
                <a:lnTo>
                  <a:pt x="91" y="2874"/>
                </a:lnTo>
                <a:lnTo>
                  <a:pt x="145" y="2882"/>
                </a:lnTo>
                <a:lnTo>
                  <a:pt x="145" y="2882"/>
                </a:lnTo>
                <a:lnTo>
                  <a:pt x="145" y="2882"/>
                </a:lnTo>
                <a:lnTo>
                  <a:pt x="2073" y="2882"/>
                </a:lnTo>
                <a:lnTo>
                  <a:pt x="2073" y="2882"/>
                </a:lnTo>
                <a:lnTo>
                  <a:pt x="2073" y="2882"/>
                </a:lnTo>
                <a:lnTo>
                  <a:pt x="4002" y="2882"/>
                </a:lnTo>
                <a:lnTo>
                  <a:pt x="4002" y="2882"/>
                </a:lnTo>
                <a:lnTo>
                  <a:pt x="4002" y="2882"/>
                </a:lnTo>
                <a:lnTo>
                  <a:pt x="4055" y="2874"/>
                </a:lnTo>
                <a:lnTo>
                  <a:pt x="4055" y="2874"/>
                </a:lnTo>
                <a:lnTo>
                  <a:pt x="4055" y="2874"/>
                </a:lnTo>
                <a:lnTo>
                  <a:pt x="4101" y="2844"/>
                </a:lnTo>
                <a:lnTo>
                  <a:pt x="4094" y="2851"/>
                </a:lnTo>
                <a:lnTo>
                  <a:pt x="4094" y="2851"/>
                </a:lnTo>
                <a:lnTo>
                  <a:pt x="4124" y="2805"/>
                </a:lnTo>
                <a:lnTo>
                  <a:pt x="4124" y="2805"/>
                </a:lnTo>
                <a:lnTo>
                  <a:pt x="4124" y="2805"/>
                </a:lnTo>
                <a:lnTo>
                  <a:pt x="4132" y="2752"/>
                </a:lnTo>
                <a:lnTo>
                  <a:pt x="4132" y="2752"/>
                </a:lnTo>
                <a:lnTo>
                  <a:pt x="4132" y="2752"/>
                </a:lnTo>
                <a:lnTo>
                  <a:pt x="4132" y="1445"/>
                </a:lnTo>
                <a:lnTo>
                  <a:pt x="4132" y="1445"/>
                </a:lnTo>
                <a:lnTo>
                  <a:pt x="4132" y="1445"/>
                </a:lnTo>
                <a:lnTo>
                  <a:pt x="4132" y="145"/>
                </a:lnTo>
                <a:lnTo>
                  <a:pt x="4132" y="145"/>
                </a:lnTo>
                <a:lnTo>
                  <a:pt x="4132" y="145"/>
                </a:lnTo>
                <a:lnTo>
                  <a:pt x="4124" y="84"/>
                </a:lnTo>
                <a:lnTo>
                  <a:pt x="4124" y="92"/>
                </a:lnTo>
                <a:lnTo>
                  <a:pt x="4124" y="92"/>
                </a:lnTo>
                <a:lnTo>
                  <a:pt x="4094" y="54"/>
                </a:lnTo>
                <a:lnTo>
                  <a:pt x="4101" y="54"/>
                </a:lnTo>
                <a:lnTo>
                  <a:pt x="4101" y="54"/>
                </a:lnTo>
                <a:lnTo>
                  <a:pt x="4055" y="23"/>
                </a:lnTo>
                <a:lnTo>
                  <a:pt x="4055" y="23"/>
                </a:lnTo>
                <a:lnTo>
                  <a:pt x="4055" y="23"/>
                </a:lnTo>
                <a:lnTo>
                  <a:pt x="4002" y="16"/>
                </a:lnTo>
                <a:lnTo>
                  <a:pt x="4002" y="16"/>
                </a:lnTo>
                <a:lnTo>
                  <a:pt x="4002" y="16"/>
                </a:lnTo>
                <a:lnTo>
                  <a:pt x="2073" y="16"/>
                </a:lnTo>
                <a:lnTo>
                  <a:pt x="2073" y="16"/>
                </a:lnTo>
                <a:lnTo>
                  <a:pt x="2073" y="16"/>
                </a:lnTo>
                <a:lnTo>
                  <a:pt x="145" y="16"/>
                </a:lnTo>
                <a:lnTo>
                  <a:pt x="145" y="16"/>
                </a:lnTo>
                <a:lnTo>
                  <a:pt x="145" y="0"/>
                </a:lnTo>
                <a:lnTo>
                  <a:pt x="145" y="0"/>
                </a:lnTo>
                <a:lnTo>
                  <a:pt x="2073" y="0"/>
                </a:lnTo>
                <a:lnTo>
                  <a:pt x="2073" y="0"/>
                </a:lnTo>
                <a:lnTo>
                  <a:pt x="2073" y="0"/>
                </a:lnTo>
                <a:lnTo>
                  <a:pt x="4002" y="0"/>
                </a:lnTo>
                <a:lnTo>
                  <a:pt x="4002" y="0"/>
                </a:lnTo>
                <a:lnTo>
                  <a:pt x="4002" y="0"/>
                </a:lnTo>
                <a:lnTo>
                  <a:pt x="4055" y="8"/>
                </a:lnTo>
                <a:lnTo>
                  <a:pt x="4055" y="8"/>
                </a:lnTo>
                <a:lnTo>
                  <a:pt x="4063" y="8"/>
                </a:lnTo>
                <a:lnTo>
                  <a:pt x="4109" y="38"/>
                </a:lnTo>
                <a:lnTo>
                  <a:pt x="4109" y="38"/>
                </a:lnTo>
                <a:lnTo>
                  <a:pt x="4109" y="46"/>
                </a:lnTo>
                <a:lnTo>
                  <a:pt x="4139" y="84"/>
                </a:lnTo>
                <a:lnTo>
                  <a:pt x="4139" y="84"/>
                </a:lnTo>
                <a:lnTo>
                  <a:pt x="4139" y="84"/>
                </a:lnTo>
                <a:lnTo>
                  <a:pt x="4147" y="145"/>
                </a:lnTo>
                <a:lnTo>
                  <a:pt x="4147" y="145"/>
                </a:lnTo>
                <a:lnTo>
                  <a:pt x="4147" y="145"/>
                </a:lnTo>
                <a:lnTo>
                  <a:pt x="4147" y="1445"/>
                </a:lnTo>
                <a:lnTo>
                  <a:pt x="4147" y="1445"/>
                </a:lnTo>
                <a:lnTo>
                  <a:pt x="4147" y="1445"/>
                </a:lnTo>
                <a:lnTo>
                  <a:pt x="4147" y="2752"/>
                </a:lnTo>
                <a:lnTo>
                  <a:pt x="4147" y="2752"/>
                </a:lnTo>
                <a:lnTo>
                  <a:pt x="4147" y="2752"/>
                </a:lnTo>
                <a:lnTo>
                  <a:pt x="4139" y="2805"/>
                </a:lnTo>
                <a:lnTo>
                  <a:pt x="4139" y="2805"/>
                </a:lnTo>
                <a:lnTo>
                  <a:pt x="4139" y="2813"/>
                </a:lnTo>
                <a:lnTo>
                  <a:pt x="4109" y="2859"/>
                </a:lnTo>
                <a:lnTo>
                  <a:pt x="4109" y="2859"/>
                </a:lnTo>
                <a:lnTo>
                  <a:pt x="4109" y="2859"/>
                </a:lnTo>
                <a:lnTo>
                  <a:pt x="4063" y="2889"/>
                </a:lnTo>
                <a:lnTo>
                  <a:pt x="4063" y="2889"/>
                </a:lnTo>
                <a:lnTo>
                  <a:pt x="4055" y="2889"/>
                </a:lnTo>
                <a:lnTo>
                  <a:pt x="4002" y="2897"/>
                </a:lnTo>
                <a:lnTo>
                  <a:pt x="4002" y="2897"/>
                </a:lnTo>
                <a:lnTo>
                  <a:pt x="4002" y="2897"/>
                </a:lnTo>
                <a:lnTo>
                  <a:pt x="2073" y="2897"/>
                </a:lnTo>
                <a:lnTo>
                  <a:pt x="2073" y="2897"/>
                </a:lnTo>
                <a:lnTo>
                  <a:pt x="2073" y="2897"/>
                </a:lnTo>
                <a:lnTo>
                  <a:pt x="145" y="2897"/>
                </a:lnTo>
                <a:lnTo>
                  <a:pt x="145" y="2897"/>
                </a:lnTo>
                <a:lnTo>
                  <a:pt x="145" y="2897"/>
                </a:lnTo>
                <a:lnTo>
                  <a:pt x="91" y="2889"/>
                </a:lnTo>
                <a:lnTo>
                  <a:pt x="91" y="2889"/>
                </a:lnTo>
                <a:lnTo>
                  <a:pt x="91" y="2889"/>
                </a:lnTo>
                <a:lnTo>
                  <a:pt x="46" y="2859"/>
                </a:lnTo>
                <a:lnTo>
                  <a:pt x="46" y="2859"/>
                </a:lnTo>
                <a:lnTo>
                  <a:pt x="38" y="2859"/>
                </a:lnTo>
                <a:lnTo>
                  <a:pt x="7" y="2813"/>
                </a:lnTo>
                <a:lnTo>
                  <a:pt x="7" y="2813"/>
                </a:lnTo>
                <a:lnTo>
                  <a:pt x="7" y="2805"/>
                </a:lnTo>
                <a:lnTo>
                  <a:pt x="0" y="2752"/>
                </a:lnTo>
                <a:lnTo>
                  <a:pt x="0" y="2752"/>
                </a:lnTo>
                <a:lnTo>
                  <a:pt x="0" y="2752"/>
                </a:lnTo>
                <a:lnTo>
                  <a:pt x="0" y="1445"/>
                </a:lnTo>
                <a:lnTo>
                  <a:pt x="0" y="1445"/>
                </a:lnTo>
                <a:lnTo>
                  <a:pt x="0" y="1445"/>
                </a:lnTo>
                <a:lnTo>
                  <a:pt x="0" y="145"/>
                </a:lnTo>
                <a:lnTo>
                  <a:pt x="0" y="145"/>
                </a:lnTo>
                <a:lnTo>
                  <a:pt x="0" y="145"/>
                </a:lnTo>
                <a:lnTo>
                  <a:pt x="7" y="84"/>
                </a:lnTo>
                <a:lnTo>
                  <a:pt x="7" y="84"/>
                </a:lnTo>
                <a:lnTo>
                  <a:pt x="7" y="84"/>
                </a:lnTo>
                <a:lnTo>
                  <a:pt x="38" y="46"/>
                </a:lnTo>
                <a:lnTo>
                  <a:pt x="38" y="46"/>
                </a:lnTo>
                <a:lnTo>
                  <a:pt x="46" y="38"/>
                </a:lnTo>
                <a:lnTo>
                  <a:pt x="91" y="8"/>
                </a:lnTo>
                <a:lnTo>
                  <a:pt x="91" y="8"/>
                </a:lnTo>
                <a:lnTo>
                  <a:pt x="91" y="8"/>
                </a:lnTo>
                <a:lnTo>
                  <a:pt x="145" y="0"/>
                </a:lnTo>
                <a:lnTo>
                  <a:pt x="145" y="1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941" name="Freeform 293">
            <a:extLst>
              <a:ext uri="{FF2B5EF4-FFF2-40B4-BE49-F238E27FC236}">
                <a16:creationId xmlns:a16="http://schemas.microsoft.com/office/drawing/2014/main" id="{382FF949-83C8-9FAD-C88A-81B7C8683067}"/>
              </a:ext>
            </a:extLst>
          </p:cNvPr>
          <p:cNvSpPr>
            <a:spLocks/>
          </p:cNvSpPr>
          <p:nvPr/>
        </p:nvSpPr>
        <p:spPr bwMode="auto">
          <a:xfrm>
            <a:off x="1498600" y="1279525"/>
            <a:ext cx="1588" cy="25400"/>
          </a:xfrm>
          <a:custGeom>
            <a:avLst/>
            <a:gdLst>
              <a:gd name="T0" fmla="*/ 16 h 16"/>
              <a:gd name="T1" fmla="*/ 16 h 16"/>
              <a:gd name="T2" fmla="*/ 16 h 16"/>
              <a:gd name="T3" fmla="*/ 0 h 16"/>
              <a:gd name="T4" fmla="*/ 0 h 16"/>
              <a:gd name="T5" fmla="*/ 0 h 16"/>
              <a:gd name="T6" fmla="*/ 16 h 1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16">
                <a:moveTo>
                  <a:pt x="0" y="16"/>
                </a:moveTo>
                <a:lnTo>
                  <a:pt x="0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2BC7FE-7E44-6DD6-9779-7A81F0E95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169D9-BD29-9F49-9300-2DB8F1E58FBD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40642" name="Rectangle 2">
            <a:extLst>
              <a:ext uri="{FF2B5EF4-FFF2-40B4-BE49-F238E27FC236}">
                <a16:creationId xmlns:a16="http://schemas.microsoft.com/office/drawing/2014/main" id="{AE064D07-7ADB-11B8-1428-70357CA8D5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r>
              <a:rPr lang="en-US" altLang="en-US" sz="4000"/>
              <a:t>Design Metrics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6245AF62-1C17-FA29-6DDE-190BD27B95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How to evaluate performance of a digital circuit (gate, block, …)?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Cost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Reliability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Scalability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Speed (delay, operating frequency)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Power dissipation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Energy to perform a function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A669D7-050C-081E-601A-9F37F2F51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F79FD-BF97-C74D-83D6-52E9D25A5902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41666" name="Rectangle 2">
            <a:extLst>
              <a:ext uri="{FF2B5EF4-FFF2-40B4-BE49-F238E27FC236}">
                <a16:creationId xmlns:a16="http://schemas.microsoft.com/office/drawing/2014/main" id="{91AEB9CD-09C7-1F38-E129-EB53D6863F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of Integrated Circuits</a:t>
            </a:r>
          </a:p>
        </p:txBody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3668B221-52B3-E6BE-DE6E-EAC0B7310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 NRE (non-recurrent engineering) costs</a:t>
            </a:r>
          </a:p>
          <a:p>
            <a:pPr lvl="1"/>
            <a:r>
              <a:rPr lang="en-US" altLang="en-US"/>
              <a:t>design time and effort, mask generation</a:t>
            </a:r>
          </a:p>
          <a:p>
            <a:pPr lvl="1"/>
            <a:r>
              <a:rPr lang="en-US" altLang="en-US"/>
              <a:t>one-time cost factor</a:t>
            </a:r>
          </a:p>
          <a:p>
            <a:r>
              <a:rPr lang="en-US" altLang="en-US"/>
              <a:t> Recurrent costs</a:t>
            </a:r>
          </a:p>
          <a:p>
            <a:pPr lvl="1"/>
            <a:r>
              <a:rPr lang="en-US" altLang="en-US"/>
              <a:t>silicon processing, packaging, test</a:t>
            </a:r>
          </a:p>
          <a:p>
            <a:pPr lvl="1"/>
            <a:r>
              <a:rPr lang="en-US" altLang="en-US"/>
              <a:t>proportional to volume</a:t>
            </a:r>
          </a:p>
          <a:p>
            <a:pPr lvl="1"/>
            <a:r>
              <a:rPr lang="en-US" altLang="en-US"/>
              <a:t>proportional to chip area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0DB8DCB-0118-C030-2201-59AC43BAC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E3E51-6240-3F4D-B846-F9A629770475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242690" name="Rectangle 2">
            <a:extLst>
              <a:ext uri="{FF2B5EF4-FFF2-40B4-BE49-F238E27FC236}">
                <a16:creationId xmlns:a16="http://schemas.microsoft.com/office/drawing/2014/main" id="{6AE9CEEF-061D-398F-372E-D5F1FA74E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altLang="en-US"/>
              <a:t>NRE Cost is Increasing</a:t>
            </a:r>
          </a:p>
        </p:txBody>
      </p:sp>
      <p:pic>
        <p:nvPicPr>
          <p:cNvPr id="242691" name="Picture 3">
            <a:extLst>
              <a:ext uri="{FF2B5EF4-FFF2-40B4-BE49-F238E27FC236}">
                <a16:creationId xmlns:a16="http://schemas.microsoft.com/office/drawing/2014/main" id="{B05BA94F-AE05-8548-3643-9DC7BA46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66429FD-FB0D-50E2-4761-277F5FD18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F624D-E03C-5345-9D3D-23E5B30A1C8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id="{8F0E61F0-69BD-E1EF-C4BC-D0961639C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Die Cost</a:t>
            </a: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id="{B72D7638-BF8A-2696-9586-67539B9D8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57800" y="2057400"/>
            <a:ext cx="3657600" cy="685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/>
              <a:t>Single die</a:t>
            </a:r>
          </a:p>
        </p:txBody>
      </p:sp>
      <p:pic>
        <p:nvPicPr>
          <p:cNvPr id="243716" name="Picture 4">
            <a:extLst>
              <a:ext uri="{FF2B5EF4-FFF2-40B4-BE49-F238E27FC236}">
                <a16:creationId xmlns:a16="http://schemas.microsoft.com/office/drawing/2014/main" id="{D2A14CFC-7BFF-A9C8-3E4A-95737CDF0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9588"/>
            <a:ext cx="4724400" cy="444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717" name="Line 5">
            <a:extLst>
              <a:ext uri="{FF2B5EF4-FFF2-40B4-BE49-F238E27FC236}">
                <a16:creationId xmlns:a16="http://schemas.microsoft.com/office/drawing/2014/main" id="{0C8CCCB4-5583-37DF-C631-7E5D8B7585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2438400"/>
            <a:ext cx="1524000" cy="762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3718" name="Rectangle 6">
            <a:extLst>
              <a:ext uri="{FF2B5EF4-FFF2-40B4-BE49-F238E27FC236}">
                <a16:creationId xmlns:a16="http://schemas.microsoft.com/office/drawing/2014/main" id="{F944C554-984B-69C1-64B0-591B8586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886200"/>
            <a:ext cx="1447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en-US" altLang="en-US" sz="3200" i="0">
                <a:latin typeface="Arial" panose="020B0604020202020204" pitchFamily="34" charset="0"/>
              </a:rPr>
              <a:t>Wafer</a:t>
            </a:r>
          </a:p>
        </p:txBody>
      </p:sp>
      <p:sp>
        <p:nvSpPr>
          <p:cNvPr id="243719" name="Line 7">
            <a:extLst>
              <a:ext uri="{FF2B5EF4-FFF2-40B4-BE49-F238E27FC236}">
                <a16:creationId xmlns:a16="http://schemas.microsoft.com/office/drawing/2014/main" id="{C70F7B0E-B533-59FC-8D52-9AB69C29CE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67200" y="4038600"/>
            <a:ext cx="99060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3720" name="Text Box 8">
            <a:extLst>
              <a:ext uri="{FF2B5EF4-FFF2-40B4-BE49-F238E27FC236}">
                <a16:creationId xmlns:a16="http://schemas.microsoft.com/office/drawing/2014/main" id="{EBAB2679-109D-89ED-BFCD-170652C46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248400"/>
            <a:ext cx="2457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i="0">
                <a:solidFill>
                  <a:srgbClr val="0000B6"/>
                </a:solidFill>
                <a:latin typeface="Book Antiqua" panose="02040602050305030304" pitchFamily="18" charset="0"/>
              </a:rPr>
              <a:t>From http://www.amd.com</a:t>
            </a:r>
          </a:p>
        </p:txBody>
      </p:sp>
      <p:sp>
        <p:nvSpPr>
          <p:cNvPr id="243721" name="Text Box 9">
            <a:extLst>
              <a:ext uri="{FF2B5EF4-FFF2-40B4-BE49-F238E27FC236}">
                <a16:creationId xmlns:a16="http://schemas.microsoft.com/office/drawing/2014/main" id="{8F065A61-CC03-469C-3110-D96A6DA94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334000"/>
            <a:ext cx="3849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i="0">
                <a:solidFill>
                  <a:srgbClr val="000082"/>
                </a:solidFill>
                <a:latin typeface="Book Antiqua" panose="02040602050305030304" pitchFamily="18" charset="0"/>
              </a:rPr>
              <a:t>Going up to 12” (30cm)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27E3925-07F5-3051-C95C-C14FDC09C7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E8921-1C48-7040-9187-BF1F9C5AC4B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66914" name="Rectangle 2">
            <a:extLst>
              <a:ext uri="{FF2B5EF4-FFF2-40B4-BE49-F238E27FC236}">
                <a16:creationId xmlns:a16="http://schemas.microsoft.com/office/drawing/2014/main" id="{064F1816-2F38-1261-D50D-D63E181DD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Digital Integrated Circuits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A385DFCC-19B9-9C86-5219-49D60F318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/>
              <a:t>Introduction: Issues in digital design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The CMOS inverter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Combinational logic structures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Sequential logic gates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Design methodologies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Interconnect: R, L and C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Timing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Arithmetic building blocks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Memories and array structures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435693B-5D10-C298-1C0C-5875618DE4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608FB-135E-5441-BA11-1DC2D556AFDA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3984A917-7184-B462-3252-FCAA67270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per Transistor</a:t>
            </a:r>
          </a:p>
        </p:txBody>
      </p:sp>
      <p:sp>
        <p:nvSpPr>
          <p:cNvPr id="244739" name="Rectangle 3">
            <a:extLst>
              <a:ext uri="{FF2B5EF4-FFF2-40B4-BE49-F238E27FC236}">
                <a16:creationId xmlns:a16="http://schemas.microsoft.com/office/drawing/2014/main" id="{40310ABA-0ECF-166A-CF5D-2F2A0F9DB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527300"/>
            <a:ext cx="7340600" cy="28225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740" name="Line 4">
            <a:extLst>
              <a:ext uri="{FF2B5EF4-FFF2-40B4-BE49-F238E27FC236}">
                <a16:creationId xmlns:a16="http://schemas.microsoft.com/office/drawing/2014/main" id="{D0F891EF-A097-6B19-11E4-572EBDC6E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5588" y="5422900"/>
            <a:ext cx="7404100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4741" name="Line 5">
            <a:extLst>
              <a:ext uri="{FF2B5EF4-FFF2-40B4-BE49-F238E27FC236}">
                <a16:creationId xmlns:a16="http://schemas.microsoft.com/office/drawing/2014/main" id="{95E3A69C-886E-F7A2-6EA5-70AB70CF3F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5588" y="2290763"/>
            <a:ext cx="0" cy="3151187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4742" name="Freeform 6">
            <a:extLst>
              <a:ext uri="{FF2B5EF4-FFF2-40B4-BE49-F238E27FC236}">
                <a16:creationId xmlns:a16="http://schemas.microsoft.com/office/drawing/2014/main" id="{A74A800D-297E-2B17-9FD6-F33F6925FF52}"/>
              </a:ext>
            </a:extLst>
          </p:cNvPr>
          <p:cNvSpPr>
            <a:spLocks/>
          </p:cNvSpPr>
          <p:nvPr/>
        </p:nvSpPr>
        <p:spPr bwMode="auto">
          <a:xfrm>
            <a:off x="1592263" y="2914650"/>
            <a:ext cx="7326312" cy="1563688"/>
          </a:xfrm>
          <a:custGeom>
            <a:avLst/>
            <a:gdLst>
              <a:gd name="T0" fmla="*/ 0 w 2071"/>
              <a:gd name="T1" fmla="*/ 0 h 571"/>
              <a:gd name="T2" fmla="*/ 205 w 2071"/>
              <a:gd name="T3" fmla="*/ 54 h 571"/>
              <a:gd name="T4" fmla="*/ 415 w 2071"/>
              <a:gd name="T5" fmla="*/ 115 h 571"/>
              <a:gd name="T6" fmla="*/ 620 w 2071"/>
              <a:gd name="T7" fmla="*/ 220 h 571"/>
              <a:gd name="T8" fmla="*/ 829 w 2071"/>
              <a:gd name="T9" fmla="*/ 245 h 571"/>
              <a:gd name="T10" fmla="*/ 1035 w 2071"/>
              <a:gd name="T11" fmla="*/ 275 h 571"/>
              <a:gd name="T12" fmla="*/ 1240 w 2071"/>
              <a:gd name="T13" fmla="*/ 324 h 571"/>
              <a:gd name="T14" fmla="*/ 1449 w 2071"/>
              <a:gd name="T15" fmla="*/ 385 h 571"/>
              <a:gd name="T16" fmla="*/ 1654 w 2071"/>
              <a:gd name="T17" fmla="*/ 447 h 571"/>
              <a:gd name="T18" fmla="*/ 1864 w 2071"/>
              <a:gd name="T19" fmla="*/ 508 h 571"/>
              <a:gd name="T20" fmla="*/ 2070 w 2071"/>
              <a:gd name="T21" fmla="*/ 57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71" h="571">
                <a:moveTo>
                  <a:pt x="0" y="0"/>
                </a:moveTo>
                <a:lnTo>
                  <a:pt x="205" y="54"/>
                </a:lnTo>
                <a:lnTo>
                  <a:pt x="415" y="115"/>
                </a:lnTo>
                <a:lnTo>
                  <a:pt x="620" y="220"/>
                </a:lnTo>
                <a:lnTo>
                  <a:pt x="829" y="245"/>
                </a:lnTo>
                <a:lnTo>
                  <a:pt x="1035" y="275"/>
                </a:lnTo>
                <a:lnTo>
                  <a:pt x="1240" y="324"/>
                </a:lnTo>
                <a:lnTo>
                  <a:pt x="1449" y="385"/>
                </a:lnTo>
                <a:lnTo>
                  <a:pt x="1654" y="447"/>
                </a:lnTo>
                <a:lnTo>
                  <a:pt x="1864" y="508"/>
                </a:lnTo>
                <a:lnTo>
                  <a:pt x="2070" y="570"/>
                </a:lnTo>
              </a:path>
            </a:pathLst>
          </a:custGeom>
          <a:noFill/>
          <a:ln w="38100" cap="rnd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4743" name="Rectangle 7">
            <a:extLst>
              <a:ext uri="{FF2B5EF4-FFF2-40B4-BE49-F238E27FC236}">
                <a16:creationId xmlns:a16="http://schemas.microsoft.com/office/drawing/2014/main" id="{C94ABABE-A28B-0CF6-DC0E-60C9A67CF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5159375"/>
            <a:ext cx="1123950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0.0000001</a:t>
            </a:r>
          </a:p>
        </p:txBody>
      </p:sp>
      <p:sp>
        <p:nvSpPr>
          <p:cNvPr id="244744" name="Rectangle 8">
            <a:extLst>
              <a:ext uri="{FF2B5EF4-FFF2-40B4-BE49-F238E27FC236}">
                <a16:creationId xmlns:a16="http://schemas.microsoft.com/office/drawing/2014/main" id="{831F857C-3075-CDEC-6478-2A9303116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4773613"/>
            <a:ext cx="1011237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0.000001</a:t>
            </a:r>
          </a:p>
        </p:txBody>
      </p:sp>
      <p:sp>
        <p:nvSpPr>
          <p:cNvPr id="244745" name="Rectangle 9">
            <a:extLst>
              <a:ext uri="{FF2B5EF4-FFF2-40B4-BE49-F238E27FC236}">
                <a16:creationId xmlns:a16="http://schemas.microsoft.com/office/drawing/2014/main" id="{D3AEA5BD-3147-B318-711D-196667346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4386263"/>
            <a:ext cx="898525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0.00001</a:t>
            </a:r>
          </a:p>
        </p:txBody>
      </p:sp>
      <p:sp>
        <p:nvSpPr>
          <p:cNvPr id="244746" name="Rectangle 10">
            <a:extLst>
              <a:ext uri="{FF2B5EF4-FFF2-40B4-BE49-F238E27FC236}">
                <a16:creationId xmlns:a16="http://schemas.microsoft.com/office/drawing/2014/main" id="{ADE1B40F-45BC-9EE4-970A-EF640D3FF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88" y="4003675"/>
            <a:ext cx="785812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0.0001</a:t>
            </a:r>
          </a:p>
        </p:txBody>
      </p:sp>
      <p:sp>
        <p:nvSpPr>
          <p:cNvPr id="244747" name="Rectangle 11">
            <a:extLst>
              <a:ext uri="{FF2B5EF4-FFF2-40B4-BE49-F238E27FC236}">
                <a16:creationId xmlns:a16="http://schemas.microsoft.com/office/drawing/2014/main" id="{51599BE4-FF63-76A1-A27F-BC14C87A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3613150"/>
            <a:ext cx="673100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0.001</a:t>
            </a:r>
          </a:p>
        </p:txBody>
      </p:sp>
      <p:sp>
        <p:nvSpPr>
          <p:cNvPr id="244748" name="Rectangle 12">
            <a:extLst>
              <a:ext uri="{FF2B5EF4-FFF2-40B4-BE49-F238E27FC236}">
                <a16:creationId xmlns:a16="http://schemas.microsoft.com/office/drawing/2014/main" id="{8AB571F7-5B53-89E4-B0BB-C230A0829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3225800"/>
            <a:ext cx="558800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0.01</a:t>
            </a:r>
          </a:p>
        </p:txBody>
      </p:sp>
      <p:sp>
        <p:nvSpPr>
          <p:cNvPr id="244749" name="Rectangle 13">
            <a:extLst>
              <a:ext uri="{FF2B5EF4-FFF2-40B4-BE49-F238E27FC236}">
                <a16:creationId xmlns:a16="http://schemas.microsoft.com/office/drawing/2014/main" id="{1BF7AB43-105B-4A13-EF49-F1585B37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538" y="2841625"/>
            <a:ext cx="449262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0.1</a:t>
            </a:r>
          </a:p>
        </p:txBody>
      </p:sp>
      <p:sp>
        <p:nvSpPr>
          <p:cNvPr id="244750" name="Rectangle 14">
            <a:extLst>
              <a:ext uri="{FF2B5EF4-FFF2-40B4-BE49-F238E27FC236}">
                <a16:creationId xmlns:a16="http://schemas.microsoft.com/office/drawing/2014/main" id="{0615E017-CCFC-FB77-0526-1BD449FFF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592388"/>
            <a:ext cx="27940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44751" name="Rectangle 15">
            <a:extLst>
              <a:ext uri="{FF2B5EF4-FFF2-40B4-BE49-F238E27FC236}">
                <a16:creationId xmlns:a16="http://schemas.microsoft.com/office/drawing/2014/main" id="{EE076523-A830-4978-C503-23FA928D0BEC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1206500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1982</a:t>
            </a:r>
          </a:p>
        </p:txBody>
      </p:sp>
      <p:sp>
        <p:nvSpPr>
          <p:cNvPr id="244752" name="Rectangle 16">
            <a:extLst>
              <a:ext uri="{FF2B5EF4-FFF2-40B4-BE49-F238E27FC236}">
                <a16:creationId xmlns:a16="http://schemas.microsoft.com/office/drawing/2014/main" id="{73B95921-4B19-8054-3B3C-BA593F014478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1933575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1985</a:t>
            </a:r>
          </a:p>
        </p:txBody>
      </p:sp>
      <p:sp>
        <p:nvSpPr>
          <p:cNvPr id="244753" name="Rectangle 17">
            <a:extLst>
              <a:ext uri="{FF2B5EF4-FFF2-40B4-BE49-F238E27FC236}">
                <a16:creationId xmlns:a16="http://schemas.microsoft.com/office/drawing/2014/main" id="{7A5FB1B0-C4CE-E9AC-A8F7-1A0B97C398B3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2678113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1988</a:t>
            </a:r>
          </a:p>
        </p:txBody>
      </p:sp>
      <p:sp>
        <p:nvSpPr>
          <p:cNvPr id="244754" name="Rectangle 18">
            <a:extLst>
              <a:ext uri="{FF2B5EF4-FFF2-40B4-BE49-F238E27FC236}">
                <a16:creationId xmlns:a16="http://schemas.microsoft.com/office/drawing/2014/main" id="{F19878F2-1EE0-B0EB-B8EA-0FAA8619CD85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3394075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1991</a:t>
            </a:r>
          </a:p>
        </p:txBody>
      </p:sp>
      <p:sp>
        <p:nvSpPr>
          <p:cNvPr id="244755" name="Rectangle 19">
            <a:extLst>
              <a:ext uri="{FF2B5EF4-FFF2-40B4-BE49-F238E27FC236}">
                <a16:creationId xmlns:a16="http://schemas.microsoft.com/office/drawing/2014/main" id="{BD77BF73-4C93-2636-5259-B498F5D8DB83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4129088" y="5441950"/>
            <a:ext cx="615950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1994</a:t>
            </a:r>
          </a:p>
        </p:txBody>
      </p:sp>
      <p:sp>
        <p:nvSpPr>
          <p:cNvPr id="244756" name="Rectangle 20">
            <a:extLst>
              <a:ext uri="{FF2B5EF4-FFF2-40B4-BE49-F238E27FC236}">
                <a16:creationId xmlns:a16="http://schemas.microsoft.com/office/drawing/2014/main" id="{8FA062EC-9B03-B693-D907-BAEC2335924E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4867275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1997</a:t>
            </a:r>
          </a:p>
        </p:txBody>
      </p:sp>
      <p:sp>
        <p:nvSpPr>
          <p:cNvPr id="244757" name="Rectangle 21">
            <a:extLst>
              <a:ext uri="{FF2B5EF4-FFF2-40B4-BE49-F238E27FC236}">
                <a16:creationId xmlns:a16="http://schemas.microsoft.com/office/drawing/2014/main" id="{DFB86005-F494-4FC8-003E-B896161CCACA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5589588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2000</a:t>
            </a:r>
          </a:p>
        </p:txBody>
      </p:sp>
      <p:sp>
        <p:nvSpPr>
          <p:cNvPr id="244758" name="Rectangle 22">
            <a:extLst>
              <a:ext uri="{FF2B5EF4-FFF2-40B4-BE49-F238E27FC236}">
                <a16:creationId xmlns:a16="http://schemas.microsoft.com/office/drawing/2014/main" id="{F8B9B34A-20FD-849A-A123-3C0D5EDAE04F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6334125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2003</a:t>
            </a:r>
          </a:p>
        </p:txBody>
      </p:sp>
      <p:sp>
        <p:nvSpPr>
          <p:cNvPr id="244759" name="Rectangle 23">
            <a:extLst>
              <a:ext uri="{FF2B5EF4-FFF2-40B4-BE49-F238E27FC236}">
                <a16:creationId xmlns:a16="http://schemas.microsoft.com/office/drawing/2014/main" id="{59E7AEA8-C827-F2A6-9026-41C8B69FD84F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7054850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2006</a:t>
            </a:r>
          </a:p>
        </p:txBody>
      </p:sp>
      <p:sp>
        <p:nvSpPr>
          <p:cNvPr id="244760" name="Rectangle 24">
            <a:extLst>
              <a:ext uri="{FF2B5EF4-FFF2-40B4-BE49-F238E27FC236}">
                <a16:creationId xmlns:a16="http://schemas.microsoft.com/office/drawing/2014/main" id="{17BF762C-8D6F-0C2F-BD9B-F5F5E99F00D4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7793038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2009</a:t>
            </a:r>
          </a:p>
        </p:txBody>
      </p:sp>
      <p:sp>
        <p:nvSpPr>
          <p:cNvPr id="244761" name="Rectangle 25">
            <a:extLst>
              <a:ext uri="{FF2B5EF4-FFF2-40B4-BE49-F238E27FC236}">
                <a16:creationId xmlns:a16="http://schemas.microsoft.com/office/drawing/2014/main" id="{4610245A-656E-A07C-475B-E3928CAA1D6B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8528050" y="5443538"/>
            <a:ext cx="61595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2012</a:t>
            </a:r>
          </a:p>
        </p:txBody>
      </p:sp>
      <p:sp>
        <p:nvSpPr>
          <p:cNvPr id="244762" name="Rectangle 26">
            <a:extLst>
              <a:ext uri="{FF2B5EF4-FFF2-40B4-BE49-F238E27FC236}">
                <a16:creationId xmlns:a16="http://schemas.microsoft.com/office/drawing/2014/main" id="{D6C70952-E06E-0903-D60F-0F6A2BBFEC2B}"/>
              </a:ext>
            </a:extLst>
          </p:cNvPr>
          <p:cNvSpPr>
            <a:spLocks noChangeArrowheads="1"/>
          </p:cNvSpPr>
          <p:nvPr/>
        </p:nvSpPr>
        <p:spPr bwMode="auto">
          <a:xfrm rot="21600000">
            <a:off x="-4763" y="2165350"/>
            <a:ext cx="14747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89000"/>
              </a:lnSpc>
            </a:pPr>
            <a:r>
              <a:rPr lang="en-US" altLang="en-US" sz="16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cost: </a:t>
            </a:r>
          </a:p>
          <a:p>
            <a:pPr algn="r">
              <a:lnSpc>
                <a:spcPct val="89000"/>
              </a:lnSpc>
            </a:pPr>
            <a:r>
              <a:rPr lang="en-US" altLang="en-US" sz="14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¢-per-</a:t>
            </a:r>
            <a:r>
              <a:rPr lang="en-US" altLang="en-US" sz="14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transistor</a:t>
            </a:r>
          </a:p>
        </p:txBody>
      </p:sp>
      <p:sp>
        <p:nvSpPr>
          <p:cNvPr id="244763" name="Arc 27">
            <a:extLst>
              <a:ext uri="{FF2B5EF4-FFF2-40B4-BE49-F238E27FC236}">
                <a16:creationId xmlns:a16="http://schemas.microsoft.com/office/drawing/2014/main" id="{B9053CA6-B061-7A65-3DE6-EABCB8190106}"/>
              </a:ext>
            </a:extLst>
          </p:cNvPr>
          <p:cNvSpPr>
            <a:spLocks/>
          </p:cNvSpPr>
          <p:nvPr/>
        </p:nvSpPr>
        <p:spPr bwMode="auto">
          <a:xfrm>
            <a:off x="4573588" y="3065463"/>
            <a:ext cx="1644650" cy="49371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321"/>
              <a:gd name="T2" fmla="*/ 3458 w 21600"/>
              <a:gd name="T3" fmla="*/ 21321 h 21321"/>
              <a:gd name="T4" fmla="*/ 0 w 21600"/>
              <a:gd name="T5" fmla="*/ 0 h 2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600" y="0"/>
                </a:moveTo>
                <a:cubicBezTo>
                  <a:pt x="21600" y="10594"/>
                  <a:pt x="13915" y="19625"/>
                  <a:pt x="3458" y="21321"/>
                </a:cubicBezTo>
              </a:path>
              <a:path w="21600" h="21321" stroke="0" extrusionOk="0">
                <a:moveTo>
                  <a:pt x="21600" y="0"/>
                </a:moveTo>
                <a:cubicBezTo>
                  <a:pt x="21600" y="10594"/>
                  <a:pt x="13915" y="19625"/>
                  <a:pt x="3458" y="21321"/>
                </a:cubicBezTo>
                <a:lnTo>
                  <a:pt x="0" y="0"/>
                </a:lnTo>
                <a:close/>
              </a:path>
            </a:pathLst>
          </a:custGeom>
          <a:noFill/>
          <a:ln w="38100" cap="rnd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764" name="Rectangle 28">
            <a:extLst>
              <a:ext uri="{FF2B5EF4-FFF2-40B4-BE49-F238E27FC236}">
                <a16:creationId xmlns:a16="http://schemas.microsoft.com/office/drawing/2014/main" id="{959D320D-E6E2-33A1-F197-AB2D7EEC8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2714625"/>
            <a:ext cx="52720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886" tIns="41443" rIns="82886" bIns="41443">
            <a:spAutoFit/>
          </a:bodyPr>
          <a:lstStyle>
            <a:lvl1pPr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3913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5075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8239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1" i="0">
                <a:solidFill>
                  <a:schemeClr val="tx2"/>
                </a:solidFill>
                <a:latin typeface="Arial Narrow" panose="020B0604020202020204" pitchFamily="34" charset="0"/>
              </a:rPr>
              <a:t>Fabrication capital cost per transistor (Moore’s law)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0AD9FBB-E449-9EA3-2E91-BF0827EE59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5037E-616D-5946-A916-7C354529138E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245762" name="Rectangle 2">
            <a:extLst>
              <a:ext uri="{FF2B5EF4-FFF2-40B4-BE49-F238E27FC236}">
                <a16:creationId xmlns:a16="http://schemas.microsoft.com/office/drawing/2014/main" id="{0905849C-E622-5E4E-A55A-222760F58AC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553200" y="4724400"/>
            <a:ext cx="609600" cy="304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63" name="Rectangle 3">
            <a:extLst>
              <a:ext uri="{FF2B5EF4-FFF2-40B4-BE49-F238E27FC236}">
                <a16:creationId xmlns:a16="http://schemas.microsoft.com/office/drawing/2014/main" id="{5814A294-AEF2-AB2E-5BF5-DBE3BAF0703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029200" y="4724400"/>
            <a:ext cx="609600" cy="304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64" name="Rectangle 4">
            <a:extLst>
              <a:ext uri="{FF2B5EF4-FFF2-40B4-BE49-F238E27FC236}">
                <a16:creationId xmlns:a16="http://schemas.microsoft.com/office/drawing/2014/main" id="{4AB11FC2-FF7D-965D-F0EC-E02E5020C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486400"/>
            <a:ext cx="609600" cy="304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65" name="Rectangle 5">
            <a:extLst>
              <a:ext uri="{FF2B5EF4-FFF2-40B4-BE49-F238E27FC236}">
                <a16:creationId xmlns:a16="http://schemas.microsoft.com/office/drawing/2014/main" id="{845F2891-F4BF-636D-2C0D-204784DD6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962400"/>
            <a:ext cx="609600" cy="304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66" name="Rectangle 6">
            <a:extLst>
              <a:ext uri="{FF2B5EF4-FFF2-40B4-BE49-F238E27FC236}">
                <a16:creationId xmlns:a16="http://schemas.microsoft.com/office/drawing/2014/main" id="{0837207F-88FB-AD74-04AA-09199286A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1219200" cy="1219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67" name="Rectangle 7">
            <a:extLst>
              <a:ext uri="{FF2B5EF4-FFF2-40B4-BE49-F238E27FC236}">
                <a16:creationId xmlns:a16="http://schemas.microsoft.com/office/drawing/2014/main" id="{BF0298A7-9A6F-7086-5053-3031767BD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/>
              <a:t>Yield</a:t>
            </a:r>
          </a:p>
        </p:txBody>
      </p:sp>
      <p:graphicFrame>
        <p:nvGraphicFramePr>
          <p:cNvPr id="245768" name="Object 8">
            <a:extLst>
              <a:ext uri="{FF2B5EF4-FFF2-40B4-BE49-F238E27FC236}">
                <a16:creationId xmlns:a16="http://schemas.microsoft.com/office/drawing/2014/main" id="{F53D2AFB-B11D-D769-D581-56C9E24C76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914400"/>
          <a:ext cx="5791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903100" imgH="9652000" progId="Equation.3">
                  <p:embed/>
                </p:oleObj>
              </mc:Choice>
              <mc:Fallback>
                <p:oleObj name="Equation" r:id="rId2" imgW="62903100" imgH="9652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914400"/>
                        <a:ext cx="57912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9" name="Object 9">
            <a:extLst>
              <a:ext uri="{FF2B5EF4-FFF2-40B4-BE49-F238E27FC236}">
                <a16:creationId xmlns:a16="http://schemas.microsoft.com/office/drawing/2014/main" id="{FDDD25C9-7758-E644-93EE-1A7155D18D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1828800"/>
          <a:ext cx="480060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2666900" imgH="9652000" progId="Equation.3">
                  <p:embed/>
                </p:oleObj>
              </mc:Choice>
              <mc:Fallback>
                <p:oleObj name="Equation" r:id="rId4" imgW="52666900" imgH="9652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828800"/>
                        <a:ext cx="4800600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70" name="Object 10">
            <a:extLst>
              <a:ext uri="{FF2B5EF4-FFF2-40B4-BE49-F238E27FC236}">
                <a16:creationId xmlns:a16="http://schemas.microsoft.com/office/drawing/2014/main" id="{BFF01727-D4E4-778B-CA0E-97081C067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667000"/>
          <a:ext cx="79248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477600" imgH="10820400" progId="Equation.3">
                  <p:embed/>
                </p:oleObj>
              </mc:Choice>
              <mc:Fallback>
                <p:oleObj name="Equation" r:id="rId6" imgW="87477600" imgH="10820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667000"/>
                        <a:ext cx="79248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71" name="Oval 11">
            <a:extLst>
              <a:ext uri="{FF2B5EF4-FFF2-40B4-BE49-F238E27FC236}">
                <a16:creationId xmlns:a16="http://schemas.microsoft.com/office/drawing/2014/main" id="{98AFBB34-75A5-DCAF-8D2A-B7E84B824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810000"/>
            <a:ext cx="21336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72" name="Line 12">
            <a:extLst>
              <a:ext uri="{FF2B5EF4-FFF2-40B4-BE49-F238E27FC236}">
                <a16:creationId xmlns:a16="http://schemas.microsoft.com/office/drawing/2014/main" id="{B6086D9A-9F85-02F8-1558-A42312BB5D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38100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73" name="Line 13">
            <a:extLst>
              <a:ext uri="{FF2B5EF4-FFF2-40B4-BE49-F238E27FC236}">
                <a16:creationId xmlns:a16="http://schemas.microsoft.com/office/drawing/2014/main" id="{BA34F9EE-6907-EAF5-67F2-06AC9F1A8B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03860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74" name="Line 14">
            <a:extLst>
              <a:ext uri="{FF2B5EF4-FFF2-40B4-BE49-F238E27FC236}">
                <a16:creationId xmlns:a16="http://schemas.microsoft.com/office/drawing/2014/main" id="{72351D13-CDBC-F501-E8FA-087D71D2F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0386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75" name="Line 15">
            <a:extLst>
              <a:ext uri="{FF2B5EF4-FFF2-40B4-BE49-F238E27FC236}">
                <a16:creationId xmlns:a16="http://schemas.microsoft.com/office/drawing/2014/main" id="{76664B46-F8FF-5ABF-2EB5-970759BD8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876800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76" name="Line 16">
            <a:extLst>
              <a:ext uri="{FF2B5EF4-FFF2-40B4-BE49-F238E27FC236}">
                <a16:creationId xmlns:a16="http://schemas.microsoft.com/office/drawing/2014/main" id="{8D110B9C-A25C-7CCD-4BDD-432DB9A0B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2672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77" name="Line 17">
            <a:extLst>
              <a:ext uri="{FF2B5EF4-FFF2-40B4-BE49-F238E27FC236}">
                <a16:creationId xmlns:a16="http://schemas.microsoft.com/office/drawing/2014/main" id="{68157F00-DD23-7FA3-E746-A17481C12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54864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78" name="Rectangle 18">
            <a:extLst>
              <a:ext uri="{FF2B5EF4-FFF2-40B4-BE49-F238E27FC236}">
                <a16:creationId xmlns:a16="http://schemas.microsoft.com/office/drawing/2014/main" id="{945F4285-A1A0-2F5F-4DFF-D66A17D56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267200"/>
            <a:ext cx="1219200" cy="1219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79" name="Oval 19">
            <a:extLst>
              <a:ext uri="{FF2B5EF4-FFF2-40B4-BE49-F238E27FC236}">
                <a16:creationId xmlns:a16="http://schemas.microsoft.com/office/drawing/2014/main" id="{4F9AC1F1-58B1-9C97-9AC7-780CF51E6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10000"/>
            <a:ext cx="21336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80" name="Line 20">
            <a:extLst>
              <a:ext uri="{FF2B5EF4-FFF2-40B4-BE49-F238E27FC236}">
                <a16:creationId xmlns:a16="http://schemas.microsoft.com/office/drawing/2014/main" id="{CD044703-D3C2-B880-63D2-71C216F8A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38100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1" name="Line 21">
            <a:extLst>
              <a:ext uri="{FF2B5EF4-FFF2-40B4-BE49-F238E27FC236}">
                <a16:creationId xmlns:a16="http://schemas.microsoft.com/office/drawing/2014/main" id="{57BF8007-6540-0F25-97D8-F24E62A3D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40386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2" name="Line 22">
            <a:extLst>
              <a:ext uri="{FF2B5EF4-FFF2-40B4-BE49-F238E27FC236}">
                <a16:creationId xmlns:a16="http://schemas.microsoft.com/office/drawing/2014/main" id="{EF61674F-E22F-5E61-AF6F-06D11A6D29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0386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3" name="Line 23">
            <a:extLst>
              <a:ext uri="{FF2B5EF4-FFF2-40B4-BE49-F238E27FC236}">
                <a16:creationId xmlns:a16="http://schemas.microsoft.com/office/drawing/2014/main" id="{BAF97A66-0971-A55F-62DE-E48376FFD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876800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4" name="Line 24">
            <a:extLst>
              <a:ext uri="{FF2B5EF4-FFF2-40B4-BE49-F238E27FC236}">
                <a16:creationId xmlns:a16="http://schemas.microsoft.com/office/drawing/2014/main" id="{FD120480-EDD1-EA5B-D433-2F471DEE2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42672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5" name="Line 25">
            <a:extLst>
              <a:ext uri="{FF2B5EF4-FFF2-40B4-BE49-F238E27FC236}">
                <a16:creationId xmlns:a16="http://schemas.microsoft.com/office/drawing/2014/main" id="{42FFAB0D-62D7-4021-D1B3-F352A291C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54864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6" name="Line 26">
            <a:extLst>
              <a:ext uri="{FF2B5EF4-FFF2-40B4-BE49-F238E27FC236}">
                <a16:creationId xmlns:a16="http://schemas.microsoft.com/office/drawing/2014/main" id="{D32D7AC9-EE5A-47F7-CF68-4B7D1FC50C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886200"/>
            <a:ext cx="0" cy="1981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7" name="Line 27">
            <a:extLst>
              <a:ext uri="{FF2B5EF4-FFF2-40B4-BE49-F238E27FC236}">
                <a16:creationId xmlns:a16="http://schemas.microsoft.com/office/drawing/2014/main" id="{D180EB3A-042D-2ADD-EA88-A26BBB0DA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886200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8" name="Line 28">
            <a:extLst>
              <a:ext uri="{FF2B5EF4-FFF2-40B4-BE49-F238E27FC236}">
                <a16:creationId xmlns:a16="http://schemas.microsoft.com/office/drawing/2014/main" id="{34432E42-C768-B4DB-D3EE-8D754DB7E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5720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9" name="Line 29">
            <a:extLst>
              <a:ext uri="{FF2B5EF4-FFF2-40B4-BE49-F238E27FC236}">
                <a16:creationId xmlns:a16="http://schemas.microsoft.com/office/drawing/2014/main" id="{F04657F0-BFCF-9EF6-FDBF-0DF148E05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51816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0" name="Line 30">
            <a:extLst>
              <a:ext uri="{FF2B5EF4-FFF2-40B4-BE49-F238E27FC236}">
                <a16:creationId xmlns:a16="http://schemas.microsoft.com/office/drawing/2014/main" id="{5F1C271F-4BA8-D773-27F5-12BC26319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579120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1" name="Line 31">
            <a:extLst>
              <a:ext uri="{FF2B5EF4-FFF2-40B4-BE49-F238E27FC236}">
                <a16:creationId xmlns:a16="http://schemas.microsoft.com/office/drawing/2014/main" id="{4690AD73-8096-DA55-94B4-1A9AD681B1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9624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2" name="Line 32">
            <a:extLst>
              <a:ext uri="{FF2B5EF4-FFF2-40B4-BE49-F238E27FC236}">
                <a16:creationId xmlns:a16="http://schemas.microsoft.com/office/drawing/2014/main" id="{DAE65FA7-284A-385D-8DE2-EDE88906BA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3434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3" name="Line 33">
            <a:extLst>
              <a:ext uri="{FF2B5EF4-FFF2-40B4-BE49-F238E27FC236}">
                <a16:creationId xmlns:a16="http://schemas.microsoft.com/office/drawing/2014/main" id="{3279EA74-1A62-5107-084E-A11564E60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43434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C416E24-CBBE-6D08-336A-4AD11B21D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4099B-5D2C-1041-A51F-0311368974F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46786" name="Rectangle 2">
            <a:extLst>
              <a:ext uri="{FF2B5EF4-FFF2-40B4-BE49-F238E27FC236}">
                <a16:creationId xmlns:a16="http://schemas.microsoft.com/office/drawing/2014/main" id="{F6F5E7E9-12D1-8E8F-3A23-20A8EB63F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 altLang="en-US"/>
              <a:t>Defects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6452817E-5D3E-0EA9-F776-BD28ABD2D15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096000" y="2667000"/>
            <a:ext cx="609600" cy="304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88" name="Rectangle 4">
            <a:extLst>
              <a:ext uri="{FF2B5EF4-FFF2-40B4-BE49-F238E27FC236}">
                <a16:creationId xmlns:a16="http://schemas.microsoft.com/office/drawing/2014/main" id="{8F3C4B68-108D-9DBF-386B-ECBDC168E65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572000" y="2667000"/>
            <a:ext cx="609600" cy="304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89" name="Rectangle 5">
            <a:extLst>
              <a:ext uri="{FF2B5EF4-FFF2-40B4-BE49-F238E27FC236}">
                <a16:creationId xmlns:a16="http://schemas.microsoft.com/office/drawing/2014/main" id="{E806107C-A9CF-BC1F-F721-AF756BF3C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429000"/>
            <a:ext cx="609600" cy="304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90" name="Rectangle 6">
            <a:extLst>
              <a:ext uri="{FF2B5EF4-FFF2-40B4-BE49-F238E27FC236}">
                <a16:creationId xmlns:a16="http://schemas.microsoft.com/office/drawing/2014/main" id="{6914EC81-A04F-71CE-B007-1F53D1454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905000"/>
            <a:ext cx="609600" cy="304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91" name="Rectangle 7">
            <a:extLst>
              <a:ext uri="{FF2B5EF4-FFF2-40B4-BE49-F238E27FC236}">
                <a16:creationId xmlns:a16="http://schemas.microsoft.com/office/drawing/2014/main" id="{3EB28025-79EE-C59C-E749-A1C537102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209800"/>
            <a:ext cx="1219200" cy="1219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92" name="Oval 8">
            <a:extLst>
              <a:ext uri="{FF2B5EF4-FFF2-40B4-BE49-F238E27FC236}">
                <a16:creationId xmlns:a16="http://schemas.microsoft.com/office/drawing/2014/main" id="{82D33C89-358B-EDBC-F3B3-AF96F2F63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752600"/>
            <a:ext cx="21336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93" name="Line 9">
            <a:extLst>
              <a:ext uri="{FF2B5EF4-FFF2-40B4-BE49-F238E27FC236}">
                <a16:creationId xmlns:a16="http://schemas.microsoft.com/office/drawing/2014/main" id="{2D989106-F565-C95F-55DE-632F445BF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7526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94" name="Line 10">
            <a:extLst>
              <a:ext uri="{FF2B5EF4-FFF2-40B4-BE49-F238E27FC236}">
                <a16:creationId xmlns:a16="http://schemas.microsoft.com/office/drawing/2014/main" id="{F70C27C9-1131-7B1A-E9C1-1150E1294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198120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95" name="Line 11">
            <a:extLst>
              <a:ext uri="{FF2B5EF4-FFF2-40B4-BE49-F238E27FC236}">
                <a16:creationId xmlns:a16="http://schemas.microsoft.com/office/drawing/2014/main" id="{2F6EA0BD-33A6-16BC-8856-2AFBB1C58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19812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96" name="Line 12">
            <a:extLst>
              <a:ext uri="{FF2B5EF4-FFF2-40B4-BE49-F238E27FC236}">
                <a16:creationId xmlns:a16="http://schemas.microsoft.com/office/drawing/2014/main" id="{6AEC948B-9D82-0720-DFE4-703A3834A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819400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97" name="Line 13">
            <a:extLst>
              <a:ext uri="{FF2B5EF4-FFF2-40B4-BE49-F238E27FC236}">
                <a16:creationId xmlns:a16="http://schemas.microsoft.com/office/drawing/2014/main" id="{194118DD-FF58-27F9-A2C1-108E7024C8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2098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98" name="Line 14">
            <a:extLst>
              <a:ext uri="{FF2B5EF4-FFF2-40B4-BE49-F238E27FC236}">
                <a16:creationId xmlns:a16="http://schemas.microsoft.com/office/drawing/2014/main" id="{A9468036-95D9-CC92-7668-692C37089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4290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99" name="Rectangle 15">
            <a:extLst>
              <a:ext uri="{FF2B5EF4-FFF2-40B4-BE49-F238E27FC236}">
                <a16:creationId xmlns:a16="http://schemas.microsoft.com/office/drawing/2014/main" id="{11AA9E17-7ED3-6811-8686-877846EA9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209800"/>
            <a:ext cx="1219200" cy="1219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00" name="Oval 16">
            <a:extLst>
              <a:ext uri="{FF2B5EF4-FFF2-40B4-BE49-F238E27FC236}">
                <a16:creationId xmlns:a16="http://schemas.microsoft.com/office/drawing/2014/main" id="{43F93BA0-DB6F-03FE-55E6-B238D442E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2600"/>
            <a:ext cx="21336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01" name="Line 17">
            <a:extLst>
              <a:ext uri="{FF2B5EF4-FFF2-40B4-BE49-F238E27FC236}">
                <a16:creationId xmlns:a16="http://schemas.microsoft.com/office/drawing/2014/main" id="{F8DC7407-79E7-07F0-1C8A-ED044144A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17526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2" name="Line 18">
            <a:extLst>
              <a:ext uri="{FF2B5EF4-FFF2-40B4-BE49-F238E27FC236}">
                <a16:creationId xmlns:a16="http://schemas.microsoft.com/office/drawing/2014/main" id="{51AED9EF-75EF-FFED-E730-6A81545DC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19812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3" name="Line 19">
            <a:extLst>
              <a:ext uri="{FF2B5EF4-FFF2-40B4-BE49-F238E27FC236}">
                <a16:creationId xmlns:a16="http://schemas.microsoft.com/office/drawing/2014/main" id="{3DF1E699-C571-680C-6B2E-C4297EA63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19812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4" name="Line 20">
            <a:extLst>
              <a:ext uri="{FF2B5EF4-FFF2-40B4-BE49-F238E27FC236}">
                <a16:creationId xmlns:a16="http://schemas.microsoft.com/office/drawing/2014/main" id="{76922BF6-F01F-A743-A739-9F3E8AFF5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819400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5" name="Line 21">
            <a:extLst>
              <a:ext uri="{FF2B5EF4-FFF2-40B4-BE49-F238E27FC236}">
                <a16:creationId xmlns:a16="http://schemas.microsoft.com/office/drawing/2014/main" id="{66C328B8-348B-09BD-7ED9-F817EB6C0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2098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6" name="Line 22">
            <a:extLst>
              <a:ext uri="{FF2B5EF4-FFF2-40B4-BE49-F238E27FC236}">
                <a16:creationId xmlns:a16="http://schemas.microsoft.com/office/drawing/2014/main" id="{EB4669CE-7B14-D725-8858-5C242D7729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4290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7" name="Line 23">
            <a:extLst>
              <a:ext uri="{FF2B5EF4-FFF2-40B4-BE49-F238E27FC236}">
                <a16:creationId xmlns:a16="http://schemas.microsoft.com/office/drawing/2014/main" id="{82B3994B-247D-7659-4022-4A9744C66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828800"/>
            <a:ext cx="0" cy="1981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8" name="Line 24">
            <a:extLst>
              <a:ext uri="{FF2B5EF4-FFF2-40B4-BE49-F238E27FC236}">
                <a16:creationId xmlns:a16="http://schemas.microsoft.com/office/drawing/2014/main" id="{DB12B343-4712-28D7-504B-C0B427CF38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828800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9" name="Line 25">
            <a:extLst>
              <a:ext uri="{FF2B5EF4-FFF2-40B4-BE49-F238E27FC236}">
                <a16:creationId xmlns:a16="http://schemas.microsoft.com/office/drawing/2014/main" id="{441C2422-D5ED-93C7-7199-73B2E1A18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5146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0" name="Line 26">
            <a:extLst>
              <a:ext uri="{FF2B5EF4-FFF2-40B4-BE49-F238E27FC236}">
                <a16:creationId xmlns:a16="http://schemas.microsoft.com/office/drawing/2014/main" id="{8D8E6FDB-0910-679E-B261-5438122E6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1242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1" name="Line 27">
            <a:extLst>
              <a:ext uri="{FF2B5EF4-FFF2-40B4-BE49-F238E27FC236}">
                <a16:creationId xmlns:a16="http://schemas.microsoft.com/office/drawing/2014/main" id="{1452E1F9-CAA3-B0D9-AD58-31778C4663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373380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2" name="Line 28">
            <a:extLst>
              <a:ext uri="{FF2B5EF4-FFF2-40B4-BE49-F238E27FC236}">
                <a16:creationId xmlns:a16="http://schemas.microsoft.com/office/drawing/2014/main" id="{73D9B58E-DFB8-9910-4A9B-3D23A1879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19050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3" name="Line 29">
            <a:extLst>
              <a:ext uri="{FF2B5EF4-FFF2-40B4-BE49-F238E27FC236}">
                <a16:creationId xmlns:a16="http://schemas.microsoft.com/office/drawing/2014/main" id="{E55EF416-6CAF-1ADE-FFBE-BD8DB0394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2860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4" name="Line 30">
            <a:extLst>
              <a:ext uri="{FF2B5EF4-FFF2-40B4-BE49-F238E27FC236}">
                <a16:creationId xmlns:a16="http://schemas.microsoft.com/office/drawing/2014/main" id="{50236055-6876-389B-566D-8FED484E7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22860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5" name="Oval 31">
            <a:extLst>
              <a:ext uri="{FF2B5EF4-FFF2-40B4-BE49-F238E27FC236}">
                <a16:creationId xmlns:a16="http://schemas.microsoft.com/office/drawing/2014/main" id="{08E0FB93-E678-F1AD-4607-7903D36E2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812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16" name="Oval 32">
            <a:extLst>
              <a:ext uri="{FF2B5EF4-FFF2-40B4-BE49-F238E27FC236}">
                <a16:creationId xmlns:a16="http://schemas.microsoft.com/office/drawing/2014/main" id="{C2348C66-42E0-EA5B-5FE4-90CF40F1F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5908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17" name="Oval 33">
            <a:extLst>
              <a:ext uri="{FF2B5EF4-FFF2-40B4-BE49-F238E27FC236}">
                <a16:creationId xmlns:a16="http://schemas.microsoft.com/office/drawing/2014/main" id="{501048AF-1D6B-01CE-C2E1-A73B04767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1242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18" name="Oval 34">
            <a:extLst>
              <a:ext uri="{FF2B5EF4-FFF2-40B4-BE49-F238E27FC236}">
                <a16:creationId xmlns:a16="http://schemas.microsoft.com/office/drawing/2014/main" id="{9FEA48C5-851E-FEE6-EC2E-22C6759F2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5908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19" name="Oval 35">
            <a:extLst>
              <a:ext uri="{FF2B5EF4-FFF2-40B4-BE49-F238E27FC236}">
                <a16:creationId xmlns:a16="http://schemas.microsoft.com/office/drawing/2014/main" id="{DE6E0A07-A169-A81A-8BF6-F76693D35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0574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20" name="Oval 36">
            <a:extLst>
              <a:ext uri="{FF2B5EF4-FFF2-40B4-BE49-F238E27FC236}">
                <a16:creationId xmlns:a16="http://schemas.microsoft.com/office/drawing/2014/main" id="{115D8E6B-7D40-C84D-318D-5CBBCC5B2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5908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21" name="Oval 37">
            <a:extLst>
              <a:ext uri="{FF2B5EF4-FFF2-40B4-BE49-F238E27FC236}">
                <a16:creationId xmlns:a16="http://schemas.microsoft.com/office/drawing/2014/main" id="{B2FB3DCF-E944-FED1-2DFE-9819D1195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22" name="Oval 38">
            <a:extLst>
              <a:ext uri="{FF2B5EF4-FFF2-40B4-BE49-F238E27FC236}">
                <a16:creationId xmlns:a16="http://schemas.microsoft.com/office/drawing/2014/main" id="{387968E6-C1DB-E0CD-98C7-F04C320AD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9812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23" name="Oval 39">
            <a:extLst>
              <a:ext uri="{FF2B5EF4-FFF2-40B4-BE49-F238E27FC236}">
                <a16:creationId xmlns:a16="http://schemas.microsoft.com/office/drawing/2014/main" id="{8CDC6ABA-1140-FCB4-D33B-38F2E7BA5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5908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24" name="Oval 40">
            <a:extLst>
              <a:ext uri="{FF2B5EF4-FFF2-40B4-BE49-F238E27FC236}">
                <a16:creationId xmlns:a16="http://schemas.microsoft.com/office/drawing/2014/main" id="{A8528667-BA3D-171F-3184-894A387D5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25" name="Oval 41">
            <a:extLst>
              <a:ext uri="{FF2B5EF4-FFF2-40B4-BE49-F238E27FC236}">
                <a16:creationId xmlns:a16="http://schemas.microsoft.com/office/drawing/2014/main" id="{8384AE2E-1A91-A38A-6150-907D1EE79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908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26" name="Oval 42">
            <a:extLst>
              <a:ext uri="{FF2B5EF4-FFF2-40B4-BE49-F238E27FC236}">
                <a16:creationId xmlns:a16="http://schemas.microsoft.com/office/drawing/2014/main" id="{B8449C07-6177-293E-EB36-BAEB7A215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0574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27" name="Oval 43">
            <a:extLst>
              <a:ext uri="{FF2B5EF4-FFF2-40B4-BE49-F238E27FC236}">
                <a16:creationId xmlns:a16="http://schemas.microsoft.com/office/drawing/2014/main" id="{4158A6A2-1462-7191-E40C-C27C6DC71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5908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28" name="Oval 44">
            <a:extLst>
              <a:ext uri="{FF2B5EF4-FFF2-40B4-BE49-F238E27FC236}">
                <a16:creationId xmlns:a16="http://schemas.microsoft.com/office/drawing/2014/main" id="{23064FF8-33C3-2E32-CCFC-565974C7A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829" name="Object 45">
            <a:extLst>
              <a:ext uri="{FF2B5EF4-FFF2-40B4-BE49-F238E27FC236}">
                <a16:creationId xmlns:a16="http://schemas.microsoft.com/office/drawing/2014/main" id="{8035086F-D22B-8A6F-7A3A-24E7D729C6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038600"/>
          <a:ext cx="56388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926200" imgH="11112500" progId="Equation.3">
                  <p:embed/>
                </p:oleObj>
              </mc:Choice>
              <mc:Fallback>
                <p:oleObj name="Equation" r:id="rId2" imgW="69926200" imgH="111125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038600"/>
                        <a:ext cx="5638800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30" name="Text Box 46">
            <a:extLst>
              <a:ext uri="{FF2B5EF4-FFF2-40B4-BE49-F238E27FC236}">
                <a16:creationId xmlns:a16="http://schemas.microsoft.com/office/drawing/2014/main" id="{4D8F1048-4306-EAD9-6075-0525AD56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953000"/>
            <a:ext cx="302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latin typeface="Symbol" pitchFamily="2" charset="2"/>
              </a:rPr>
              <a:t>a</a:t>
            </a:r>
            <a:r>
              <a:rPr lang="en-US" altLang="en-US" i="0">
                <a:latin typeface="Book Antiqua" panose="02040602050305030304" pitchFamily="18" charset="0"/>
              </a:rPr>
              <a:t> is approximately 3 </a:t>
            </a:r>
          </a:p>
        </p:txBody>
      </p:sp>
      <p:graphicFrame>
        <p:nvGraphicFramePr>
          <p:cNvPr id="246831" name="Object 47">
            <a:extLst>
              <a:ext uri="{FF2B5EF4-FFF2-40B4-BE49-F238E27FC236}">
                <a16:creationId xmlns:a16="http://schemas.microsoft.com/office/drawing/2014/main" id="{E62F5093-9B33-7979-19BD-2A24AF5451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1025" y="5686425"/>
          <a:ext cx="25955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181800" imgH="6146800" progId="Equation.3">
                  <p:embed/>
                </p:oleObj>
              </mc:Choice>
              <mc:Fallback>
                <p:oleObj name="Equation" r:id="rId4" imgW="32181800" imgH="61468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1025" y="5686425"/>
                        <a:ext cx="25955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B9B697B-85F0-3B86-7C92-42519FFBD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753DD-0851-3F43-99ED-B37A92F8B62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47810" name="Rectangle 2">
            <a:extLst>
              <a:ext uri="{FF2B5EF4-FFF2-40B4-BE49-F238E27FC236}">
                <a16:creationId xmlns:a16="http://schemas.microsoft.com/office/drawing/2014/main" id="{611CEFCF-B8FD-C638-B27D-D229FBE74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772400" cy="762000"/>
          </a:xfrm>
        </p:spPr>
        <p:txBody>
          <a:bodyPr/>
          <a:lstStyle/>
          <a:p>
            <a:r>
              <a:rPr lang="en-US" altLang="en-US"/>
              <a:t>Some Examples (1994)</a:t>
            </a:r>
          </a:p>
        </p:txBody>
      </p:sp>
      <p:graphicFrame>
        <p:nvGraphicFramePr>
          <p:cNvPr id="247811" name="Group 3">
            <a:extLst>
              <a:ext uri="{FF2B5EF4-FFF2-40B4-BE49-F238E27FC236}">
                <a16:creationId xmlns:a16="http://schemas.microsoft.com/office/drawing/2014/main" id="{66FBA2CD-C483-6F88-4C3B-1CAD170FFA3B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295400"/>
          <a:ext cx="8305800" cy="47244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68558146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35049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2786736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413198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35536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6784805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3527869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5776095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80948083"/>
                    </a:ext>
                  </a:extLst>
                </a:gridCol>
              </a:tblGrid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Metal layers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Line width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Wafer cost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Def./ cm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Area mm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Dies/wafer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Yield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Die cost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075077"/>
                  </a:ext>
                </a:extLst>
              </a:tr>
              <a:tr h="566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386DX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$900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360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690632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486 DX2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832538"/>
                  </a:ext>
                </a:extLst>
              </a:tr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Power PC 601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$1700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887820"/>
                  </a:ext>
                </a:extLst>
              </a:tr>
              <a:tr h="566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HP PA 7100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$1300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24988"/>
                  </a:ext>
                </a:extLst>
              </a:tr>
              <a:tr h="566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DEC Alpha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$149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706896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Super Sparc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$1700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$272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666384"/>
                  </a:ext>
                </a:extLst>
              </a:tr>
              <a:tr h="554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Pentium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rgbClr val="315263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C9D1E"/>
                        </a:buClr>
                        <a:buSzPct val="65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15263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15263"/>
                          </a:solidFill>
                          <a:effectLst/>
                          <a:latin typeface="Arial" panose="020B0604020202020204" pitchFamily="34" charset="0"/>
                        </a:rPr>
                        <a:t>$417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1556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D9C349D-F7E8-2D80-23AB-837D2EDD19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02EAE-0F6B-9D45-993C-EA2A7D0B45B5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250151" name="Rectangle 295">
            <a:extLst>
              <a:ext uri="{FF2B5EF4-FFF2-40B4-BE49-F238E27FC236}">
                <a16:creationId xmlns:a16="http://schemas.microsoft.com/office/drawing/2014/main" id="{B1E8E06D-47CB-07DA-8F5C-E7114439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1690688"/>
            <a:ext cx="8618537" cy="3757612"/>
          </a:xfrm>
          <a:prstGeom prst="rect">
            <a:avLst/>
          </a:prstGeom>
          <a:gradFill rotWithShape="1">
            <a:gsLst>
              <a:gs pos="0">
                <a:srgbClr val="EAEAEA">
                  <a:gamma/>
                  <a:shade val="69804"/>
                  <a:invGamma/>
                </a:srgbClr>
              </a:gs>
              <a:gs pos="100000">
                <a:srgbClr val="EAEAEA"/>
              </a:gs>
            </a:gsLst>
            <a:lin ang="5400000" scaled="1"/>
          </a:gradFill>
          <a:ln>
            <a:noFill/>
          </a:ln>
          <a:effectLst>
            <a:outerShdw dist="107763" dir="2700000" algn="ctr" rotWithShape="0">
              <a:srgbClr val="31526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58" name="Rectangle 2">
            <a:extLst>
              <a:ext uri="{FF2B5EF4-FFF2-40B4-BE49-F238E27FC236}">
                <a16:creationId xmlns:a16="http://schemas.microsoft.com/office/drawing/2014/main" id="{3948AACC-7226-601A-235F-527EE6F205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Reliability―</a:t>
            </a:r>
            <a:br>
              <a:rPr lang="en-US" altLang="en-US" sz="3600"/>
            </a:br>
            <a:r>
              <a:rPr lang="en-US" altLang="en-US" sz="3600"/>
              <a:t>Noise in Digital Integrated Circuits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50075" name="Freeform 219">
            <a:extLst>
              <a:ext uri="{FF2B5EF4-FFF2-40B4-BE49-F238E27FC236}">
                <a16:creationId xmlns:a16="http://schemas.microsoft.com/office/drawing/2014/main" id="{8D82C206-C2B0-3614-0446-6E365EC0AC04}"/>
              </a:ext>
            </a:extLst>
          </p:cNvPr>
          <p:cNvSpPr>
            <a:spLocks/>
          </p:cNvSpPr>
          <p:nvPr/>
        </p:nvSpPr>
        <p:spPr bwMode="auto">
          <a:xfrm>
            <a:off x="5664200" y="3679825"/>
            <a:ext cx="25400" cy="1588"/>
          </a:xfrm>
          <a:custGeom>
            <a:avLst/>
            <a:gdLst>
              <a:gd name="T0" fmla="*/ 0 w 16"/>
              <a:gd name="T1" fmla="*/ 0 w 16"/>
              <a:gd name="T2" fmla="*/ 0 w 16"/>
              <a:gd name="T3" fmla="*/ 16 w 16"/>
              <a:gd name="T4" fmla="*/ 16 w 16"/>
              <a:gd name="T5" fmla="*/ 16 w 16"/>
              <a:gd name="T6" fmla="*/ 0 w 1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16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095" name="Freeform 239">
            <a:extLst>
              <a:ext uri="{FF2B5EF4-FFF2-40B4-BE49-F238E27FC236}">
                <a16:creationId xmlns:a16="http://schemas.microsoft.com/office/drawing/2014/main" id="{FFB2148A-BD49-56A7-9E69-09F0FBD6FDDE}"/>
              </a:ext>
            </a:extLst>
          </p:cNvPr>
          <p:cNvSpPr>
            <a:spLocks/>
          </p:cNvSpPr>
          <p:nvPr/>
        </p:nvSpPr>
        <p:spPr bwMode="auto">
          <a:xfrm>
            <a:off x="1279525" y="3575050"/>
            <a:ext cx="492125" cy="258763"/>
          </a:xfrm>
          <a:custGeom>
            <a:avLst/>
            <a:gdLst>
              <a:gd name="T0" fmla="*/ 0 w 70"/>
              <a:gd name="T1" fmla="*/ 0 h 37"/>
              <a:gd name="T2" fmla="*/ 18 w 70"/>
              <a:gd name="T3" fmla="*/ 21 h 37"/>
              <a:gd name="T4" fmla="*/ 9 w 70"/>
              <a:gd name="T5" fmla="*/ 37 h 37"/>
              <a:gd name="T6" fmla="*/ 0 w 70"/>
              <a:gd name="T7" fmla="*/ 21 h 37"/>
              <a:gd name="T8" fmla="*/ 18 w 70"/>
              <a:gd name="T9" fmla="*/ 0 h 37"/>
              <a:gd name="T10" fmla="*/ 35 w 70"/>
              <a:gd name="T11" fmla="*/ 21 h 37"/>
              <a:gd name="T12" fmla="*/ 35 w 70"/>
              <a:gd name="T13" fmla="*/ 21 h 37"/>
              <a:gd name="T14" fmla="*/ 27 w 70"/>
              <a:gd name="T15" fmla="*/ 37 h 37"/>
              <a:gd name="T16" fmla="*/ 18 w 70"/>
              <a:gd name="T17" fmla="*/ 21 h 37"/>
              <a:gd name="T18" fmla="*/ 35 w 70"/>
              <a:gd name="T19" fmla="*/ 0 h 37"/>
              <a:gd name="T20" fmla="*/ 53 w 70"/>
              <a:gd name="T21" fmla="*/ 21 h 37"/>
              <a:gd name="T22" fmla="*/ 53 w 70"/>
              <a:gd name="T23" fmla="*/ 21 h 37"/>
              <a:gd name="T24" fmla="*/ 44 w 70"/>
              <a:gd name="T25" fmla="*/ 37 h 37"/>
              <a:gd name="T26" fmla="*/ 35 w 70"/>
              <a:gd name="T27" fmla="*/ 21 h 37"/>
              <a:gd name="T28" fmla="*/ 53 w 70"/>
              <a:gd name="T29" fmla="*/ 0 h 37"/>
              <a:gd name="T30" fmla="*/ 70 w 70"/>
              <a:gd name="T31" fmla="*/ 21 h 37"/>
              <a:gd name="T32" fmla="*/ 70 w 70"/>
              <a:gd name="T33" fmla="*/ 21 h 37"/>
              <a:gd name="T34" fmla="*/ 61 w 70"/>
              <a:gd name="T35" fmla="*/ 37 h 37"/>
              <a:gd name="T36" fmla="*/ 53 w 70"/>
              <a:gd name="T37" fmla="*/ 21 h 37"/>
              <a:gd name="T38" fmla="*/ 70 w 70"/>
              <a:gd name="T3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0" h="37">
                <a:moveTo>
                  <a:pt x="0" y="0"/>
                </a:moveTo>
                <a:cubicBezTo>
                  <a:pt x="10" y="0"/>
                  <a:pt x="18" y="9"/>
                  <a:pt x="18" y="21"/>
                </a:cubicBezTo>
                <a:cubicBezTo>
                  <a:pt x="18" y="30"/>
                  <a:pt x="14" y="37"/>
                  <a:pt x="9" y="37"/>
                </a:cubicBezTo>
                <a:cubicBezTo>
                  <a:pt x="4" y="37"/>
                  <a:pt x="0" y="30"/>
                  <a:pt x="0" y="21"/>
                </a:cubicBezTo>
                <a:cubicBezTo>
                  <a:pt x="0" y="9"/>
                  <a:pt x="8" y="0"/>
                  <a:pt x="18" y="0"/>
                </a:cubicBezTo>
                <a:cubicBezTo>
                  <a:pt x="27" y="0"/>
                  <a:pt x="35" y="9"/>
                  <a:pt x="35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30"/>
                  <a:pt x="31" y="37"/>
                  <a:pt x="27" y="37"/>
                </a:cubicBezTo>
                <a:cubicBezTo>
                  <a:pt x="22" y="37"/>
                  <a:pt x="18" y="30"/>
                  <a:pt x="18" y="21"/>
                </a:cubicBezTo>
                <a:cubicBezTo>
                  <a:pt x="18" y="9"/>
                  <a:pt x="26" y="0"/>
                  <a:pt x="35" y="0"/>
                </a:cubicBezTo>
                <a:cubicBezTo>
                  <a:pt x="45" y="0"/>
                  <a:pt x="53" y="9"/>
                  <a:pt x="5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30"/>
                  <a:pt x="49" y="37"/>
                  <a:pt x="44" y="37"/>
                </a:cubicBezTo>
                <a:cubicBezTo>
                  <a:pt x="39" y="37"/>
                  <a:pt x="35" y="30"/>
                  <a:pt x="35" y="21"/>
                </a:cubicBezTo>
                <a:cubicBezTo>
                  <a:pt x="35" y="9"/>
                  <a:pt x="43" y="0"/>
                  <a:pt x="53" y="0"/>
                </a:cubicBezTo>
                <a:cubicBezTo>
                  <a:pt x="62" y="0"/>
                  <a:pt x="70" y="9"/>
                  <a:pt x="70" y="21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30"/>
                  <a:pt x="66" y="37"/>
                  <a:pt x="61" y="37"/>
                </a:cubicBezTo>
                <a:cubicBezTo>
                  <a:pt x="57" y="37"/>
                  <a:pt x="53" y="30"/>
                  <a:pt x="53" y="21"/>
                </a:cubicBezTo>
                <a:cubicBezTo>
                  <a:pt x="53" y="9"/>
                  <a:pt x="60" y="0"/>
                  <a:pt x="70" y="0"/>
                </a:cubicBezTo>
              </a:path>
            </a:pathLst>
          </a:custGeom>
          <a:noFill/>
          <a:ln w="222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096" name="Line 240">
            <a:extLst>
              <a:ext uri="{FF2B5EF4-FFF2-40B4-BE49-F238E27FC236}">
                <a16:creationId xmlns:a16="http://schemas.microsoft.com/office/drawing/2014/main" id="{885D8DE7-C11D-17F9-2F83-538D695077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1650" y="3575050"/>
            <a:ext cx="554038" cy="1588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097" name="Line 241">
            <a:extLst>
              <a:ext uri="{FF2B5EF4-FFF2-40B4-BE49-F238E27FC236}">
                <a16:creationId xmlns:a16="http://schemas.microsoft.com/office/drawing/2014/main" id="{CE9A11A3-F3A2-59BA-C183-D74669D95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688" y="3575050"/>
            <a:ext cx="350837" cy="1588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098" name="Freeform 242">
            <a:extLst>
              <a:ext uri="{FF2B5EF4-FFF2-40B4-BE49-F238E27FC236}">
                <a16:creationId xmlns:a16="http://schemas.microsoft.com/office/drawing/2014/main" id="{8D0E9FF1-96EE-1743-D0B6-4B98E9FB9186}"/>
              </a:ext>
            </a:extLst>
          </p:cNvPr>
          <p:cNvSpPr>
            <a:spLocks/>
          </p:cNvSpPr>
          <p:nvPr/>
        </p:nvSpPr>
        <p:spPr bwMode="auto">
          <a:xfrm>
            <a:off x="1279525" y="2970213"/>
            <a:ext cx="492125" cy="260350"/>
          </a:xfrm>
          <a:custGeom>
            <a:avLst/>
            <a:gdLst>
              <a:gd name="T0" fmla="*/ 0 w 70"/>
              <a:gd name="T1" fmla="*/ 0 h 37"/>
              <a:gd name="T2" fmla="*/ 18 w 70"/>
              <a:gd name="T3" fmla="*/ 21 h 37"/>
              <a:gd name="T4" fmla="*/ 9 w 70"/>
              <a:gd name="T5" fmla="*/ 37 h 37"/>
              <a:gd name="T6" fmla="*/ 0 w 70"/>
              <a:gd name="T7" fmla="*/ 21 h 37"/>
              <a:gd name="T8" fmla="*/ 18 w 70"/>
              <a:gd name="T9" fmla="*/ 0 h 37"/>
              <a:gd name="T10" fmla="*/ 35 w 70"/>
              <a:gd name="T11" fmla="*/ 21 h 37"/>
              <a:gd name="T12" fmla="*/ 35 w 70"/>
              <a:gd name="T13" fmla="*/ 21 h 37"/>
              <a:gd name="T14" fmla="*/ 27 w 70"/>
              <a:gd name="T15" fmla="*/ 37 h 37"/>
              <a:gd name="T16" fmla="*/ 18 w 70"/>
              <a:gd name="T17" fmla="*/ 21 h 37"/>
              <a:gd name="T18" fmla="*/ 35 w 70"/>
              <a:gd name="T19" fmla="*/ 0 h 37"/>
              <a:gd name="T20" fmla="*/ 53 w 70"/>
              <a:gd name="T21" fmla="*/ 21 h 37"/>
              <a:gd name="T22" fmla="*/ 53 w 70"/>
              <a:gd name="T23" fmla="*/ 21 h 37"/>
              <a:gd name="T24" fmla="*/ 44 w 70"/>
              <a:gd name="T25" fmla="*/ 37 h 37"/>
              <a:gd name="T26" fmla="*/ 35 w 70"/>
              <a:gd name="T27" fmla="*/ 21 h 37"/>
              <a:gd name="T28" fmla="*/ 53 w 70"/>
              <a:gd name="T29" fmla="*/ 0 h 37"/>
              <a:gd name="T30" fmla="*/ 70 w 70"/>
              <a:gd name="T31" fmla="*/ 21 h 37"/>
              <a:gd name="T32" fmla="*/ 70 w 70"/>
              <a:gd name="T33" fmla="*/ 21 h 37"/>
              <a:gd name="T34" fmla="*/ 61 w 70"/>
              <a:gd name="T35" fmla="*/ 37 h 37"/>
              <a:gd name="T36" fmla="*/ 53 w 70"/>
              <a:gd name="T37" fmla="*/ 21 h 37"/>
              <a:gd name="T38" fmla="*/ 70 w 70"/>
              <a:gd name="T3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0" h="37">
                <a:moveTo>
                  <a:pt x="0" y="0"/>
                </a:moveTo>
                <a:cubicBezTo>
                  <a:pt x="10" y="0"/>
                  <a:pt x="18" y="9"/>
                  <a:pt x="18" y="21"/>
                </a:cubicBezTo>
                <a:cubicBezTo>
                  <a:pt x="18" y="30"/>
                  <a:pt x="14" y="37"/>
                  <a:pt x="9" y="37"/>
                </a:cubicBezTo>
                <a:cubicBezTo>
                  <a:pt x="4" y="37"/>
                  <a:pt x="0" y="30"/>
                  <a:pt x="0" y="21"/>
                </a:cubicBezTo>
                <a:cubicBezTo>
                  <a:pt x="0" y="9"/>
                  <a:pt x="8" y="0"/>
                  <a:pt x="18" y="0"/>
                </a:cubicBezTo>
                <a:cubicBezTo>
                  <a:pt x="27" y="0"/>
                  <a:pt x="35" y="9"/>
                  <a:pt x="35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30"/>
                  <a:pt x="31" y="37"/>
                  <a:pt x="27" y="37"/>
                </a:cubicBezTo>
                <a:cubicBezTo>
                  <a:pt x="22" y="37"/>
                  <a:pt x="18" y="30"/>
                  <a:pt x="18" y="21"/>
                </a:cubicBezTo>
                <a:cubicBezTo>
                  <a:pt x="18" y="9"/>
                  <a:pt x="26" y="0"/>
                  <a:pt x="35" y="0"/>
                </a:cubicBezTo>
                <a:cubicBezTo>
                  <a:pt x="45" y="0"/>
                  <a:pt x="53" y="9"/>
                  <a:pt x="5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30"/>
                  <a:pt x="49" y="37"/>
                  <a:pt x="44" y="37"/>
                </a:cubicBezTo>
                <a:cubicBezTo>
                  <a:pt x="39" y="37"/>
                  <a:pt x="35" y="30"/>
                  <a:pt x="35" y="21"/>
                </a:cubicBezTo>
                <a:cubicBezTo>
                  <a:pt x="35" y="9"/>
                  <a:pt x="43" y="0"/>
                  <a:pt x="53" y="0"/>
                </a:cubicBezTo>
                <a:cubicBezTo>
                  <a:pt x="62" y="0"/>
                  <a:pt x="70" y="9"/>
                  <a:pt x="70" y="21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30"/>
                  <a:pt x="66" y="37"/>
                  <a:pt x="61" y="37"/>
                </a:cubicBezTo>
                <a:cubicBezTo>
                  <a:pt x="57" y="37"/>
                  <a:pt x="53" y="30"/>
                  <a:pt x="53" y="21"/>
                </a:cubicBezTo>
                <a:cubicBezTo>
                  <a:pt x="53" y="9"/>
                  <a:pt x="60" y="0"/>
                  <a:pt x="70" y="0"/>
                </a:cubicBezTo>
              </a:path>
            </a:pathLst>
          </a:custGeom>
          <a:noFill/>
          <a:ln w="2222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099" name="Line 243">
            <a:extLst>
              <a:ext uri="{FF2B5EF4-FFF2-40B4-BE49-F238E27FC236}">
                <a16:creationId xmlns:a16="http://schemas.microsoft.com/office/drawing/2014/main" id="{5B990F11-1414-D5AC-86EF-4DFE522F2E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1650" y="2970213"/>
            <a:ext cx="252413" cy="1587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00" name="Line 244">
            <a:extLst>
              <a:ext uri="{FF2B5EF4-FFF2-40B4-BE49-F238E27FC236}">
                <a16:creationId xmlns:a16="http://schemas.microsoft.com/office/drawing/2014/main" id="{AC2F195F-ED3D-6144-6E8A-6EBE8D1F9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188" y="2970213"/>
            <a:ext cx="287337" cy="1587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01" name="Freeform 245">
            <a:extLst>
              <a:ext uri="{FF2B5EF4-FFF2-40B4-BE49-F238E27FC236}">
                <a16:creationId xmlns:a16="http://schemas.microsoft.com/office/drawing/2014/main" id="{B08D3685-6EBB-C39D-7077-011B114B6A13}"/>
              </a:ext>
            </a:extLst>
          </p:cNvPr>
          <p:cNvSpPr>
            <a:spLocks/>
          </p:cNvSpPr>
          <p:nvPr/>
        </p:nvSpPr>
        <p:spPr bwMode="auto">
          <a:xfrm>
            <a:off x="1968500" y="2914650"/>
            <a:ext cx="168275" cy="104775"/>
          </a:xfrm>
          <a:custGeom>
            <a:avLst/>
            <a:gdLst>
              <a:gd name="T0" fmla="*/ 4 w 24"/>
              <a:gd name="T1" fmla="*/ 8 h 15"/>
              <a:gd name="T2" fmla="*/ 0 w 24"/>
              <a:gd name="T3" fmla="*/ 1 h 15"/>
              <a:gd name="T4" fmla="*/ 0 w 24"/>
              <a:gd name="T5" fmla="*/ 0 h 15"/>
              <a:gd name="T6" fmla="*/ 12 w 24"/>
              <a:gd name="T7" fmla="*/ 5 h 15"/>
              <a:gd name="T8" fmla="*/ 24 w 24"/>
              <a:gd name="T9" fmla="*/ 8 h 15"/>
              <a:gd name="T10" fmla="*/ 12 w 24"/>
              <a:gd name="T11" fmla="*/ 10 h 15"/>
              <a:gd name="T12" fmla="*/ 0 w 24"/>
              <a:gd name="T13" fmla="*/ 15 h 15"/>
              <a:gd name="T14" fmla="*/ 0 w 24"/>
              <a:gd name="T15" fmla="*/ 15 h 15"/>
              <a:gd name="T16" fmla="*/ 4 w 24"/>
              <a:gd name="T17" fmla="*/ 8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15">
                <a:moveTo>
                  <a:pt x="4" y="8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12" y="5"/>
                  <a:pt x="12" y="5"/>
                  <a:pt x="12" y="5"/>
                </a:cubicBezTo>
                <a:cubicBezTo>
                  <a:pt x="16" y="6"/>
                  <a:pt x="20" y="7"/>
                  <a:pt x="24" y="8"/>
                </a:cubicBezTo>
                <a:cubicBezTo>
                  <a:pt x="20" y="9"/>
                  <a:pt x="16" y="10"/>
                  <a:pt x="12" y="1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lnTo>
                  <a:pt x="4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02" name="Freeform 246">
            <a:extLst>
              <a:ext uri="{FF2B5EF4-FFF2-40B4-BE49-F238E27FC236}">
                <a16:creationId xmlns:a16="http://schemas.microsoft.com/office/drawing/2014/main" id="{2424BEC6-8D81-6D8A-0DB6-5275F5D4D545}"/>
              </a:ext>
            </a:extLst>
          </p:cNvPr>
          <p:cNvSpPr>
            <a:spLocks/>
          </p:cNvSpPr>
          <p:nvPr/>
        </p:nvSpPr>
        <p:spPr bwMode="auto">
          <a:xfrm>
            <a:off x="1316038" y="2508250"/>
            <a:ext cx="687387" cy="217488"/>
          </a:xfrm>
          <a:custGeom>
            <a:avLst/>
            <a:gdLst>
              <a:gd name="T0" fmla="*/ 0 w 433"/>
              <a:gd name="T1" fmla="*/ 137 h 137"/>
              <a:gd name="T2" fmla="*/ 168 w 433"/>
              <a:gd name="T3" fmla="*/ 0 h 137"/>
              <a:gd name="T4" fmla="*/ 243 w 433"/>
              <a:gd name="T5" fmla="*/ 0 h 137"/>
              <a:gd name="T6" fmla="*/ 375 w 433"/>
              <a:gd name="T7" fmla="*/ 132 h 137"/>
              <a:gd name="T8" fmla="*/ 433 w 433"/>
              <a:gd name="T9" fmla="*/ 13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137">
                <a:moveTo>
                  <a:pt x="0" y="137"/>
                </a:moveTo>
                <a:lnTo>
                  <a:pt x="168" y="0"/>
                </a:lnTo>
                <a:lnTo>
                  <a:pt x="243" y="0"/>
                </a:lnTo>
                <a:lnTo>
                  <a:pt x="375" y="132"/>
                </a:lnTo>
                <a:lnTo>
                  <a:pt x="433" y="132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03" name="Freeform 247">
            <a:extLst>
              <a:ext uri="{FF2B5EF4-FFF2-40B4-BE49-F238E27FC236}">
                <a16:creationId xmlns:a16="http://schemas.microsoft.com/office/drawing/2014/main" id="{876C2113-A7C1-290B-63D4-F6D147DF75AD}"/>
              </a:ext>
            </a:extLst>
          </p:cNvPr>
          <p:cNvSpPr>
            <a:spLocks/>
          </p:cNvSpPr>
          <p:nvPr/>
        </p:nvSpPr>
        <p:spPr bwMode="auto">
          <a:xfrm>
            <a:off x="2325688" y="3294063"/>
            <a:ext cx="477837" cy="554037"/>
          </a:xfrm>
          <a:custGeom>
            <a:avLst/>
            <a:gdLst>
              <a:gd name="T0" fmla="*/ 0 w 301"/>
              <a:gd name="T1" fmla="*/ 349 h 349"/>
              <a:gd name="T2" fmla="*/ 301 w 301"/>
              <a:gd name="T3" fmla="*/ 177 h 349"/>
              <a:gd name="T4" fmla="*/ 0 w 301"/>
              <a:gd name="T5" fmla="*/ 0 h 349"/>
              <a:gd name="T6" fmla="*/ 0 w 301"/>
              <a:gd name="T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1" h="349">
                <a:moveTo>
                  <a:pt x="0" y="349"/>
                </a:moveTo>
                <a:lnTo>
                  <a:pt x="301" y="177"/>
                </a:lnTo>
                <a:lnTo>
                  <a:pt x="0" y="0"/>
                </a:lnTo>
                <a:lnTo>
                  <a:pt x="0" y="349"/>
                </a:lnTo>
                <a:close/>
              </a:path>
            </a:pathLst>
          </a:custGeom>
          <a:solidFill>
            <a:schemeClr val="bg1"/>
          </a:solidFill>
          <a:ln w="2222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0104" name="Oval 248">
            <a:extLst>
              <a:ext uri="{FF2B5EF4-FFF2-40B4-BE49-F238E27FC236}">
                <a16:creationId xmlns:a16="http://schemas.microsoft.com/office/drawing/2014/main" id="{6E110F2F-7260-0629-0E7A-E29DEA655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25" y="3497263"/>
            <a:ext cx="147638" cy="147637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0105" name="Line 249">
            <a:extLst>
              <a:ext uri="{FF2B5EF4-FFF2-40B4-BE49-F238E27FC236}">
                <a16:creationId xmlns:a16="http://schemas.microsoft.com/office/drawing/2014/main" id="{74C1875A-2EBB-3CD4-7DBF-C26A2AF73B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1163" y="3575050"/>
            <a:ext cx="377825" cy="1588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06" name="Rectangle 250">
            <a:extLst>
              <a:ext uri="{FF2B5EF4-FFF2-40B4-BE49-F238E27FC236}">
                <a16:creationId xmlns:a16="http://schemas.microsoft.com/office/drawing/2014/main" id="{B508071A-98BB-2C89-36BB-FF6DD8D6A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" y="2616200"/>
            <a:ext cx="50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i</a:t>
            </a:r>
            <a:endParaRPr lang="en-US" altLang="en-US"/>
          </a:p>
        </p:txBody>
      </p:sp>
      <p:sp>
        <p:nvSpPr>
          <p:cNvPr id="250107" name="Rectangle 251">
            <a:extLst>
              <a:ext uri="{FF2B5EF4-FFF2-40B4-BE49-F238E27FC236}">
                <a16:creationId xmlns:a16="http://schemas.microsoft.com/office/drawing/2014/main" id="{0B42B75D-05C4-AA67-01F5-45A2C71B2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61620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(</a:t>
            </a:r>
            <a:endParaRPr lang="en-US" altLang="en-US"/>
          </a:p>
        </p:txBody>
      </p:sp>
      <p:sp>
        <p:nvSpPr>
          <p:cNvPr id="250108" name="Rectangle 252">
            <a:extLst>
              <a:ext uri="{FF2B5EF4-FFF2-40B4-BE49-F238E27FC236}">
                <a16:creationId xmlns:a16="http://schemas.microsoft.com/office/drawing/2014/main" id="{7EDE0212-5023-E83E-3483-C29E1858A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" y="2616200"/>
            <a:ext cx="63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t</a:t>
            </a:r>
            <a:endParaRPr lang="en-US" altLang="en-US"/>
          </a:p>
        </p:txBody>
      </p:sp>
      <p:sp>
        <p:nvSpPr>
          <p:cNvPr id="250109" name="Rectangle 253">
            <a:extLst>
              <a:ext uri="{FF2B5EF4-FFF2-40B4-BE49-F238E27FC236}">
                <a16:creationId xmlns:a16="http://schemas.microsoft.com/office/drawing/2014/main" id="{1C302874-4CA0-E95B-C9C6-F4DB23DBC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261620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)</a:t>
            </a:r>
            <a:endParaRPr lang="en-US" altLang="en-US"/>
          </a:p>
        </p:txBody>
      </p:sp>
      <p:sp>
        <p:nvSpPr>
          <p:cNvPr id="250110" name="Rectangle 254">
            <a:extLst>
              <a:ext uri="{FF2B5EF4-FFF2-40B4-BE49-F238E27FC236}">
                <a16:creationId xmlns:a16="http://schemas.microsoft.com/office/drawing/2014/main" id="{99892C51-9204-274D-D3B8-5D33C1FF4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13" y="4284663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b="1" i="0">
                <a:solidFill>
                  <a:srgbClr val="315263"/>
                </a:solidFill>
              </a:rPr>
              <a:t> Inductive coupling</a:t>
            </a:r>
            <a:endParaRPr lang="en-US" altLang="en-US" sz="2800" b="1">
              <a:solidFill>
                <a:srgbClr val="315263"/>
              </a:solidFill>
            </a:endParaRPr>
          </a:p>
        </p:txBody>
      </p:sp>
      <p:sp>
        <p:nvSpPr>
          <p:cNvPr id="250111" name="Rectangle 255">
            <a:extLst>
              <a:ext uri="{FF2B5EF4-FFF2-40B4-BE49-F238E27FC236}">
                <a16:creationId xmlns:a16="http://schemas.microsoft.com/office/drawing/2014/main" id="{12B78115-8897-9D57-3A59-E5EC872CA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175" y="4284663"/>
            <a:ext cx="2468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b="1" i="0">
                <a:solidFill>
                  <a:srgbClr val="315263"/>
                </a:solidFill>
              </a:rPr>
              <a:t> Capacitive coupling</a:t>
            </a:r>
            <a:endParaRPr lang="en-US" altLang="en-US" sz="2800" b="1">
              <a:solidFill>
                <a:srgbClr val="315263"/>
              </a:solidFill>
            </a:endParaRPr>
          </a:p>
        </p:txBody>
      </p:sp>
      <p:sp>
        <p:nvSpPr>
          <p:cNvPr id="250112" name="Rectangle 256">
            <a:extLst>
              <a:ext uri="{FF2B5EF4-FFF2-40B4-BE49-F238E27FC236}">
                <a16:creationId xmlns:a16="http://schemas.microsoft.com/office/drawing/2014/main" id="{BF8DB0E1-7B0F-3B63-7F58-4B81436D7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4284663"/>
            <a:ext cx="2230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b="1" i="0">
                <a:solidFill>
                  <a:srgbClr val="315263"/>
                </a:solidFill>
              </a:rPr>
              <a:t>Power and ground</a:t>
            </a:r>
            <a:endParaRPr lang="en-US" altLang="en-US" sz="2800" b="1">
              <a:solidFill>
                <a:srgbClr val="315263"/>
              </a:solidFill>
            </a:endParaRPr>
          </a:p>
        </p:txBody>
      </p:sp>
      <p:sp>
        <p:nvSpPr>
          <p:cNvPr id="250113" name="Rectangle 257">
            <a:extLst>
              <a:ext uri="{FF2B5EF4-FFF2-40B4-BE49-F238E27FC236}">
                <a16:creationId xmlns:a16="http://schemas.microsoft.com/office/drawing/2014/main" id="{10DFDCE4-E9CF-DDFD-B961-39544571F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4540250"/>
            <a:ext cx="1082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b="1" i="0">
                <a:solidFill>
                  <a:srgbClr val="315263"/>
                </a:solidFill>
              </a:rPr>
              <a:t>      noise</a:t>
            </a:r>
            <a:endParaRPr lang="en-US" altLang="en-US" sz="2800" b="1">
              <a:solidFill>
                <a:srgbClr val="315263"/>
              </a:solidFill>
            </a:endParaRPr>
          </a:p>
        </p:txBody>
      </p:sp>
      <p:sp>
        <p:nvSpPr>
          <p:cNvPr id="250114" name="Freeform 258">
            <a:extLst>
              <a:ext uri="{FF2B5EF4-FFF2-40B4-BE49-F238E27FC236}">
                <a16:creationId xmlns:a16="http://schemas.microsoft.com/office/drawing/2014/main" id="{C7066120-E7E6-A58B-9588-67D194749260}"/>
              </a:ext>
            </a:extLst>
          </p:cNvPr>
          <p:cNvSpPr>
            <a:spLocks/>
          </p:cNvSpPr>
          <p:nvPr/>
        </p:nvSpPr>
        <p:spPr bwMode="auto">
          <a:xfrm>
            <a:off x="4943475" y="3048000"/>
            <a:ext cx="484188" cy="554038"/>
          </a:xfrm>
          <a:custGeom>
            <a:avLst/>
            <a:gdLst>
              <a:gd name="T0" fmla="*/ 0 w 305"/>
              <a:gd name="T1" fmla="*/ 349 h 349"/>
              <a:gd name="T2" fmla="*/ 305 w 305"/>
              <a:gd name="T3" fmla="*/ 177 h 349"/>
              <a:gd name="T4" fmla="*/ 0 w 305"/>
              <a:gd name="T5" fmla="*/ 0 h 349"/>
              <a:gd name="T6" fmla="*/ 0 w 305"/>
              <a:gd name="T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5" h="349">
                <a:moveTo>
                  <a:pt x="0" y="349"/>
                </a:moveTo>
                <a:lnTo>
                  <a:pt x="305" y="177"/>
                </a:lnTo>
                <a:lnTo>
                  <a:pt x="0" y="0"/>
                </a:lnTo>
                <a:lnTo>
                  <a:pt x="0" y="349"/>
                </a:lnTo>
                <a:close/>
              </a:path>
            </a:pathLst>
          </a:custGeom>
          <a:solidFill>
            <a:schemeClr val="bg1"/>
          </a:solidFill>
          <a:ln w="2222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0115" name="Oval 259">
            <a:extLst>
              <a:ext uri="{FF2B5EF4-FFF2-40B4-BE49-F238E27FC236}">
                <a16:creationId xmlns:a16="http://schemas.microsoft.com/office/drawing/2014/main" id="{7C7F97E5-F883-A22D-E31A-6F9F7D725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7663" y="3251200"/>
            <a:ext cx="147637" cy="147638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0116" name="Line 260">
            <a:extLst>
              <a:ext uri="{FF2B5EF4-FFF2-40B4-BE49-F238E27FC236}">
                <a16:creationId xmlns:a16="http://schemas.microsoft.com/office/drawing/2014/main" id="{47119509-B0C5-B533-08C7-DF74EB27C5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5300" y="3328988"/>
            <a:ext cx="371475" cy="1587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17" name="Line 261">
            <a:extLst>
              <a:ext uri="{FF2B5EF4-FFF2-40B4-BE49-F238E27FC236}">
                <a16:creationId xmlns:a16="http://schemas.microsoft.com/office/drawing/2014/main" id="{A38545A1-FE0B-0EE4-06C1-794B2046C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0513" y="3328988"/>
            <a:ext cx="842962" cy="1587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18" name="Rectangle 262">
            <a:extLst>
              <a:ext uri="{FF2B5EF4-FFF2-40B4-BE49-F238E27FC236}">
                <a16:creationId xmlns:a16="http://schemas.microsoft.com/office/drawing/2014/main" id="{9D263AE1-C88A-F737-6335-F6EEB1CA4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263" y="2346325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50119" name="Rectangle 263">
            <a:extLst>
              <a:ext uri="{FF2B5EF4-FFF2-40B4-BE49-F238E27FC236}">
                <a16:creationId xmlns:a16="http://schemas.microsoft.com/office/drawing/2014/main" id="{126F9289-24E5-2D3E-8209-6B277F47F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325" y="2332038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(</a:t>
            </a:r>
            <a:endParaRPr lang="en-US" altLang="en-US"/>
          </a:p>
        </p:txBody>
      </p:sp>
      <p:sp>
        <p:nvSpPr>
          <p:cNvPr id="250120" name="Rectangle 264">
            <a:extLst>
              <a:ext uri="{FF2B5EF4-FFF2-40B4-BE49-F238E27FC236}">
                <a16:creationId xmlns:a16="http://schemas.microsoft.com/office/drawing/2014/main" id="{B0DFA8E1-9647-9A47-64EA-F924C053B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2332038"/>
            <a:ext cx="63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t</a:t>
            </a:r>
            <a:endParaRPr lang="en-US" altLang="en-US"/>
          </a:p>
        </p:txBody>
      </p:sp>
      <p:sp>
        <p:nvSpPr>
          <p:cNvPr id="250121" name="Rectangle 265">
            <a:extLst>
              <a:ext uri="{FF2B5EF4-FFF2-40B4-BE49-F238E27FC236}">
                <a16:creationId xmlns:a16="http://schemas.microsoft.com/office/drawing/2014/main" id="{0E60C0CF-D139-4667-5377-F2B3EC23C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2332038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)</a:t>
            </a:r>
            <a:endParaRPr lang="en-US" altLang="en-US"/>
          </a:p>
        </p:txBody>
      </p:sp>
      <p:sp>
        <p:nvSpPr>
          <p:cNvPr id="250122" name="Line 266">
            <a:extLst>
              <a:ext uri="{FF2B5EF4-FFF2-40B4-BE49-F238E27FC236}">
                <a16:creationId xmlns:a16="http://schemas.microsoft.com/office/drawing/2014/main" id="{EEF1E0B5-553D-483B-3C01-02B224B05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8988" y="2690813"/>
            <a:ext cx="1587" cy="1270000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23" name="Line 267">
            <a:extLst>
              <a:ext uri="{FF2B5EF4-FFF2-40B4-BE49-F238E27FC236}">
                <a16:creationId xmlns:a16="http://schemas.microsoft.com/office/drawing/2014/main" id="{B47485BE-A92D-2BB0-5D6E-DE9C602F7B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5000" y="4024313"/>
            <a:ext cx="315913" cy="1587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24" name="Line 268">
            <a:extLst>
              <a:ext uri="{FF2B5EF4-FFF2-40B4-BE49-F238E27FC236}">
                <a16:creationId xmlns:a16="http://schemas.microsoft.com/office/drawing/2014/main" id="{6188FF7A-322A-7D2E-2B5F-C51E9DEBDF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0563" y="4087813"/>
            <a:ext cx="204787" cy="1587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25" name="Line 269">
            <a:extLst>
              <a:ext uri="{FF2B5EF4-FFF2-40B4-BE49-F238E27FC236}">
                <a16:creationId xmlns:a16="http://schemas.microsoft.com/office/drawing/2014/main" id="{C586CF34-5B9D-8225-B9A7-E63D50D458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57713" y="4157663"/>
            <a:ext cx="90487" cy="1587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26" name="Rectangle 270">
            <a:extLst>
              <a:ext uri="{FF2B5EF4-FFF2-40B4-BE49-F238E27FC236}">
                <a16:creationId xmlns:a16="http://schemas.microsoft.com/office/drawing/2014/main" id="{94BD22C0-608D-544B-36E2-1A8DF343B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8" y="3602038"/>
            <a:ext cx="266700" cy="98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27" name="Line 271">
            <a:extLst>
              <a:ext uri="{FF2B5EF4-FFF2-40B4-BE49-F238E27FC236}">
                <a16:creationId xmlns:a16="http://schemas.microsoft.com/office/drawing/2014/main" id="{635245F8-ECAA-9B7F-4DA0-84E2D192F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5638" y="3602038"/>
            <a:ext cx="266700" cy="1587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28" name="Line 272">
            <a:extLst>
              <a:ext uri="{FF2B5EF4-FFF2-40B4-BE49-F238E27FC236}">
                <a16:creationId xmlns:a16="http://schemas.microsoft.com/office/drawing/2014/main" id="{EACB7F0E-4CB9-18EC-F4F6-1EF8A1A6F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5638" y="3700463"/>
            <a:ext cx="266700" cy="1587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29" name="Rectangle 273">
            <a:extLst>
              <a:ext uri="{FF2B5EF4-FFF2-40B4-BE49-F238E27FC236}">
                <a16:creationId xmlns:a16="http://schemas.microsoft.com/office/drawing/2014/main" id="{ABDD3DEA-A6AE-8F65-5BA1-45BE13546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8" y="2949575"/>
            <a:ext cx="266700" cy="98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0" name="Line 274">
            <a:extLst>
              <a:ext uri="{FF2B5EF4-FFF2-40B4-BE49-F238E27FC236}">
                <a16:creationId xmlns:a16="http://schemas.microsoft.com/office/drawing/2014/main" id="{BF7689A2-B1F8-E214-DDAC-E6E1DBA7E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5638" y="3048000"/>
            <a:ext cx="266700" cy="1588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1" name="Line 275">
            <a:extLst>
              <a:ext uri="{FF2B5EF4-FFF2-40B4-BE49-F238E27FC236}">
                <a16:creationId xmlns:a16="http://schemas.microsoft.com/office/drawing/2014/main" id="{AE041A3A-10FC-BC8F-D81D-083E082C7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5638" y="2949575"/>
            <a:ext cx="266700" cy="1588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2" name="Oval 276">
            <a:extLst>
              <a:ext uri="{FF2B5EF4-FFF2-40B4-BE49-F238E27FC236}">
                <a16:creationId xmlns:a16="http://schemas.microsoft.com/office/drawing/2014/main" id="{5E0B7ECC-BE1A-AF0C-DB8C-B7F5D4E5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713" y="3286125"/>
            <a:ext cx="84137" cy="841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3" name="Line 277">
            <a:extLst>
              <a:ext uri="{FF2B5EF4-FFF2-40B4-BE49-F238E27FC236}">
                <a16:creationId xmlns:a16="http://schemas.microsoft.com/office/drawing/2014/main" id="{FC334AFF-C601-4AC2-8AD6-DD1372349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0513" y="2690813"/>
            <a:ext cx="842962" cy="1587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4" name="Oval 278">
            <a:extLst>
              <a:ext uri="{FF2B5EF4-FFF2-40B4-BE49-F238E27FC236}">
                <a16:creationId xmlns:a16="http://schemas.microsoft.com/office/drawing/2014/main" id="{63D4E3FC-B421-4BB3-1E70-9F1E80872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713" y="2647950"/>
            <a:ext cx="84137" cy="84138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5" name="Freeform 279">
            <a:extLst>
              <a:ext uri="{FF2B5EF4-FFF2-40B4-BE49-F238E27FC236}">
                <a16:creationId xmlns:a16="http://schemas.microsoft.com/office/drawing/2014/main" id="{DB941B6C-2CA7-BBAA-6C7F-081284640650}"/>
              </a:ext>
            </a:extLst>
          </p:cNvPr>
          <p:cNvSpPr>
            <a:spLocks/>
          </p:cNvSpPr>
          <p:nvPr/>
        </p:nvSpPr>
        <p:spPr bwMode="auto">
          <a:xfrm>
            <a:off x="4276725" y="2205038"/>
            <a:ext cx="527050" cy="280987"/>
          </a:xfrm>
          <a:custGeom>
            <a:avLst/>
            <a:gdLst>
              <a:gd name="T0" fmla="*/ 0 w 332"/>
              <a:gd name="T1" fmla="*/ 177 h 177"/>
              <a:gd name="T2" fmla="*/ 57 w 332"/>
              <a:gd name="T3" fmla="*/ 177 h 177"/>
              <a:gd name="T4" fmla="*/ 119 w 332"/>
              <a:gd name="T5" fmla="*/ 0 h 177"/>
              <a:gd name="T6" fmla="*/ 199 w 332"/>
              <a:gd name="T7" fmla="*/ 0 h 177"/>
              <a:gd name="T8" fmla="*/ 239 w 332"/>
              <a:gd name="T9" fmla="*/ 177 h 177"/>
              <a:gd name="T10" fmla="*/ 332 w 332"/>
              <a:gd name="T11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2" h="177">
                <a:moveTo>
                  <a:pt x="0" y="177"/>
                </a:moveTo>
                <a:lnTo>
                  <a:pt x="57" y="177"/>
                </a:lnTo>
                <a:lnTo>
                  <a:pt x="119" y="0"/>
                </a:lnTo>
                <a:lnTo>
                  <a:pt x="199" y="0"/>
                </a:lnTo>
                <a:lnTo>
                  <a:pt x="239" y="177"/>
                </a:lnTo>
                <a:lnTo>
                  <a:pt x="332" y="177"/>
                </a:ln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6" name="Freeform 280">
            <a:extLst>
              <a:ext uri="{FF2B5EF4-FFF2-40B4-BE49-F238E27FC236}">
                <a16:creationId xmlns:a16="http://schemas.microsoft.com/office/drawing/2014/main" id="{11F9C325-6BA2-B047-C8C9-1F601B0A93E2}"/>
              </a:ext>
            </a:extLst>
          </p:cNvPr>
          <p:cNvSpPr>
            <a:spLocks/>
          </p:cNvSpPr>
          <p:nvPr/>
        </p:nvSpPr>
        <p:spPr bwMode="auto">
          <a:xfrm>
            <a:off x="7532688" y="2690813"/>
            <a:ext cx="1587" cy="1270000"/>
          </a:xfrm>
          <a:custGeom>
            <a:avLst/>
            <a:gdLst>
              <a:gd name="T0" fmla="*/ 800 h 800"/>
              <a:gd name="T1" fmla="*/ 0 h 800"/>
              <a:gd name="T2" fmla="*/ 800 h 80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800">
                <a:moveTo>
                  <a:pt x="0" y="800"/>
                </a:moveTo>
                <a:lnTo>
                  <a:pt x="0" y="0"/>
                </a:lnTo>
                <a:lnTo>
                  <a:pt x="0" y="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7" name="Line 281">
            <a:extLst>
              <a:ext uri="{FF2B5EF4-FFF2-40B4-BE49-F238E27FC236}">
                <a16:creationId xmlns:a16="http://schemas.microsoft.com/office/drawing/2014/main" id="{95F8A302-A751-7531-0DA8-DB99875DF3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32688" y="2690813"/>
            <a:ext cx="1587" cy="1270000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8" name="Line 282">
            <a:extLst>
              <a:ext uri="{FF2B5EF4-FFF2-40B4-BE49-F238E27FC236}">
                <a16:creationId xmlns:a16="http://schemas.microsoft.com/office/drawing/2014/main" id="{BC38F16F-B887-03D4-790F-B8D640D7C5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2100" y="3328988"/>
            <a:ext cx="377825" cy="1587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39" name="Line 283">
            <a:extLst>
              <a:ext uri="{FF2B5EF4-FFF2-40B4-BE49-F238E27FC236}">
                <a16:creationId xmlns:a16="http://schemas.microsoft.com/office/drawing/2014/main" id="{AF466880-10E1-DB27-D3EB-E6EEA6B206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5250" y="3328988"/>
            <a:ext cx="841375" cy="1587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40" name="Rectangle 284">
            <a:extLst>
              <a:ext uri="{FF2B5EF4-FFF2-40B4-BE49-F238E27FC236}">
                <a16:creationId xmlns:a16="http://schemas.microsoft.com/office/drawing/2014/main" id="{A52B54F0-218D-9CC8-4C53-630064C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75" y="2328863"/>
            <a:ext cx="152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50141" name="Rectangle 285">
            <a:extLst>
              <a:ext uri="{FF2B5EF4-FFF2-40B4-BE49-F238E27FC236}">
                <a16:creationId xmlns:a16="http://schemas.microsoft.com/office/drawing/2014/main" id="{926C7F2D-55FE-6A1A-A764-B7D398E0E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443163"/>
            <a:ext cx="23812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>
                <a:solidFill>
                  <a:srgbClr val="000000"/>
                </a:solidFill>
              </a:rPr>
              <a:t>DD</a:t>
            </a:r>
            <a:endParaRPr lang="en-US" altLang="en-US"/>
          </a:p>
        </p:txBody>
      </p:sp>
      <p:sp>
        <p:nvSpPr>
          <p:cNvPr id="250142" name="Line 286">
            <a:extLst>
              <a:ext uri="{FF2B5EF4-FFF2-40B4-BE49-F238E27FC236}">
                <a16:creationId xmlns:a16="http://schemas.microsoft.com/office/drawing/2014/main" id="{52CCAAB0-843A-2F27-1A68-497BF5619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2688" y="2690813"/>
            <a:ext cx="1587" cy="1270000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43" name="Line 287">
            <a:extLst>
              <a:ext uri="{FF2B5EF4-FFF2-40B4-BE49-F238E27FC236}">
                <a16:creationId xmlns:a16="http://schemas.microsoft.com/office/drawing/2014/main" id="{CBA3172B-C3A4-DD27-8FB8-BD5B184531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8700" y="4024313"/>
            <a:ext cx="315913" cy="1587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44" name="Line 288">
            <a:extLst>
              <a:ext uri="{FF2B5EF4-FFF2-40B4-BE49-F238E27FC236}">
                <a16:creationId xmlns:a16="http://schemas.microsoft.com/office/drawing/2014/main" id="{DBFF8052-1843-B137-8066-0E710452FB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2200" y="4087813"/>
            <a:ext cx="195263" cy="1587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45" name="Line 289">
            <a:extLst>
              <a:ext uri="{FF2B5EF4-FFF2-40B4-BE49-F238E27FC236}">
                <a16:creationId xmlns:a16="http://schemas.microsoft.com/office/drawing/2014/main" id="{707FCDC3-B358-F677-BCF3-D32FBB5DFA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91413" y="4157663"/>
            <a:ext cx="90487" cy="1587"/>
          </a:xfrm>
          <a:prstGeom prst="line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46" name="Line 290">
            <a:extLst>
              <a:ext uri="{FF2B5EF4-FFF2-40B4-BE49-F238E27FC236}">
                <a16:creationId xmlns:a16="http://schemas.microsoft.com/office/drawing/2014/main" id="{94028F4F-7160-957D-DF68-8AC3516CBB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8700" y="2690813"/>
            <a:ext cx="315913" cy="1587"/>
          </a:xfrm>
          <a:prstGeom prst="line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47" name="Freeform 291">
            <a:extLst>
              <a:ext uri="{FF2B5EF4-FFF2-40B4-BE49-F238E27FC236}">
                <a16:creationId xmlns:a16="http://schemas.microsoft.com/office/drawing/2014/main" id="{F2B2D1DF-258E-1504-D0AA-D92193E95972}"/>
              </a:ext>
            </a:extLst>
          </p:cNvPr>
          <p:cNvSpPr>
            <a:spLocks/>
          </p:cNvSpPr>
          <p:nvPr/>
        </p:nvSpPr>
        <p:spPr bwMode="auto">
          <a:xfrm>
            <a:off x="7286625" y="3048000"/>
            <a:ext cx="477838" cy="554038"/>
          </a:xfrm>
          <a:custGeom>
            <a:avLst/>
            <a:gdLst>
              <a:gd name="T0" fmla="*/ 0 w 301"/>
              <a:gd name="T1" fmla="*/ 349 h 349"/>
              <a:gd name="T2" fmla="*/ 301 w 301"/>
              <a:gd name="T3" fmla="*/ 177 h 349"/>
              <a:gd name="T4" fmla="*/ 0 w 301"/>
              <a:gd name="T5" fmla="*/ 0 h 349"/>
              <a:gd name="T6" fmla="*/ 0 w 301"/>
              <a:gd name="T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1" h="349">
                <a:moveTo>
                  <a:pt x="0" y="349"/>
                </a:moveTo>
                <a:lnTo>
                  <a:pt x="301" y="177"/>
                </a:lnTo>
                <a:lnTo>
                  <a:pt x="0" y="0"/>
                </a:lnTo>
                <a:lnTo>
                  <a:pt x="0" y="349"/>
                </a:lnTo>
                <a:close/>
              </a:path>
            </a:pathLst>
          </a:custGeom>
          <a:solidFill>
            <a:srgbClr val="FFFFFF"/>
          </a:solidFill>
          <a:ln w="2222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0148" name="Oval 292">
            <a:extLst>
              <a:ext uri="{FF2B5EF4-FFF2-40B4-BE49-F238E27FC236}">
                <a16:creationId xmlns:a16="http://schemas.microsoft.com/office/drawing/2014/main" id="{E7293DA4-DE30-1EFB-5639-9820E0229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63" y="3251200"/>
            <a:ext cx="147637" cy="147638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0149" name="Freeform 293">
            <a:extLst>
              <a:ext uri="{FF2B5EF4-FFF2-40B4-BE49-F238E27FC236}">
                <a16:creationId xmlns:a16="http://schemas.microsoft.com/office/drawing/2014/main" id="{88EBAB0F-1977-CC09-72A1-991EABBD9CF0}"/>
              </a:ext>
            </a:extLst>
          </p:cNvPr>
          <p:cNvSpPr>
            <a:spLocks/>
          </p:cNvSpPr>
          <p:nvPr/>
        </p:nvSpPr>
        <p:spPr bwMode="auto">
          <a:xfrm>
            <a:off x="7799388" y="3624263"/>
            <a:ext cx="455612" cy="336550"/>
          </a:xfrm>
          <a:custGeom>
            <a:avLst/>
            <a:gdLst>
              <a:gd name="T0" fmla="*/ 0 w 65"/>
              <a:gd name="T1" fmla="*/ 48 h 48"/>
              <a:gd name="T2" fmla="*/ 8 w 65"/>
              <a:gd name="T3" fmla="*/ 26 h 48"/>
              <a:gd name="T4" fmla="*/ 15 w 65"/>
              <a:gd name="T5" fmla="*/ 2 h 48"/>
              <a:gd name="T6" fmla="*/ 25 w 65"/>
              <a:gd name="T7" fmla="*/ 29 h 48"/>
              <a:gd name="T8" fmla="*/ 32 w 65"/>
              <a:gd name="T9" fmla="*/ 43 h 48"/>
              <a:gd name="T10" fmla="*/ 35 w 65"/>
              <a:gd name="T11" fmla="*/ 35 h 48"/>
              <a:gd name="T12" fmla="*/ 40 w 65"/>
              <a:gd name="T13" fmla="*/ 21 h 48"/>
              <a:gd name="T14" fmla="*/ 52 w 65"/>
              <a:gd name="T15" fmla="*/ 15 h 48"/>
              <a:gd name="T16" fmla="*/ 55 w 65"/>
              <a:gd name="T17" fmla="*/ 22 h 48"/>
              <a:gd name="T18" fmla="*/ 65 w 65"/>
              <a:gd name="T19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" h="48">
                <a:moveTo>
                  <a:pt x="0" y="48"/>
                </a:moveTo>
                <a:cubicBezTo>
                  <a:pt x="2" y="46"/>
                  <a:pt x="6" y="39"/>
                  <a:pt x="8" y="26"/>
                </a:cubicBezTo>
                <a:cubicBezTo>
                  <a:pt x="8" y="26"/>
                  <a:pt x="9" y="2"/>
                  <a:pt x="15" y="2"/>
                </a:cubicBezTo>
                <a:cubicBezTo>
                  <a:pt x="15" y="2"/>
                  <a:pt x="20" y="0"/>
                  <a:pt x="25" y="29"/>
                </a:cubicBezTo>
                <a:cubicBezTo>
                  <a:pt x="25" y="29"/>
                  <a:pt x="27" y="43"/>
                  <a:pt x="32" y="43"/>
                </a:cubicBezTo>
                <a:cubicBezTo>
                  <a:pt x="32" y="43"/>
                  <a:pt x="35" y="44"/>
                  <a:pt x="35" y="35"/>
                </a:cubicBezTo>
                <a:cubicBezTo>
                  <a:pt x="35" y="35"/>
                  <a:pt x="35" y="26"/>
                  <a:pt x="40" y="21"/>
                </a:cubicBezTo>
                <a:cubicBezTo>
                  <a:pt x="40" y="21"/>
                  <a:pt x="50" y="8"/>
                  <a:pt x="52" y="15"/>
                </a:cubicBezTo>
                <a:cubicBezTo>
                  <a:pt x="52" y="15"/>
                  <a:pt x="53" y="18"/>
                  <a:pt x="55" y="22"/>
                </a:cubicBezTo>
                <a:cubicBezTo>
                  <a:pt x="55" y="22"/>
                  <a:pt x="59" y="30"/>
                  <a:pt x="65" y="23"/>
                </a:cubicBez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150" name="Freeform 294">
            <a:extLst>
              <a:ext uri="{FF2B5EF4-FFF2-40B4-BE49-F238E27FC236}">
                <a16:creationId xmlns:a16="http://schemas.microsoft.com/office/drawing/2014/main" id="{AAD5CB67-FE1F-5168-AFBB-9B2ED7965C92}"/>
              </a:ext>
            </a:extLst>
          </p:cNvPr>
          <p:cNvSpPr>
            <a:spLocks/>
          </p:cNvSpPr>
          <p:nvPr/>
        </p:nvSpPr>
        <p:spPr bwMode="auto">
          <a:xfrm>
            <a:off x="7799388" y="2479675"/>
            <a:ext cx="455612" cy="336550"/>
          </a:xfrm>
          <a:custGeom>
            <a:avLst/>
            <a:gdLst>
              <a:gd name="T0" fmla="*/ 0 w 65"/>
              <a:gd name="T1" fmla="*/ 48 h 48"/>
              <a:gd name="T2" fmla="*/ 8 w 65"/>
              <a:gd name="T3" fmla="*/ 26 h 48"/>
              <a:gd name="T4" fmla="*/ 15 w 65"/>
              <a:gd name="T5" fmla="*/ 3 h 48"/>
              <a:gd name="T6" fmla="*/ 25 w 65"/>
              <a:gd name="T7" fmla="*/ 29 h 48"/>
              <a:gd name="T8" fmla="*/ 32 w 65"/>
              <a:gd name="T9" fmla="*/ 43 h 48"/>
              <a:gd name="T10" fmla="*/ 35 w 65"/>
              <a:gd name="T11" fmla="*/ 36 h 48"/>
              <a:gd name="T12" fmla="*/ 40 w 65"/>
              <a:gd name="T13" fmla="*/ 21 h 48"/>
              <a:gd name="T14" fmla="*/ 52 w 65"/>
              <a:gd name="T15" fmla="*/ 16 h 48"/>
              <a:gd name="T16" fmla="*/ 55 w 65"/>
              <a:gd name="T17" fmla="*/ 23 h 48"/>
              <a:gd name="T18" fmla="*/ 65 w 65"/>
              <a:gd name="T19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" h="48">
                <a:moveTo>
                  <a:pt x="0" y="48"/>
                </a:moveTo>
                <a:cubicBezTo>
                  <a:pt x="2" y="46"/>
                  <a:pt x="6" y="39"/>
                  <a:pt x="8" y="26"/>
                </a:cubicBezTo>
                <a:cubicBezTo>
                  <a:pt x="8" y="26"/>
                  <a:pt x="9" y="3"/>
                  <a:pt x="15" y="3"/>
                </a:cubicBezTo>
                <a:cubicBezTo>
                  <a:pt x="15" y="3"/>
                  <a:pt x="20" y="0"/>
                  <a:pt x="25" y="29"/>
                </a:cubicBezTo>
                <a:cubicBezTo>
                  <a:pt x="25" y="29"/>
                  <a:pt x="27" y="43"/>
                  <a:pt x="32" y="43"/>
                </a:cubicBezTo>
                <a:cubicBezTo>
                  <a:pt x="32" y="43"/>
                  <a:pt x="35" y="44"/>
                  <a:pt x="35" y="36"/>
                </a:cubicBezTo>
                <a:cubicBezTo>
                  <a:pt x="35" y="36"/>
                  <a:pt x="35" y="27"/>
                  <a:pt x="40" y="21"/>
                </a:cubicBezTo>
                <a:cubicBezTo>
                  <a:pt x="40" y="21"/>
                  <a:pt x="50" y="8"/>
                  <a:pt x="52" y="16"/>
                </a:cubicBezTo>
                <a:cubicBezTo>
                  <a:pt x="52" y="16"/>
                  <a:pt x="53" y="19"/>
                  <a:pt x="55" y="23"/>
                </a:cubicBezTo>
                <a:cubicBezTo>
                  <a:pt x="55" y="23"/>
                  <a:pt x="59" y="30"/>
                  <a:pt x="65" y="24"/>
                </a:cubicBezTo>
              </a:path>
            </a:pathLst>
          </a:custGeom>
          <a:noFill/>
          <a:ln w="142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2A01E88-D519-27EE-2062-9C341FD79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FF223-9D00-6847-86F4-5161D7DBE03F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52A35901-2EE9-B106-E326-4F50AED8B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828800"/>
            <a:ext cx="2362200" cy="1524000"/>
          </a:xfrm>
          <a:prstGeom prst="rect">
            <a:avLst/>
          </a:prstGeom>
          <a:gradFill rotWithShape="0">
            <a:gsLst>
              <a:gs pos="0">
                <a:srgbClr val="3366CC"/>
              </a:gs>
              <a:gs pos="100000">
                <a:srgbClr val="3366CC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49735B5E-F245-957F-9A9A-A1DF2797F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686800" cy="838200"/>
          </a:xfrm>
        </p:spPr>
        <p:txBody>
          <a:bodyPr/>
          <a:lstStyle/>
          <a:p>
            <a:r>
              <a:rPr lang="en-US" altLang="en-US" sz="3400" b="0"/>
              <a:t>DC Operation</a:t>
            </a:r>
            <a:br>
              <a:rPr lang="en-US" altLang="en-US" sz="3400"/>
            </a:br>
            <a:r>
              <a:rPr lang="en-US" altLang="en-US" sz="3400"/>
              <a:t>Voltage Transfer Characteristic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6AE2E381-C788-AF9F-26CD-8E3A7A8C1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4651375"/>
            <a:ext cx="1588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41" name="Rectangle 5">
            <a:extLst>
              <a:ext uri="{FF2B5EF4-FFF2-40B4-BE49-F238E27FC236}">
                <a16:creationId xmlns:a16="http://schemas.microsoft.com/office/drawing/2014/main" id="{D68B42C2-83E0-1485-3F23-8888C1FDC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064125"/>
            <a:ext cx="11113" cy="1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42" name="Rectangle 6">
            <a:extLst>
              <a:ext uri="{FF2B5EF4-FFF2-40B4-BE49-F238E27FC236}">
                <a16:creationId xmlns:a16="http://schemas.microsoft.com/office/drawing/2014/main" id="{4BAD3EDA-3668-4D5B-8855-86DA0BEBA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855788"/>
            <a:ext cx="11113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43" name="Rectangle 7">
            <a:extLst>
              <a:ext uri="{FF2B5EF4-FFF2-40B4-BE49-F238E27FC236}">
                <a16:creationId xmlns:a16="http://schemas.microsoft.com/office/drawing/2014/main" id="{8D0E5A3A-EC39-4447-8639-17E694CFF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75" y="5064125"/>
            <a:ext cx="1588" cy="11113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44" name="Rectangle 8">
            <a:extLst>
              <a:ext uri="{FF2B5EF4-FFF2-40B4-BE49-F238E27FC236}">
                <a16:creationId xmlns:a16="http://schemas.microsoft.com/office/drawing/2014/main" id="{0FD064F1-E9A3-EC6B-15B2-D036C47F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4662488"/>
            <a:ext cx="11113" cy="158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45" name="Rectangle 9">
            <a:extLst>
              <a:ext uri="{FF2B5EF4-FFF2-40B4-BE49-F238E27FC236}">
                <a16:creationId xmlns:a16="http://schemas.microsoft.com/office/drawing/2014/main" id="{F4C3B844-979E-D004-2AA6-23265F682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5064125"/>
            <a:ext cx="11113" cy="1588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46" name="Rectangle 10">
            <a:extLst>
              <a:ext uri="{FF2B5EF4-FFF2-40B4-BE49-F238E27FC236}">
                <a16:creationId xmlns:a16="http://schemas.microsoft.com/office/drawing/2014/main" id="{116258B9-E3EF-6D4F-8647-0E246C9E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413" y="5064125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48" name="Rectangle 12">
            <a:extLst>
              <a:ext uri="{FF2B5EF4-FFF2-40B4-BE49-F238E27FC236}">
                <a16:creationId xmlns:a16="http://schemas.microsoft.com/office/drawing/2014/main" id="{6C7B73B8-F201-A525-0234-D25872841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863" y="5969000"/>
            <a:ext cx="11112" cy="1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49" name="Rectangle 13">
            <a:extLst>
              <a:ext uri="{FF2B5EF4-FFF2-40B4-BE49-F238E27FC236}">
                <a16:creationId xmlns:a16="http://schemas.microsoft.com/office/drawing/2014/main" id="{CEE61B62-9CE8-1548-77F2-57956F096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788" y="5751513"/>
            <a:ext cx="11112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50" name="Rectangle 14">
            <a:extLst>
              <a:ext uri="{FF2B5EF4-FFF2-40B4-BE49-F238E27FC236}">
                <a16:creationId xmlns:a16="http://schemas.microsoft.com/office/drawing/2014/main" id="{923DE519-4DF0-1C2E-0B73-296657B2F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863" y="6015038"/>
            <a:ext cx="1587" cy="111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51" name="Rectangle 15">
            <a:extLst>
              <a:ext uri="{FF2B5EF4-FFF2-40B4-BE49-F238E27FC236}">
                <a16:creationId xmlns:a16="http://schemas.microsoft.com/office/drawing/2014/main" id="{237EA008-1788-46CA-447B-ECD1C5554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5591175"/>
            <a:ext cx="1588" cy="11113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56" name="Rectangle 20">
            <a:extLst>
              <a:ext uri="{FF2B5EF4-FFF2-40B4-BE49-F238E27FC236}">
                <a16:creationId xmlns:a16="http://schemas.microsoft.com/office/drawing/2014/main" id="{556199F8-FC9C-7471-E474-FB2A82E99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651375"/>
            <a:ext cx="1588" cy="111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65" name="Rectangle 29">
            <a:extLst>
              <a:ext uri="{FF2B5EF4-FFF2-40B4-BE49-F238E27FC236}">
                <a16:creationId xmlns:a16="http://schemas.microsoft.com/office/drawing/2014/main" id="{76BAACA8-A40A-BF73-6576-609447A8E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064125"/>
            <a:ext cx="1588" cy="11113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91" name="Freeform 55">
            <a:extLst>
              <a:ext uri="{FF2B5EF4-FFF2-40B4-BE49-F238E27FC236}">
                <a16:creationId xmlns:a16="http://schemas.microsoft.com/office/drawing/2014/main" id="{305C48F5-2829-2E58-12CE-13D61F9189D1}"/>
              </a:ext>
            </a:extLst>
          </p:cNvPr>
          <p:cNvSpPr>
            <a:spLocks/>
          </p:cNvSpPr>
          <p:nvPr/>
        </p:nvSpPr>
        <p:spPr bwMode="auto">
          <a:xfrm>
            <a:off x="3011488" y="2600325"/>
            <a:ext cx="12700" cy="1588"/>
          </a:xfrm>
          <a:custGeom>
            <a:avLst/>
            <a:gdLst>
              <a:gd name="T0" fmla="*/ 0 w 8"/>
              <a:gd name="T1" fmla="*/ 0 w 8"/>
              <a:gd name="T2" fmla="*/ 0 w 8"/>
              <a:gd name="T3" fmla="*/ 8 w 8"/>
              <a:gd name="T4" fmla="*/ 8 w 8"/>
              <a:gd name="T5" fmla="*/ 8 w 8"/>
              <a:gd name="T6" fmla="*/ 0 w 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94" name="Freeform 58">
            <a:extLst>
              <a:ext uri="{FF2B5EF4-FFF2-40B4-BE49-F238E27FC236}">
                <a16:creationId xmlns:a16="http://schemas.microsoft.com/office/drawing/2014/main" id="{AD250D02-4258-CBBF-759A-2F428B28453D}"/>
              </a:ext>
            </a:extLst>
          </p:cNvPr>
          <p:cNvSpPr>
            <a:spLocks/>
          </p:cNvSpPr>
          <p:nvPr/>
        </p:nvSpPr>
        <p:spPr bwMode="auto">
          <a:xfrm>
            <a:off x="3976688" y="3849688"/>
            <a:ext cx="11112" cy="1587"/>
          </a:xfrm>
          <a:custGeom>
            <a:avLst/>
            <a:gdLst>
              <a:gd name="T0" fmla="*/ 0 w 7"/>
              <a:gd name="T1" fmla="*/ 0 w 7"/>
              <a:gd name="T2" fmla="*/ 0 w 7"/>
              <a:gd name="T3" fmla="*/ 7 w 7"/>
              <a:gd name="T4" fmla="*/ 7 w 7"/>
              <a:gd name="T5" fmla="*/ 7 w 7"/>
              <a:gd name="T6" fmla="*/ 0 w 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7" y="0"/>
                </a:lnTo>
                <a:lnTo>
                  <a:pt x="7" y="0"/>
                </a:lnTo>
                <a:lnTo>
                  <a:pt x="7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0415" name="Group 79">
            <a:extLst>
              <a:ext uri="{FF2B5EF4-FFF2-40B4-BE49-F238E27FC236}">
                <a16:creationId xmlns:a16="http://schemas.microsoft.com/office/drawing/2014/main" id="{54D26C04-1207-A616-7B23-453B612C0E92}"/>
              </a:ext>
            </a:extLst>
          </p:cNvPr>
          <p:cNvGrpSpPr>
            <a:grpSpLocks/>
          </p:cNvGrpSpPr>
          <p:nvPr/>
        </p:nvGrpSpPr>
        <p:grpSpPr bwMode="auto">
          <a:xfrm>
            <a:off x="1522413" y="1622425"/>
            <a:ext cx="5233987" cy="4460875"/>
            <a:chOff x="1135" y="1118"/>
            <a:chExt cx="3297" cy="2810"/>
          </a:xfrm>
        </p:grpSpPr>
        <p:sp>
          <p:nvSpPr>
            <p:cNvPr id="270347" name="Rectangle 11">
              <a:extLst>
                <a:ext uri="{FF2B5EF4-FFF2-40B4-BE49-F238E27FC236}">
                  <a16:creationId xmlns:a16="http://schemas.microsoft.com/office/drawing/2014/main" id="{917BB68A-00D6-6A29-BCF3-4561E14D2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1645"/>
              <a:ext cx="8" cy="1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53" name="Freeform 17">
              <a:extLst>
                <a:ext uri="{FF2B5EF4-FFF2-40B4-BE49-F238E27FC236}">
                  <a16:creationId xmlns:a16="http://schemas.microsoft.com/office/drawing/2014/main" id="{89EDECC0-0190-464B-CA68-F43ACD42C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3190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7 h 7"/>
                <a:gd name="T6" fmla="*/ 7 w 7"/>
                <a:gd name="T7" fmla="*/ 7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7"/>
                  </a:lnTo>
                  <a:lnTo>
                    <a:pt x="7" y="7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54" name="Freeform 18">
              <a:extLst>
                <a:ext uri="{FF2B5EF4-FFF2-40B4-BE49-F238E27FC236}">
                  <a16:creationId xmlns:a16="http://schemas.microsoft.com/office/drawing/2014/main" id="{FC31F15A-228D-1592-1430-41B31B645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1645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7 w 7"/>
                <a:gd name="T5" fmla="*/ 7 h 7"/>
                <a:gd name="T6" fmla="*/ 7 w 7"/>
                <a:gd name="T7" fmla="*/ 7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7" y="7"/>
                  </a:lnTo>
                  <a:lnTo>
                    <a:pt x="7" y="7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55" name="Freeform 19">
              <a:extLst>
                <a:ext uri="{FF2B5EF4-FFF2-40B4-BE49-F238E27FC236}">
                  <a16:creationId xmlns:a16="http://schemas.microsoft.com/office/drawing/2014/main" id="{DF0FBF06-8F32-1169-A7B1-226BD552F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645"/>
              <a:ext cx="1829" cy="1552"/>
            </a:xfrm>
            <a:custGeom>
              <a:avLst/>
              <a:gdLst>
                <a:gd name="T0" fmla="*/ 0 w 1829"/>
                <a:gd name="T1" fmla="*/ 1545 h 1552"/>
                <a:gd name="T2" fmla="*/ 7 w 1829"/>
                <a:gd name="T3" fmla="*/ 1552 h 1552"/>
                <a:gd name="T4" fmla="*/ 1829 w 1829"/>
                <a:gd name="T5" fmla="*/ 7 h 1552"/>
                <a:gd name="T6" fmla="*/ 1822 w 1829"/>
                <a:gd name="T7" fmla="*/ 0 h 1552"/>
                <a:gd name="T8" fmla="*/ 0 w 1829"/>
                <a:gd name="T9" fmla="*/ 1545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9" h="1552">
                  <a:moveTo>
                    <a:pt x="0" y="1545"/>
                  </a:moveTo>
                  <a:lnTo>
                    <a:pt x="7" y="1552"/>
                  </a:lnTo>
                  <a:lnTo>
                    <a:pt x="1829" y="7"/>
                  </a:lnTo>
                  <a:lnTo>
                    <a:pt x="1822" y="0"/>
                  </a:lnTo>
                  <a:lnTo>
                    <a:pt x="0" y="1545"/>
                  </a:lnTo>
                  <a:close/>
                </a:path>
              </a:pathLst>
            </a:custGeom>
            <a:noFill/>
            <a:ln w="12700" cap="flat" cmpd="sng">
              <a:solidFill>
                <a:srgbClr val="315263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57" name="Rectangle 21">
              <a:extLst>
                <a:ext uri="{FF2B5EF4-FFF2-40B4-BE49-F238E27FC236}">
                  <a16:creationId xmlns:a16="http://schemas.microsoft.com/office/drawing/2014/main" id="{1090B0AA-8277-0B9E-9F84-F9D9A2144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930"/>
              <a:ext cx="1822" cy="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58" name="Freeform 22">
              <a:extLst>
                <a:ext uri="{FF2B5EF4-FFF2-40B4-BE49-F238E27FC236}">
                  <a16:creationId xmlns:a16="http://schemas.microsoft.com/office/drawing/2014/main" id="{8A7A2F16-24B8-1B83-F76C-28E1A05EB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1" y="1126"/>
              <a:ext cx="51" cy="43"/>
            </a:xfrm>
            <a:custGeom>
              <a:avLst/>
              <a:gdLst>
                <a:gd name="T0" fmla="*/ 15 w 51"/>
                <a:gd name="T1" fmla="*/ 43 h 43"/>
                <a:gd name="T2" fmla="*/ 0 w 51"/>
                <a:gd name="T3" fmla="*/ 43 h 43"/>
                <a:gd name="T4" fmla="*/ 0 w 51"/>
                <a:gd name="T5" fmla="*/ 43 h 43"/>
                <a:gd name="T6" fmla="*/ 0 w 51"/>
                <a:gd name="T7" fmla="*/ 43 h 43"/>
                <a:gd name="T8" fmla="*/ 15 w 51"/>
                <a:gd name="T9" fmla="*/ 7 h 43"/>
                <a:gd name="T10" fmla="*/ 22 w 51"/>
                <a:gd name="T11" fmla="*/ 0 h 43"/>
                <a:gd name="T12" fmla="*/ 22 w 51"/>
                <a:gd name="T13" fmla="*/ 0 h 43"/>
                <a:gd name="T14" fmla="*/ 44 w 51"/>
                <a:gd name="T15" fmla="*/ 36 h 43"/>
                <a:gd name="T16" fmla="*/ 51 w 51"/>
                <a:gd name="T17" fmla="*/ 43 h 43"/>
                <a:gd name="T18" fmla="*/ 36 w 51"/>
                <a:gd name="T19" fmla="*/ 43 h 43"/>
                <a:gd name="T20" fmla="*/ 36 w 51"/>
                <a:gd name="T21" fmla="*/ 43 h 43"/>
                <a:gd name="T22" fmla="*/ 15 w 51"/>
                <a:gd name="T23" fmla="*/ 7 h 43"/>
                <a:gd name="T24" fmla="*/ 22 w 51"/>
                <a:gd name="T25" fmla="*/ 0 h 43"/>
                <a:gd name="T26" fmla="*/ 22 w 51"/>
                <a:gd name="T27" fmla="*/ 7 h 43"/>
                <a:gd name="T28" fmla="*/ 8 w 51"/>
                <a:gd name="T29" fmla="*/ 43 h 43"/>
                <a:gd name="T30" fmla="*/ 0 w 51"/>
                <a:gd name="T31" fmla="*/ 43 h 43"/>
                <a:gd name="T32" fmla="*/ 0 w 51"/>
                <a:gd name="T33" fmla="*/ 36 h 43"/>
                <a:gd name="T34" fmla="*/ 15 w 51"/>
                <a:gd name="T35" fmla="*/ 36 h 43"/>
                <a:gd name="T36" fmla="*/ 15 w 51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43">
                  <a:moveTo>
                    <a:pt x="15" y="43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5" y="7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4" y="36"/>
                  </a:lnTo>
                  <a:lnTo>
                    <a:pt x="51" y="43"/>
                  </a:lnTo>
                  <a:lnTo>
                    <a:pt x="36" y="43"/>
                  </a:lnTo>
                  <a:lnTo>
                    <a:pt x="36" y="43"/>
                  </a:lnTo>
                  <a:lnTo>
                    <a:pt x="15" y="7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8" y="43"/>
                  </a:lnTo>
                  <a:lnTo>
                    <a:pt x="0" y="43"/>
                  </a:lnTo>
                  <a:lnTo>
                    <a:pt x="0" y="36"/>
                  </a:lnTo>
                  <a:lnTo>
                    <a:pt x="15" y="36"/>
                  </a:lnTo>
                  <a:lnTo>
                    <a:pt x="15" y="43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59" name="Freeform 23">
              <a:extLst>
                <a:ext uri="{FF2B5EF4-FFF2-40B4-BE49-F238E27FC236}">
                  <a16:creationId xmlns:a16="http://schemas.microsoft.com/office/drawing/2014/main" id="{22CFF88A-5E7A-18F2-E405-9B217D5DB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162"/>
              <a:ext cx="21" cy="7"/>
            </a:xfrm>
            <a:custGeom>
              <a:avLst/>
              <a:gdLst>
                <a:gd name="T0" fmla="*/ 21 w 21"/>
                <a:gd name="T1" fmla="*/ 7 h 7"/>
                <a:gd name="T2" fmla="*/ 0 w 21"/>
                <a:gd name="T3" fmla="*/ 7 h 7"/>
                <a:gd name="T4" fmla="*/ 0 w 21"/>
                <a:gd name="T5" fmla="*/ 0 h 7"/>
                <a:gd name="T6" fmla="*/ 0 w 21"/>
                <a:gd name="T7" fmla="*/ 0 h 7"/>
                <a:gd name="T8" fmla="*/ 0 w 21"/>
                <a:gd name="T9" fmla="*/ 0 h 7"/>
                <a:gd name="T10" fmla="*/ 21 w 21"/>
                <a:gd name="T11" fmla="*/ 0 h 7"/>
                <a:gd name="T12" fmla="*/ 21 w 2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7">
                  <a:moveTo>
                    <a:pt x="21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7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60" name="Freeform 24">
              <a:extLst>
                <a:ext uri="{FF2B5EF4-FFF2-40B4-BE49-F238E27FC236}">
                  <a16:creationId xmlns:a16="http://schemas.microsoft.com/office/drawing/2014/main" id="{3469F4E4-B299-AFF2-0AE2-9F68CB440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1" y="1133"/>
              <a:ext cx="36" cy="36"/>
            </a:xfrm>
            <a:custGeom>
              <a:avLst/>
              <a:gdLst>
                <a:gd name="T0" fmla="*/ 15 w 36"/>
                <a:gd name="T1" fmla="*/ 36 h 36"/>
                <a:gd name="T2" fmla="*/ 0 w 36"/>
                <a:gd name="T3" fmla="*/ 36 h 36"/>
                <a:gd name="T4" fmla="*/ 15 w 36"/>
                <a:gd name="T5" fmla="*/ 0 h 36"/>
                <a:gd name="T6" fmla="*/ 36 w 36"/>
                <a:gd name="T7" fmla="*/ 36 h 36"/>
                <a:gd name="T8" fmla="*/ 15 w 3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5" y="36"/>
                  </a:moveTo>
                  <a:lnTo>
                    <a:pt x="0" y="36"/>
                  </a:lnTo>
                  <a:lnTo>
                    <a:pt x="15" y="0"/>
                  </a:lnTo>
                  <a:lnTo>
                    <a:pt x="36" y="36"/>
                  </a:lnTo>
                  <a:lnTo>
                    <a:pt x="15" y="36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61" name="Rectangle 25">
              <a:extLst>
                <a:ext uri="{FF2B5EF4-FFF2-40B4-BE49-F238E27FC236}">
                  <a16:creationId xmlns:a16="http://schemas.microsoft.com/office/drawing/2014/main" id="{5A295302-983E-DE96-5520-70D2FB431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169"/>
              <a:ext cx="7" cy="202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62" name="Freeform 26">
              <a:extLst>
                <a:ext uri="{FF2B5EF4-FFF2-40B4-BE49-F238E27FC236}">
                  <a16:creationId xmlns:a16="http://schemas.microsoft.com/office/drawing/2014/main" id="{77A0524D-E0A5-4602-FE23-33F0FF4B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" y="3175"/>
              <a:ext cx="44" cy="51"/>
            </a:xfrm>
            <a:custGeom>
              <a:avLst/>
              <a:gdLst>
                <a:gd name="T0" fmla="*/ 0 w 44"/>
                <a:gd name="T1" fmla="*/ 15 h 51"/>
                <a:gd name="T2" fmla="*/ 0 w 44"/>
                <a:gd name="T3" fmla="*/ 0 h 51"/>
                <a:gd name="T4" fmla="*/ 0 w 44"/>
                <a:gd name="T5" fmla="*/ 0 h 51"/>
                <a:gd name="T6" fmla="*/ 0 w 44"/>
                <a:gd name="T7" fmla="*/ 0 h 51"/>
                <a:gd name="T8" fmla="*/ 37 w 44"/>
                <a:gd name="T9" fmla="*/ 15 h 51"/>
                <a:gd name="T10" fmla="*/ 44 w 44"/>
                <a:gd name="T11" fmla="*/ 22 h 51"/>
                <a:gd name="T12" fmla="*/ 44 w 44"/>
                <a:gd name="T13" fmla="*/ 22 h 51"/>
                <a:gd name="T14" fmla="*/ 8 w 44"/>
                <a:gd name="T15" fmla="*/ 44 h 51"/>
                <a:gd name="T16" fmla="*/ 0 w 44"/>
                <a:gd name="T17" fmla="*/ 51 h 51"/>
                <a:gd name="T18" fmla="*/ 0 w 44"/>
                <a:gd name="T19" fmla="*/ 36 h 51"/>
                <a:gd name="T20" fmla="*/ 0 w 44"/>
                <a:gd name="T21" fmla="*/ 36 h 51"/>
                <a:gd name="T22" fmla="*/ 37 w 44"/>
                <a:gd name="T23" fmla="*/ 15 h 51"/>
                <a:gd name="T24" fmla="*/ 44 w 44"/>
                <a:gd name="T25" fmla="*/ 22 h 51"/>
                <a:gd name="T26" fmla="*/ 37 w 44"/>
                <a:gd name="T27" fmla="*/ 22 h 51"/>
                <a:gd name="T28" fmla="*/ 0 w 44"/>
                <a:gd name="T29" fmla="*/ 7 h 51"/>
                <a:gd name="T30" fmla="*/ 0 w 44"/>
                <a:gd name="T31" fmla="*/ 0 h 51"/>
                <a:gd name="T32" fmla="*/ 8 w 44"/>
                <a:gd name="T33" fmla="*/ 0 h 51"/>
                <a:gd name="T34" fmla="*/ 8 w 44"/>
                <a:gd name="T35" fmla="*/ 15 h 51"/>
                <a:gd name="T36" fmla="*/ 0 w 44"/>
                <a:gd name="T37" fmla="*/ 1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51">
                  <a:moveTo>
                    <a:pt x="0" y="1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7" y="15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8" y="44"/>
                  </a:lnTo>
                  <a:lnTo>
                    <a:pt x="0" y="51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37" y="15"/>
                  </a:lnTo>
                  <a:lnTo>
                    <a:pt x="44" y="22"/>
                  </a:lnTo>
                  <a:lnTo>
                    <a:pt x="37" y="22"/>
                  </a:lnTo>
                  <a:lnTo>
                    <a:pt x="0" y="7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5"/>
                  </a:lnTo>
                  <a:lnTo>
                    <a:pt x="0" y="15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63" name="Freeform 27">
              <a:extLst>
                <a:ext uri="{FF2B5EF4-FFF2-40B4-BE49-F238E27FC236}">
                  <a16:creationId xmlns:a16="http://schemas.microsoft.com/office/drawing/2014/main" id="{A2C5D4A3-62AA-781C-A1E5-82D6856F4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" y="3190"/>
              <a:ext cx="8" cy="21"/>
            </a:xfrm>
            <a:custGeom>
              <a:avLst/>
              <a:gdLst>
                <a:gd name="T0" fmla="*/ 0 w 8"/>
                <a:gd name="T1" fmla="*/ 21 h 21"/>
                <a:gd name="T2" fmla="*/ 0 w 8"/>
                <a:gd name="T3" fmla="*/ 0 h 21"/>
                <a:gd name="T4" fmla="*/ 8 w 8"/>
                <a:gd name="T5" fmla="*/ 0 h 21"/>
                <a:gd name="T6" fmla="*/ 8 w 8"/>
                <a:gd name="T7" fmla="*/ 0 h 21"/>
                <a:gd name="T8" fmla="*/ 8 w 8"/>
                <a:gd name="T9" fmla="*/ 0 h 21"/>
                <a:gd name="T10" fmla="*/ 8 w 8"/>
                <a:gd name="T11" fmla="*/ 21 h 21"/>
                <a:gd name="T12" fmla="*/ 0 w 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">
                  <a:moveTo>
                    <a:pt x="0" y="2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1"/>
                  </a:lnTo>
                  <a:lnTo>
                    <a:pt x="0" y="21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64" name="Freeform 28">
              <a:extLst>
                <a:ext uri="{FF2B5EF4-FFF2-40B4-BE49-F238E27FC236}">
                  <a16:creationId xmlns:a16="http://schemas.microsoft.com/office/drawing/2014/main" id="{994B606C-CC4A-4529-F92B-CFE6AFD91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" y="3175"/>
              <a:ext cx="37" cy="36"/>
            </a:xfrm>
            <a:custGeom>
              <a:avLst/>
              <a:gdLst>
                <a:gd name="T0" fmla="*/ 0 w 37"/>
                <a:gd name="T1" fmla="*/ 15 h 36"/>
                <a:gd name="T2" fmla="*/ 0 w 37"/>
                <a:gd name="T3" fmla="*/ 0 h 36"/>
                <a:gd name="T4" fmla="*/ 37 w 37"/>
                <a:gd name="T5" fmla="*/ 15 h 36"/>
                <a:gd name="T6" fmla="*/ 0 w 37"/>
                <a:gd name="T7" fmla="*/ 36 h 36"/>
                <a:gd name="T8" fmla="*/ 0 w 37"/>
                <a:gd name="T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0" y="15"/>
                  </a:moveTo>
                  <a:lnTo>
                    <a:pt x="0" y="0"/>
                  </a:lnTo>
                  <a:lnTo>
                    <a:pt x="37" y="15"/>
                  </a:lnTo>
                  <a:lnTo>
                    <a:pt x="0" y="36"/>
                  </a:lnTo>
                  <a:lnTo>
                    <a:pt x="0" y="15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66" name="Rectangle 30">
              <a:extLst>
                <a:ext uri="{FF2B5EF4-FFF2-40B4-BE49-F238E27FC236}">
                  <a16:creationId xmlns:a16="http://schemas.microsoft.com/office/drawing/2014/main" id="{2920BC23-EBA8-0CDB-090F-DAFF51CD1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190"/>
              <a:ext cx="2378" cy="7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67" name="Rectangle 31">
              <a:extLst>
                <a:ext uri="{FF2B5EF4-FFF2-40B4-BE49-F238E27FC236}">
                  <a16:creationId xmlns:a16="http://schemas.microsoft.com/office/drawing/2014/main" id="{25724A0B-0EA0-C9BC-BFC7-D87BAD4F6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" y="1638"/>
              <a:ext cx="7" cy="1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68" name="Rectangle 32">
              <a:extLst>
                <a:ext uri="{FF2B5EF4-FFF2-40B4-BE49-F238E27FC236}">
                  <a16:creationId xmlns:a16="http://schemas.microsoft.com/office/drawing/2014/main" id="{11446F5B-9765-D15D-4B39-B3F3646AF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" y="1638"/>
              <a:ext cx="7" cy="1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69" name="Rectangle 33">
              <a:extLst>
                <a:ext uri="{FF2B5EF4-FFF2-40B4-BE49-F238E27FC236}">
                  <a16:creationId xmlns:a16="http://schemas.microsoft.com/office/drawing/2014/main" id="{501C8FE9-A4D4-3DF4-C5DE-275005EC2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38"/>
              <a:ext cx="607" cy="1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0" name="Rectangle 34">
              <a:extLst>
                <a:ext uri="{FF2B5EF4-FFF2-40B4-BE49-F238E27FC236}">
                  <a16:creationId xmlns:a16="http://schemas.microsoft.com/office/drawing/2014/main" id="{EF322CA2-C9C7-B814-0986-36322022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2930"/>
              <a:ext cx="7" cy="1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1" name="Rectangle 35">
              <a:extLst>
                <a:ext uri="{FF2B5EF4-FFF2-40B4-BE49-F238E27FC236}">
                  <a16:creationId xmlns:a16="http://schemas.microsoft.com/office/drawing/2014/main" id="{1C9D7BD5-ABFE-99E9-4E67-112B53C1A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2923"/>
              <a:ext cx="7" cy="1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2" name="Freeform 36">
              <a:extLst>
                <a:ext uri="{FF2B5EF4-FFF2-40B4-BE49-F238E27FC236}">
                  <a16:creationId xmlns:a16="http://schemas.microsoft.com/office/drawing/2014/main" id="{71A633AE-2D7E-52CD-0EED-4708C97C0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923"/>
              <a:ext cx="976" cy="21"/>
            </a:xfrm>
            <a:custGeom>
              <a:avLst/>
              <a:gdLst>
                <a:gd name="T0" fmla="*/ 0 w 976"/>
                <a:gd name="T1" fmla="*/ 7 h 21"/>
                <a:gd name="T2" fmla="*/ 0 w 976"/>
                <a:gd name="T3" fmla="*/ 21 h 21"/>
                <a:gd name="T4" fmla="*/ 976 w 976"/>
                <a:gd name="T5" fmla="*/ 14 h 21"/>
                <a:gd name="T6" fmla="*/ 976 w 976"/>
                <a:gd name="T7" fmla="*/ 0 h 21"/>
                <a:gd name="T8" fmla="*/ 0 w 976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6" h="21">
                  <a:moveTo>
                    <a:pt x="0" y="7"/>
                  </a:moveTo>
                  <a:lnTo>
                    <a:pt x="0" y="21"/>
                  </a:lnTo>
                  <a:lnTo>
                    <a:pt x="976" y="14"/>
                  </a:lnTo>
                  <a:lnTo>
                    <a:pt x="976" y="0"/>
                  </a:lnTo>
                  <a:lnTo>
                    <a:pt x="0" y="7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3" name="Freeform 37">
              <a:extLst>
                <a:ext uri="{FF2B5EF4-FFF2-40B4-BE49-F238E27FC236}">
                  <a16:creationId xmlns:a16="http://schemas.microsoft.com/office/drawing/2014/main" id="{EB13DF39-9174-F2D1-28B6-66E522717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" y="1638"/>
              <a:ext cx="14" cy="14"/>
            </a:xfrm>
            <a:custGeom>
              <a:avLst/>
              <a:gdLst>
                <a:gd name="T0" fmla="*/ 14 w 14"/>
                <a:gd name="T1" fmla="*/ 0 h 14"/>
                <a:gd name="T2" fmla="*/ 7 w 14"/>
                <a:gd name="T3" fmla="*/ 0 h 14"/>
                <a:gd name="T4" fmla="*/ 0 w 14"/>
                <a:gd name="T5" fmla="*/ 14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7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4" name="Freeform 38">
              <a:extLst>
                <a:ext uri="{FF2B5EF4-FFF2-40B4-BE49-F238E27FC236}">
                  <a16:creationId xmlns:a16="http://schemas.microsoft.com/office/drawing/2014/main" id="{60C4CC76-B6F1-4127-9AF0-43C629C3F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" y="1638"/>
              <a:ext cx="456" cy="1205"/>
            </a:xfrm>
            <a:custGeom>
              <a:avLst/>
              <a:gdLst>
                <a:gd name="T0" fmla="*/ 7 w 456"/>
                <a:gd name="T1" fmla="*/ 0 h 1205"/>
                <a:gd name="T2" fmla="*/ 101 w 456"/>
                <a:gd name="T3" fmla="*/ 36 h 1205"/>
                <a:gd name="T4" fmla="*/ 101 w 456"/>
                <a:gd name="T5" fmla="*/ 36 h 1205"/>
                <a:gd name="T6" fmla="*/ 101 w 456"/>
                <a:gd name="T7" fmla="*/ 36 h 1205"/>
                <a:gd name="T8" fmla="*/ 174 w 456"/>
                <a:gd name="T9" fmla="*/ 87 h 1205"/>
                <a:gd name="T10" fmla="*/ 174 w 456"/>
                <a:gd name="T11" fmla="*/ 94 h 1205"/>
                <a:gd name="T12" fmla="*/ 174 w 456"/>
                <a:gd name="T13" fmla="*/ 94 h 1205"/>
                <a:gd name="T14" fmla="*/ 224 w 456"/>
                <a:gd name="T15" fmla="*/ 159 h 1205"/>
                <a:gd name="T16" fmla="*/ 224 w 456"/>
                <a:gd name="T17" fmla="*/ 159 h 1205"/>
                <a:gd name="T18" fmla="*/ 224 w 456"/>
                <a:gd name="T19" fmla="*/ 159 h 1205"/>
                <a:gd name="T20" fmla="*/ 260 w 456"/>
                <a:gd name="T21" fmla="*/ 238 h 1205"/>
                <a:gd name="T22" fmla="*/ 260 w 456"/>
                <a:gd name="T23" fmla="*/ 238 h 1205"/>
                <a:gd name="T24" fmla="*/ 260 w 456"/>
                <a:gd name="T25" fmla="*/ 238 h 1205"/>
                <a:gd name="T26" fmla="*/ 297 w 456"/>
                <a:gd name="T27" fmla="*/ 426 h 1205"/>
                <a:gd name="T28" fmla="*/ 297 w 456"/>
                <a:gd name="T29" fmla="*/ 426 h 1205"/>
                <a:gd name="T30" fmla="*/ 297 w 456"/>
                <a:gd name="T31" fmla="*/ 426 h 1205"/>
                <a:gd name="T32" fmla="*/ 304 w 456"/>
                <a:gd name="T33" fmla="*/ 635 h 1205"/>
                <a:gd name="T34" fmla="*/ 304 w 456"/>
                <a:gd name="T35" fmla="*/ 635 h 1205"/>
                <a:gd name="T36" fmla="*/ 304 w 456"/>
                <a:gd name="T37" fmla="*/ 635 h 1205"/>
                <a:gd name="T38" fmla="*/ 318 w 456"/>
                <a:gd name="T39" fmla="*/ 852 h 1205"/>
                <a:gd name="T40" fmla="*/ 318 w 456"/>
                <a:gd name="T41" fmla="*/ 852 h 1205"/>
                <a:gd name="T42" fmla="*/ 318 w 456"/>
                <a:gd name="T43" fmla="*/ 852 h 1205"/>
                <a:gd name="T44" fmla="*/ 354 w 456"/>
                <a:gd name="T45" fmla="*/ 1039 h 1205"/>
                <a:gd name="T46" fmla="*/ 354 w 456"/>
                <a:gd name="T47" fmla="*/ 1039 h 1205"/>
                <a:gd name="T48" fmla="*/ 354 w 456"/>
                <a:gd name="T49" fmla="*/ 1039 h 1205"/>
                <a:gd name="T50" fmla="*/ 398 w 456"/>
                <a:gd name="T51" fmla="*/ 1126 h 1205"/>
                <a:gd name="T52" fmla="*/ 398 w 456"/>
                <a:gd name="T53" fmla="*/ 1126 h 1205"/>
                <a:gd name="T54" fmla="*/ 398 w 456"/>
                <a:gd name="T55" fmla="*/ 1126 h 1205"/>
                <a:gd name="T56" fmla="*/ 456 w 456"/>
                <a:gd name="T57" fmla="*/ 1198 h 1205"/>
                <a:gd name="T58" fmla="*/ 456 w 456"/>
                <a:gd name="T59" fmla="*/ 1191 h 1205"/>
                <a:gd name="T60" fmla="*/ 448 w 456"/>
                <a:gd name="T61" fmla="*/ 1205 h 1205"/>
                <a:gd name="T62" fmla="*/ 441 w 456"/>
                <a:gd name="T63" fmla="*/ 1205 h 1205"/>
                <a:gd name="T64" fmla="*/ 383 w 456"/>
                <a:gd name="T65" fmla="*/ 1133 h 1205"/>
                <a:gd name="T66" fmla="*/ 383 w 456"/>
                <a:gd name="T67" fmla="*/ 1133 h 1205"/>
                <a:gd name="T68" fmla="*/ 383 w 456"/>
                <a:gd name="T69" fmla="*/ 1133 h 1205"/>
                <a:gd name="T70" fmla="*/ 340 w 456"/>
                <a:gd name="T71" fmla="*/ 1046 h 1205"/>
                <a:gd name="T72" fmla="*/ 340 w 456"/>
                <a:gd name="T73" fmla="*/ 1046 h 1205"/>
                <a:gd name="T74" fmla="*/ 340 w 456"/>
                <a:gd name="T75" fmla="*/ 1039 h 1205"/>
                <a:gd name="T76" fmla="*/ 304 w 456"/>
                <a:gd name="T77" fmla="*/ 852 h 1205"/>
                <a:gd name="T78" fmla="*/ 304 w 456"/>
                <a:gd name="T79" fmla="*/ 852 h 1205"/>
                <a:gd name="T80" fmla="*/ 304 w 456"/>
                <a:gd name="T81" fmla="*/ 852 h 1205"/>
                <a:gd name="T82" fmla="*/ 289 w 456"/>
                <a:gd name="T83" fmla="*/ 635 h 1205"/>
                <a:gd name="T84" fmla="*/ 289 w 456"/>
                <a:gd name="T85" fmla="*/ 635 h 1205"/>
                <a:gd name="T86" fmla="*/ 289 w 456"/>
                <a:gd name="T87" fmla="*/ 635 h 1205"/>
                <a:gd name="T88" fmla="*/ 282 w 456"/>
                <a:gd name="T89" fmla="*/ 426 h 1205"/>
                <a:gd name="T90" fmla="*/ 282 w 456"/>
                <a:gd name="T91" fmla="*/ 426 h 1205"/>
                <a:gd name="T92" fmla="*/ 282 w 456"/>
                <a:gd name="T93" fmla="*/ 426 h 1205"/>
                <a:gd name="T94" fmla="*/ 246 w 456"/>
                <a:gd name="T95" fmla="*/ 238 h 1205"/>
                <a:gd name="T96" fmla="*/ 246 w 456"/>
                <a:gd name="T97" fmla="*/ 238 h 1205"/>
                <a:gd name="T98" fmla="*/ 246 w 456"/>
                <a:gd name="T99" fmla="*/ 245 h 1205"/>
                <a:gd name="T100" fmla="*/ 210 w 456"/>
                <a:gd name="T101" fmla="*/ 166 h 1205"/>
                <a:gd name="T102" fmla="*/ 210 w 456"/>
                <a:gd name="T103" fmla="*/ 166 h 1205"/>
                <a:gd name="T104" fmla="*/ 210 w 456"/>
                <a:gd name="T105" fmla="*/ 166 h 1205"/>
                <a:gd name="T106" fmla="*/ 159 w 456"/>
                <a:gd name="T107" fmla="*/ 101 h 1205"/>
                <a:gd name="T108" fmla="*/ 159 w 456"/>
                <a:gd name="T109" fmla="*/ 101 h 1205"/>
                <a:gd name="T110" fmla="*/ 166 w 456"/>
                <a:gd name="T111" fmla="*/ 101 h 1205"/>
                <a:gd name="T112" fmla="*/ 94 w 456"/>
                <a:gd name="T113" fmla="*/ 51 h 1205"/>
                <a:gd name="T114" fmla="*/ 94 w 456"/>
                <a:gd name="T115" fmla="*/ 51 h 1205"/>
                <a:gd name="T116" fmla="*/ 94 w 456"/>
                <a:gd name="T117" fmla="*/ 51 h 1205"/>
                <a:gd name="T118" fmla="*/ 0 w 456"/>
                <a:gd name="T119" fmla="*/ 14 h 1205"/>
                <a:gd name="T120" fmla="*/ 7 w 456"/>
                <a:gd name="T121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6" h="1205">
                  <a:moveTo>
                    <a:pt x="7" y="0"/>
                  </a:moveTo>
                  <a:lnTo>
                    <a:pt x="101" y="36"/>
                  </a:lnTo>
                  <a:lnTo>
                    <a:pt x="101" y="36"/>
                  </a:lnTo>
                  <a:lnTo>
                    <a:pt x="101" y="36"/>
                  </a:lnTo>
                  <a:lnTo>
                    <a:pt x="174" y="87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224" y="159"/>
                  </a:lnTo>
                  <a:lnTo>
                    <a:pt x="224" y="159"/>
                  </a:lnTo>
                  <a:lnTo>
                    <a:pt x="224" y="159"/>
                  </a:lnTo>
                  <a:lnTo>
                    <a:pt x="260" y="238"/>
                  </a:lnTo>
                  <a:lnTo>
                    <a:pt x="260" y="238"/>
                  </a:lnTo>
                  <a:lnTo>
                    <a:pt x="260" y="238"/>
                  </a:lnTo>
                  <a:lnTo>
                    <a:pt x="297" y="426"/>
                  </a:lnTo>
                  <a:lnTo>
                    <a:pt x="297" y="426"/>
                  </a:lnTo>
                  <a:lnTo>
                    <a:pt x="297" y="426"/>
                  </a:lnTo>
                  <a:lnTo>
                    <a:pt x="304" y="635"/>
                  </a:lnTo>
                  <a:lnTo>
                    <a:pt x="304" y="635"/>
                  </a:lnTo>
                  <a:lnTo>
                    <a:pt x="304" y="635"/>
                  </a:lnTo>
                  <a:lnTo>
                    <a:pt x="318" y="852"/>
                  </a:lnTo>
                  <a:lnTo>
                    <a:pt x="318" y="852"/>
                  </a:lnTo>
                  <a:lnTo>
                    <a:pt x="318" y="852"/>
                  </a:lnTo>
                  <a:lnTo>
                    <a:pt x="354" y="1039"/>
                  </a:lnTo>
                  <a:lnTo>
                    <a:pt x="354" y="1039"/>
                  </a:lnTo>
                  <a:lnTo>
                    <a:pt x="354" y="1039"/>
                  </a:lnTo>
                  <a:lnTo>
                    <a:pt x="398" y="1126"/>
                  </a:lnTo>
                  <a:lnTo>
                    <a:pt x="398" y="1126"/>
                  </a:lnTo>
                  <a:lnTo>
                    <a:pt x="398" y="1126"/>
                  </a:lnTo>
                  <a:lnTo>
                    <a:pt x="456" y="1198"/>
                  </a:lnTo>
                  <a:lnTo>
                    <a:pt x="456" y="1191"/>
                  </a:lnTo>
                  <a:lnTo>
                    <a:pt x="448" y="1205"/>
                  </a:lnTo>
                  <a:lnTo>
                    <a:pt x="441" y="1205"/>
                  </a:lnTo>
                  <a:lnTo>
                    <a:pt x="383" y="1133"/>
                  </a:lnTo>
                  <a:lnTo>
                    <a:pt x="383" y="1133"/>
                  </a:lnTo>
                  <a:lnTo>
                    <a:pt x="383" y="1133"/>
                  </a:lnTo>
                  <a:lnTo>
                    <a:pt x="340" y="1046"/>
                  </a:lnTo>
                  <a:lnTo>
                    <a:pt x="340" y="1046"/>
                  </a:lnTo>
                  <a:lnTo>
                    <a:pt x="340" y="1039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289" y="635"/>
                  </a:lnTo>
                  <a:lnTo>
                    <a:pt x="289" y="635"/>
                  </a:lnTo>
                  <a:lnTo>
                    <a:pt x="289" y="635"/>
                  </a:lnTo>
                  <a:lnTo>
                    <a:pt x="282" y="426"/>
                  </a:lnTo>
                  <a:lnTo>
                    <a:pt x="282" y="426"/>
                  </a:lnTo>
                  <a:lnTo>
                    <a:pt x="282" y="426"/>
                  </a:lnTo>
                  <a:lnTo>
                    <a:pt x="246" y="238"/>
                  </a:lnTo>
                  <a:lnTo>
                    <a:pt x="246" y="238"/>
                  </a:lnTo>
                  <a:lnTo>
                    <a:pt x="246" y="245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159" y="101"/>
                  </a:lnTo>
                  <a:lnTo>
                    <a:pt x="159" y="101"/>
                  </a:lnTo>
                  <a:lnTo>
                    <a:pt x="166" y="101"/>
                  </a:lnTo>
                  <a:lnTo>
                    <a:pt x="94" y="51"/>
                  </a:lnTo>
                  <a:lnTo>
                    <a:pt x="94" y="51"/>
                  </a:lnTo>
                  <a:lnTo>
                    <a:pt x="94" y="51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5" name="Freeform 39">
              <a:extLst>
                <a:ext uri="{FF2B5EF4-FFF2-40B4-BE49-F238E27FC236}">
                  <a16:creationId xmlns:a16="http://schemas.microsoft.com/office/drawing/2014/main" id="{7C9477EF-CF18-9AD0-8AF7-D21014078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2829"/>
              <a:ext cx="87" cy="72"/>
            </a:xfrm>
            <a:custGeom>
              <a:avLst/>
              <a:gdLst>
                <a:gd name="T0" fmla="*/ 8 w 87"/>
                <a:gd name="T1" fmla="*/ 0 h 72"/>
                <a:gd name="T2" fmla="*/ 87 w 87"/>
                <a:gd name="T3" fmla="*/ 58 h 72"/>
                <a:gd name="T4" fmla="*/ 87 w 87"/>
                <a:gd name="T5" fmla="*/ 58 h 72"/>
                <a:gd name="T6" fmla="*/ 80 w 87"/>
                <a:gd name="T7" fmla="*/ 72 h 72"/>
                <a:gd name="T8" fmla="*/ 80 w 87"/>
                <a:gd name="T9" fmla="*/ 72 h 72"/>
                <a:gd name="T10" fmla="*/ 0 w 87"/>
                <a:gd name="T11" fmla="*/ 14 h 72"/>
                <a:gd name="T12" fmla="*/ 8 w 87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2">
                  <a:moveTo>
                    <a:pt x="8" y="0"/>
                  </a:moveTo>
                  <a:lnTo>
                    <a:pt x="87" y="58"/>
                  </a:lnTo>
                  <a:lnTo>
                    <a:pt x="87" y="58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0" y="14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6" name="Freeform 40">
              <a:extLst>
                <a:ext uri="{FF2B5EF4-FFF2-40B4-BE49-F238E27FC236}">
                  <a16:creationId xmlns:a16="http://schemas.microsoft.com/office/drawing/2014/main" id="{96ABA8B1-40B1-A928-7328-BB5111E4A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" y="2930"/>
              <a:ext cx="15" cy="14"/>
            </a:xfrm>
            <a:custGeom>
              <a:avLst/>
              <a:gdLst>
                <a:gd name="T0" fmla="*/ 8 w 15"/>
                <a:gd name="T1" fmla="*/ 0 h 14"/>
                <a:gd name="T2" fmla="*/ 15 w 15"/>
                <a:gd name="T3" fmla="*/ 0 h 14"/>
                <a:gd name="T4" fmla="*/ 8 w 15"/>
                <a:gd name="T5" fmla="*/ 14 h 14"/>
                <a:gd name="T6" fmla="*/ 0 w 15"/>
                <a:gd name="T7" fmla="*/ 14 h 14"/>
                <a:gd name="T8" fmla="*/ 8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0"/>
                  </a:moveTo>
                  <a:lnTo>
                    <a:pt x="15" y="0"/>
                  </a:lnTo>
                  <a:lnTo>
                    <a:pt x="8" y="14"/>
                  </a:lnTo>
                  <a:lnTo>
                    <a:pt x="0" y="14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7" name="Freeform 41">
              <a:extLst>
                <a:ext uri="{FF2B5EF4-FFF2-40B4-BE49-F238E27FC236}">
                  <a16:creationId xmlns:a16="http://schemas.microsoft.com/office/drawing/2014/main" id="{655E31F3-CEB9-391D-1C73-911A40524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" y="2887"/>
              <a:ext cx="116" cy="57"/>
            </a:xfrm>
            <a:custGeom>
              <a:avLst/>
              <a:gdLst>
                <a:gd name="T0" fmla="*/ 7 w 116"/>
                <a:gd name="T1" fmla="*/ 0 h 57"/>
                <a:gd name="T2" fmla="*/ 0 w 116"/>
                <a:gd name="T3" fmla="*/ 14 h 57"/>
                <a:gd name="T4" fmla="*/ 108 w 116"/>
                <a:gd name="T5" fmla="*/ 57 h 57"/>
                <a:gd name="T6" fmla="*/ 116 w 116"/>
                <a:gd name="T7" fmla="*/ 43 h 57"/>
                <a:gd name="T8" fmla="*/ 7 w 116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7">
                  <a:moveTo>
                    <a:pt x="7" y="0"/>
                  </a:moveTo>
                  <a:lnTo>
                    <a:pt x="0" y="14"/>
                  </a:lnTo>
                  <a:lnTo>
                    <a:pt x="108" y="57"/>
                  </a:lnTo>
                  <a:lnTo>
                    <a:pt x="116" y="43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8" name="Rectangle 42">
              <a:extLst>
                <a:ext uri="{FF2B5EF4-FFF2-40B4-BE49-F238E27FC236}">
                  <a16:creationId xmlns:a16="http://schemas.microsoft.com/office/drawing/2014/main" id="{306DD5A9-E69E-9B5F-CAAD-2B4A7C3DC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937"/>
              <a:ext cx="7" cy="25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79" name="Rectangle 43">
              <a:extLst>
                <a:ext uri="{FF2B5EF4-FFF2-40B4-BE49-F238E27FC236}">
                  <a16:creationId xmlns:a16="http://schemas.microsoft.com/office/drawing/2014/main" id="{9D66E28C-1D48-895B-5FD8-502197AC7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1645"/>
              <a:ext cx="8" cy="154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80" name="Rectangle 44">
              <a:extLst>
                <a:ext uri="{FF2B5EF4-FFF2-40B4-BE49-F238E27FC236}">
                  <a16:creationId xmlns:a16="http://schemas.microsoft.com/office/drawing/2014/main" id="{3149C1EB-AC66-B80A-5765-14F1EE8E8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3248"/>
              <a:ext cx="23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i="0">
                  <a:solidFill>
                    <a:srgbClr val="000000"/>
                  </a:solidFill>
                </a:rPr>
                <a:t>V(x)</a:t>
              </a:r>
              <a:endParaRPr lang="en-US" altLang="en-US" sz="4400" i="0">
                <a:solidFill>
                  <a:srgbClr val="0000B6"/>
                </a:solidFill>
              </a:endParaRPr>
            </a:p>
          </p:txBody>
        </p:sp>
        <p:sp>
          <p:nvSpPr>
            <p:cNvPr id="270381" name="Rectangle 45">
              <a:extLst>
                <a:ext uri="{FF2B5EF4-FFF2-40B4-BE49-F238E27FC236}">
                  <a16:creationId xmlns:a16="http://schemas.microsoft.com/office/drawing/2014/main" id="{75A0F257-294C-7F79-BCB9-F04B438B4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" y="1118"/>
              <a:ext cx="23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i="0">
                  <a:solidFill>
                    <a:srgbClr val="000000"/>
                  </a:solidFill>
                </a:rPr>
                <a:t>V(y)</a:t>
              </a:r>
              <a:endParaRPr lang="en-US" altLang="en-US" sz="4400" i="0">
                <a:solidFill>
                  <a:srgbClr val="0000B6"/>
                </a:solidFill>
              </a:endParaRPr>
            </a:p>
          </p:txBody>
        </p:sp>
        <p:sp>
          <p:nvSpPr>
            <p:cNvPr id="270382" name="Rectangle 46">
              <a:extLst>
                <a:ext uri="{FF2B5EF4-FFF2-40B4-BE49-F238E27FC236}">
                  <a16:creationId xmlns:a16="http://schemas.microsoft.com/office/drawing/2014/main" id="{A555B3A7-0A0A-BA2F-BA33-AB20EB7C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" y="1595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 i="0">
                  <a:solidFill>
                    <a:srgbClr val="CC0000"/>
                  </a:solidFill>
                </a:rPr>
                <a:t>V</a:t>
              </a:r>
              <a:endParaRPr lang="en-US" altLang="en-US" sz="4400" b="1" i="0">
                <a:solidFill>
                  <a:srgbClr val="CC0000"/>
                </a:solidFill>
              </a:endParaRPr>
            </a:p>
          </p:txBody>
        </p:sp>
        <p:sp>
          <p:nvSpPr>
            <p:cNvPr id="270383" name="Rectangle 47">
              <a:extLst>
                <a:ext uri="{FF2B5EF4-FFF2-40B4-BE49-F238E27FC236}">
                  <a16:creationId xmlns:a16="http://schemas.microsoft.com/office/drawing/2014/main" id="{429A1D2F-2D9B-A45E-F9D2-66E6F9EBA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" y="1667"/>
              <a:ext cx="19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 i="0">
                  <a:solidFill>
                    <a:srgbClr val="CC0000"/>
                  </a:solidFill>
                </a:rPr>
                <a:t>OH</a:t>
              </a:r>
              <a:endParaRPr lang="en-US" altLang="en-US" sz="4400" b="1" i="0">
                <a:solidFill>
                  <a:srgbClr val="CC0000"/>
                </a:solidFill>
              </a:endParaRPr>
            </a:p>
          </p:txBody>
        </p:sp>
        <p:sp>
          <p:nvSpPr>
            <p:cNvPr id="270384" name="Rectangle 48">
              <a:extLst>
                <a:ext uri="{FF2B5EF4-FFF2-40B4-BE49-F238E27FC236}">
                  <a16:creationId xmlns:a16="http://schemas.microsoft.com/office/drawing/2014/main" id="{5EEBC9C7-7E5D-0F01-C879-54C1E6461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2822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 i="0">
                  <a:solidFill>
                    <a:srgbClr val="CC0000"/>
                  </a:solidFill>
                </a:rPr>
                <a:t>V</a:t>
              </a:r>
              <a:endParaRPr lang="en-US" altLang="en-US" sz="4400" b="1" i="0">
                <a:solidFill>
                  <a:srgbClr val="CC0000"/>
                </a:solidFill>
              </a:endParaRPr>
            </a:p>
          </p:txBody>
        </p:sp>
        <p:sp>
          <p:nvSpPr>
            <p:cNvPr id="270385" name="Rectangle 49">
              <a:extLst>
                <a:ext uri="{FF2B5EF4-FFF2-40B4-BE49-F238E27FC236}">
                  <a16:creationId xmlns:a16="http://schemas.microsoft.com/office/drawing/2014/main" id="{FA710B27-9952-266E-32C9-C050C6C0D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" y="2879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 i="0">
                  <a:solidFill>
                    <a:srgbClr val="CC0000"/>
                  </a:solidFill>
                </a:rPr>
                <a:t>OL</a:t>
              </a:r>
              <a:endParaRPr lang="en-US" altLang="en-US" sz="4400" b="1" i="0">
                <a:solidFill>
                  <a:srgbClr val="CC0000"/>
                </a:solidFill>
              </a:endParaRPr>
            </a:p>
          </p:txBody>
        </p:sp>
        <p:sp>
          <p:nvSpPr>
            <p:cNvPr id="270386" name="Freeform 50">
              <a:extLst>
                <a:ext uri="{FF2B5EF4-FFF2-40B4-BE49-F238E27FC236}">
                  <a16:creationId xmlns:a16="http://schemas.microsoft.com/office/drawing/2014/main" id="{70657E1F-2573-64AD-2E45-69393F068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2887"/>
              <a:ext cx="115" cy="101"/>
            </a:xfrm>
            <a:custGeom>
              <a:avLst/>
              <a:gdLst>
                <a:gd name="T0" fmla="*/ 115 w 115"/>
                <a:gd name="T1" fmla="*/ 50 h 101"/>
                <a:gd name="T2" fmla="*/ 94 w 115"/>
                <a:gd name="T3" fmla="*/ 14 h 101"/>
                <a:gd name="T4" fmla="*/ 57 w 115"/>
                <a:gd name="T5" fmla="*/ 0 h 101"/>
                <a:gd name="T6" fmla="*/ 14 w 115"/>
                <a:gd name="T7" fmla="*/ 14 h 101"/>
                <a:gd name="T8" fmla="*/ 0 w 115"/>
                <a:gd name="T9" fmla="*/ 50 h 101"/>
                <a:gd name="T10" fmla="*/ 14 w 115"/>
                <a:gd name="T11" fmla="*/ 86 h 101"/>
                <a:gd name="T12" fmla="*/ 57 w 115"/>
                <a:gd name="T13" fmla="*/ 101 h 101"/>
                <a:gd name="T14" fmla="*/ 94 w 115"/>
                <a:gd name="T15" fmla="*/ 86 h 101"/>
                <a:gd name="T16" fmla="*/ 115 w 115"/>
                <a:gd name="T17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1">
                  <a:moveTo>
                    <a:pt x="115" y="50"/>
                  </a:moveTo>
                  <a:lnTo>
                    <a:pt x="94" y="14"/>
                  </a:lnTo>
                  <a:lnTo>
                    <a:pt x="57" y="0"/>
                  </a:lnTo>
                  <a:lnTo>
                    <a:pt x="14" y="14"/>
                  </a:lnTo>
                  <a:lnTo>
                    <a:pt x="0" y="50"/>
                  </a:lnTo>
                  <a:lnTo>
                    <a:pt x="14" y="86"/>
                  </a:lnTo>
                  <a:lnTo>
                    <a:pt x="57" y="101"/>
                  </a:lnTo>
                  <a:lnTo>
                    <a:pt x="94" y="86"/>
                  </a:lnTo>
                  <a:lnTo>
                    <a:pt x="115" y="5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87" name="Freeform 51">
              <a:extLst>
                <a:ext uri="{FF2B5EF4-FFF2-40B4-BE49-F238E27FC236}">
                  <a16:creationId xmlns:a16="http://schemas.microsoft.com/office/drawing/2014/main" id="{F256D84B-4BE9-3F79-BBC4-CB4848BAA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2887"/>
              <a:ext cx="123" cy="108"/>
            </a:xfrm>
            <a:custGeom>
              <a:avLst/>
              <a:gdLst>
                <a:gd name="T0" fmla="*/ 115 w 123"/>
                <a:gd name="T1" fmla="*/ 57 h 108"/>
                <a:gd name="T2" fmla="*/ 94 w 123"/>
                <a:gd name="T3" fmla="*/ 21 h 108"/>
                <a:gd name="T4" fmla="*/ 94 w 123"/>
                <a:gd name="T5" fmla="*/ 21 h 108"/>
                <a:gd name="T6" fmla="*/ 94 w 123"/>
                <a:gd name="T7" fmla="*/ 21 h 108"/>
                <a:gd name="T8" fmla="*/ 57 w 123"/>
                <a:gd name="T9" fmla="*/ 7 h 108"/>
                <a:gd name="T10" fmla="*/ 57 w 123"/>
                <a:gd name="T11" fmla="*/ 7 h 108"/>
                <a:gd name="T12" fmla="*/ 57 w 123"/>
                <a:gd name="T13" fmla="*/ 7 h 108"/>
                <a:gd name="T14" fmla="*/ 14 w 123"/>
                <a:gd name="T15" fmla="*/ 21 h 108"/>
                <a:gd name="T16" fmla="*/ 21 w 123"/>
                <a:gd name="T17" fmla="*/ 14 h 108"/>
                <a:gd name="T18" fmla="*/ 21 w 123"/>
                <a:gd name="T19" fmla="*/ 14 h 108"/>
                <a:gd name="T20" fmla="*/ 7 w 123"/>
                <a:gd name="T21" fmla="*/ 50 h 108"/>
                <a:gd name="T22" fmla="*/ 7 w 123"/>
                <a:gd name="T23" fmla="*/ 50 h 108"/>
                <a:gd name="T24" fmla="*/ 7 w 123"/>
                <a:gd name="T25" fmla="*/ 50 h 108"/>
                <a:gd name="T26" fmla="*/ 21 w 123"/>
                <a:gd name="T27" fmla="*/ 86 h 108"/>
                <a:gd name="T28" fmla="*/ 14 w 123"/>
                <a:gd name="T29" fmla="*/ 86 h 108"/>
                <a:gd name="T30" fmla="*/ 14 w 123"/>
                <a:gd name="T31" fmla="*/ 86 h 108"/>
                <a:gd name="T32" fmla="*/ 57 w 123"/>
                <a:gd name="T33" fmla="*/ 101 h 108"/>
                <a:gd name="T34" fmla="*/ 57 w 123"/>
                <a:gd name="T35" fmla="*/ 101 h 108"/>
                <a:gd name="T36" fmla="*/ 57 w 123"/>
                <a:gd name="T37" fmla="*/ 101 h 108"/>
                <a:gd name="T38" fmla="*/ 94 w 123"/>
                <a:gd name="T39" fmla="*/ 86 h 108"/>
                <a:gd name="T40" fmla="*/ 94 w 123"/>
                <a:gd name="T41" fmla="*/ 86 h 108"/>
                <a:gd name="T42" fmla="*/ 94 w 123"/>
                <a:gd name="T43" fmla="*/ 86 h 108"/>
                <a:gd name="T44" fmla="*/ 115 w 123"/>
                <a:gd name="T45" fmla="*/ 50 h 108"/>
                <a:gd name="T46" fmla="*/ 115 w 123"/>
                <a:gd name="T47" fmla="*/ 50 h 108"/>
                <a:gd name="T48" fmla="*/ 123 w 123"/>
                <a:gd name="T49" fmla="*/ 57 h 108"/>
                <a:gd name="T50" fmla="*/ 123 w 123"/>
                <a:gd name="T51" fmla="*/ 57 h 108"/>
                <a:gd name="T52" fmla="*/ 101 w 123"/>
                <a:gd name="T53" fmla="*/ 93 h 108"/>
                <a:gd name="T54" fmla="*/ 101 w 123"/>
                <a:gd name="T55" fmla="*/ 93 h 108"/>
                <a:gd name="T56" fmla="*/ 94 w 123"/>
                <a:gd name="T57" fmla="*/ 93 h 108"/>
                <a:gd name="T58" fmla="*/ 57 w 123"/>
                <a:gd name="T59" fmla="*/ 108 h 108"/>
                <a:gd name="T60" fmla="*/ 57 w 123"/>
                <a:gd name="T61" fmla="*/ 108 h 108"/>
                <a:gd name="T62" fmla="*/ 57 w 123"/>
                <a:gd name="T63" fmla="*/ 108 h 108"/>
                <a:gd name="T64" fmla="*/ 14 w 123"/>
                <a:gd name="T65" fmla="*/ 93 h 108"/>
                <a:gd name="T66" fmla="*/ 14 w 123"/>
                <a:gd name="T67" fmla="*/ 93 h 108"/>
                <a:gd name="T68" fmla="*/ 14 w 123"/>
                <a:gd name="T69" fmla="*/ 86 h 108"/>
                <a:gd name="T70" fmla="*/ 0 w 123"/>
                <a:gd name="T71" fmla="*/ 50 h 108"/>
                <a:gd name="T72" fmla="*/ 0 w 123"/>
                <a:gd name="T73" fmla="*/ 50 h 108"/>
                <a:gd name="T74" fmla="*/ 0 w 123"/>
                <a:gd name="T75" fmla="*/ 50 h 108"/>
                <a:gd name="T76" fmla="*/ 14 w 123"/>
                <a:gd name="T77" fmla="*/ 14 h 108"/>
                <a:gd name="T78" fmla="*/ 14 w 123"/>
                <a:gd name="T79" fmla="*/ 14 h 108"/>
                <a:gd name="T80" fmla="*/ 14 w 123"/>
                <a:gd name="T81" fmla="*/ 14 h 108"/>
                <a:gd name="T82" fmla="*/ 57 w 123"/>
                <a:gd name="T83" fmla="*/ 0 h 108"/>
                <a:gd name="T84" fmla="*/ 57 w 123"/>
                <a:gd name="T85" fmla="*/ 0 h 108"/>
                <a:gd name="T86" fmla="*/ 57 w 123"/>
                <a:gd name="T87" fmla="*/ 0 h 108"/>
                <a:gd name="T88" fmla="*/ 94 w 123"/>
                <a:gd name="T89" fmla="*/ 14 h 108"/>
                <a:gd name="T90" fmla="*/ 94 w 123"/>
                <a:gd name="T91" fmla="*/ 14 h 108"/>
                <a:gd name="T92" fmla="*/ 101 w 123"/>
                <a:gd name="T93" fmla="*/ 14 h 108"/>
                <a:gd name="T94" fmla="*/ 123 w 123"/>
                <a:gd name="T95" fmla="*/ 50 h 108"/>
                <a:gd name="T96" fmla="*/ 115 w 123"/>
                <a:gd name="T97" fmla="*/ 5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3" h="108">
                  <a:moveTo>
                    <a:pt x="115" y="57"/>
                  </a:moveTo>
                  <a:lnTo>
                    <a:pt x="94" y="21"/>
                  </a:lnTo>
                  <a:lnTo>
                    <a:pt x="94" y="21"/>
                  </a:lnTo>
                  <a:lnTo>
                    <a:pt x="94" y="21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14" y="21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21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57" y="101"/>
                  </a:lnTo>
                  <a:lnTo>
                    <a:pt x="57" y="101"/>
                  </a:lnTo>
                  <a:lnTo>
                    <a:pt x="57" y="101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115" y="50"/>
                  </a:lnTo>
                  <a:lnTo>
                    <a:pt x="115" y="50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94" y="93"/>
                  </a:lnTo>
                  <a:lnTo>
                    <a:pt x="57" y="108"/>
                  </a:lnTo>
                  <a:lnTo>
                    <a:pt x="57" y="108"/>
                  </a:lnTo>
                  <a:lnTo>
                    <a:pt x="57" y="108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4" y="86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101" y="14"/>
                  </a:lnTo>
                  <a:lnTo>
                    <a:pt x="123" y="50"/>
                  </a:lnTo>
                  <a:lnTo>
                    <a:pt x="115" y="57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88" name="Freeform 52">
              <a:extLst>
                <a:ext uri="{FF2B5EF4-FFF2-40B4-BE49-F238E27FC236}">
                  <a16:creationId xmlns:a16="http://schemas.microsoft.com/office/drawing/2014/main" id="{F83D48CE-D941-6114-9AAA-5C748035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2937"/>
              <a:ext cx="8" cy="7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0 w 8"/>
                <a:gd name="T5" fmla="*/ 7 h 7"/>
                <a:gd name="T6" fmla="*/ 8 w 8"/>
                <a:gd name="T7" fmla="*/ 0 h 7"/>
                <a:gd name="T8" fmla="*/ 8 w 8"/>
                <a:gd name="T9" fmla="*/ 7 h 7"/>
                <a:gd name="T10" fmla="*/ 8 w 8"/>
                <a:gd name="T11" fmla="*/ 7 h 7"/>
                <a:gd name="T12" fmla="*/ 0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8" y="0"/>
                  </a:lnTo>
                  <a:lnTo>
                    <a:pt x="8" y="7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89" name="Freeform 53">
              <a:extLst>
                <a:ext uri="{FF2B5EF4-FFF2-40B4-BE49-F238E27FC236}">
                  <a16:creationId xmlns:a16="http://schemas.microsoft.com/office/drawing/2014/main" id="{D1FAF8FF-8433-3BEE-734E-B55E75941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1595"/>
              <a:ext cx="115" cy="94"/>
            </a:xfrm>
            <a:custGeom>
              <a:avLst/>
              <a:gdLst>
                <a:gd name="T0" fmla="*/ 115 w 115"/>
                <a:gd name="T1" fmla="*/ 43 h 94"/>
                <a:gd name="T2" fmla="*/ 101 w 115"/>
                <a:gd name="T3" fmla="*/ 14 h 94"/>
                <a:gd name="T4" fmla="*/ 57 w 115"/>
                <a:gd name="T5" fmla="*/ 0 h 94"/>
                <a:gd name="T6" fmla="*/ 21 w 115"/>
                <a:gd name="T7" fmla="*/ 14 h 94"/>
                <a:gd name="T8" fmla="*/ 0 w 115"/>
                <a:gd name="T9" fmla="*/ 43 h 94"/>
                <a:gd name="T10" fmla="*/ 21 w 115"/>
                <a:gd name="T11" fmla="*/ 79 h 94"/>
                <a:gd name="T12" fmla="*/ 57 w 115"/>
                <a:gd name="T13" fmla="*/ 94 h 94"/>
                <a:gd name="T14" fmla="*/ 101 w 115"/>
                <a:gd name="T15" fmla="*/ 79 h 94"/>
                <a:gd name="T16" fmla="*/ 115 w 115"/>
                <a:gd name="T17" fmla="*/ 4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94">
                  <a:moveTo>
                    <a:pt x="115" y="43"/>
                  </a:moveTo>
                  <a:lnTo>
                    <a:pt x="101" y="14"/>
                  </a:lnTo>
                  <a:lnTo>
                    <a:pt x="57" y="0"/>
                  </a:lnTo>
                  <a:lnTo>
                    <a:pt x="21" y="14"/>
                  </a:lnTo>
                  <a:lnTo>
                    <a:pt x="0" y="43"/>
                  </a:lnTo>
                  <a:lnTo>
                    <a:pt x="21" y="79"/>
                  </a:lnTo>
                  <a:lnTo>
                    <a:pt x="57" y="94"/>
                  </a:lnTo>
                  <a:lnTo>
                    <a:pt x="101" y="79"/>
                  </a:lnTo>
                  <a:lnTo>
                    <a:pt x="115" y="43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90" name="Freeform 54">
              <a:extLst>
                <a:ext uri="{FF2B5EF4-FFF2-40B4-BE49-F238E27FC236}">
                  <a16:creationId xmlns:a16="http://schemas.microsoft.com/office/drawing/2014/main" id="{7F52C69B-09B6-B39F-9F31-6D64A14A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1595"/>
              <a:ext cx="123" cy="101"/>
            </a:xfrm>
            <a:custGeom>
              <a:avLst/>
              <a:gdLst>
                <a:gd name="T0" fmla="*/ 115 w 123"/>
                <a:gd name="T1" fmla="*/ 43 h 101"/>
                <a:gd name="T2" fmla="*/ 101 w 123"/>
                <a:gd name="T3" fmla="*/ 14 h 101"/>
                <a:gd name="T4" fmla="*/ 101 w 123"/>
                <a:gd name="T5" fmla="*/ 21 h 101"/>
                <a:gd name="T6" fmla="*/ 101 w 123"/>
                <a:gd name="T7" fmla="*/ 21 h 101"/>
                <a:gd name="T8" fmla="*/ 57 w 123"/>
                <a:gd name="T9" fmla="*/ 7 h 101"/>
                <a:gd name="T10" fmla="*/ 57 w 123"/>
                <a:gd name="T11" fmla="*/ 7 h 101"/>
                <a:gd name="T12" fmla="*/ 57 w 123"/>
                <a:gd name="T13" fmla="*/ 7 h 101"/>
                <a:gd name="T14" fmla="*/ 21 w 123"/>
                <a:gd name="T15" fmla="*/ 21 h 101"/>
                <a:gd name="T16" fmla="*/ 29 w 123"/>
                <a:gd name="T17" fmla="*/ 21 h 101"/>
                <a:gd name="T18" fmla="*/ 29 w 123"/>
                <a:gd name="T19" fmla="*/ 21 h 101"/>
                <a:gd name="T20" fmla="*/ 7 w 123"/>
                <a:gd name="T21" fmla="*/ 50 h 101"/>
                <a:gd name="T22" fmla="*/ 7 w 123"/>
                <a:gd name="T23" fmla="*/ 43 h 101"/>
                <a:gd name="T24" fmla="*/ 7 w 123"/>
                <a:gd name="T25" fmla="*/ 43 h 101"/>
                <a:gd name="T26" fmla="*/ 29 w 123"/>
                <a:gd name="T27" fmla="*/ 79 h 101"/>
                <a:gd name="T28" fmla="*/ 21 w 123"/>
                <a:gd name="T29" fmla="*/ 79 h 101"/>
                <a:gd name="T30" fmla="*/ 21 w 123"/>
                <a:gd name="T31" fmla="*/ 79 h 101"/>
                <a:gd name="T32" fmla="*/ 57 w 123"/>
                <a:gd name="T33" fmla="*/ 94 h 101"/>
                <a:gd name="T34" fmla="*/ 57 w 123"/>
                <a:gd name="T35" fmla="*/ 94 h 101"/>
                <a:gd name="T36" fmla="*/ 57 w 123"/>
                <a:gd name="T37" fmla="*/ 94 h 101"/>
                <a:gd name="T38" fmla="*/ 101 w 123"/>
                <a:gd name="T39" fmla="*/ 79 h 101"/>
                <a:gd name="T40" fmla="*/ 101 w 123"/>
                <a:gd name="T41" fmla="*/ 79 h 101"/>
                <a:gd name="T42" fmla="*/ 101 w 123"/>
                <a:gd name="T43" fmla="*/ 79 h 101"/>
                <a:gd name="T44" fmla="*/ 115 w 123"/>
                <a:gd name="T45" fmla="*/ 43 h 101"/>
                <a:gd name="T46" fmla="*/ 115 w 123"/>
                <a:gd name="T47" fmla="*/ 43 h 101"/>
                <a:gd name="T48" fmla="*/ 123 w 123"/>
                <a:gd name="T49" fmla="*/ 43 h 101"/>
                <a:gd name="T50" fmla="*/ 123 w 123"/>
                <a:gd name="T51" fmla="*/ 43 h 101"/>
                <a:gd name="T52" fmla="*/ 108 w 123"/>
                <a:gd name="T53" fmla="*/ 79 h 101"/>
                <a:gd name="T54" fmla="*/ 108 w 123"/>
                <a:gd name="T55" fmla="*/ 79 h 101"/>
                <a:gd name="T56" fmla="*/ 101 w 123"/>
                <a:gd name="T57" fmla="*/ 86 h 101"/>
                <a:gd name="T58" fmla="*/ 57 w 123"/>
                <a:gd name="T59" fmla="*/ 101 h 101"/>
                <a:gd name="T60" fmla="*/ 57 w 123"/>
                <a:gd name="T61" fmla="*/ 101 h 101"/>
                <a:gd name="T62" fmla="*/ 57 w 123"/>
                <a:gd name="T63" fmla="*/ 101 h 101"/>
                <a:gd name="T64" fmla="*/ 21 w 123"/>
                <a:gd name="T65" fmla="*/ 86 h 101"/>
                <a:gd name="T66" fmla="*/ 21 w 123"/>
                <a:gd name="T67" fmla="*/ 86 h 101"/>
                <a:gd name="T68" fmla="*/ 21 w 123"/>
                <a:gd name="T69" fmla="*/ 86 h 101"/>
                <a:gd name="T70" fmla="*/ 0 w 123"/>
                <a:gd name="T71" fmla="*/ 50 h 101"/>
                <a:gd name="T72" fmla="*/ 0 w 123"/>
                <a:gd name="T73" fmla="*/ 50 h 101"/>
                <a:gd name="T74" fmla="*/ 0 w 123"/>
                <a:gd name="T75" fmla="*/ 43 h 101"/>
                <a:gd name="T76" fmla="*/ 21 w 123"/>
                <a:gd name="T77" fmla="*/ 14 h 101"/>
                <a:gd name="T78" fmla="*/ 21 w 123"/>
                <a:gd name="T79" fmla="*/ 14 h 101"/>
                <a:gd name="T80" fmla="*/ 21 w 123"/>
                <a:gd name="T81" fmla="*/ 14 h 101"/>
                <a:gd name="T82" fmla="*/ 57 w 123"/>
                <a:gd name="T83" fmla="*/ 0 h 101"/>
                <a:gd name="T84" fmla="*/ 57 w 123"/>
                <a:gd name="T85" fmla="*/ 0 h 101"/>
                <a:gd name="T86" fmla="*/ 57 w 123"/>
                <a:gd name="T87" fmla="*/ 0 h 101"/>
                <a:gd name="T88" fmla="*/ 101 w 123"/>
                <a:gd name="T89" fmla="*/ 14 h 101"/>
                <a:gd name="T90" fmla="*/ 101 w 123"/>
                <a:gd name="T91" fmla="*/ 14 h 101"/>
                <a:gd name="T92" fmla="*/ 108 w 123"/>
                <a:gd name="T93" fmla="*/ 14 h 101"/>
                <a:gd name="T94" fmla="*/ 123 w 123"/>
                <a:gd name="T95" fmla="*/ 43 h 101"/>
                <a:gd name="T96" fmla="*/ 115 w 123"/>
                <a:gd name="T97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3" h="101">
                  <a:moveTo>
                    <a:pt x="115" y="43"/>
                  </a:moveTo>
                  <a:lnTo>
                    <a:pt x="101" y="14"/>
                  </a:lnTo>
                  <a:lnTo>
                    <a:pt x="101" y="21"/>
                  </a:lnTo>
                  <a:lnTo>
                    <a:pt x="101" y="21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21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7" y="50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29" y="79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101" y="79"/>
                  </a:lnTo>
                  <a:lnTo>
                    <a:pt x="101" y="79"/>
                  </a:lnTo>
                  <a:lnTo>
                    <a:pt x="101" y="79"/>
                  </a:lnTo>
                  <a:lnTo>
                    <a:pt x="115" y="43"/>
                  </a:lnTo>
                  <a:lnTo>
                    <a:pt x="115" y="43"/>
                  </a:lnTo>
                  <a:lnTo>
                    <a:pt x="123" y="43"/>
                  </a:lnTo>
                  <a:lnTo>
                    <a:pt x="123" y="43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01" y="86"/>
                  </a:lnTo>
                  <a:lnTo>
                    <a:pt x="57" y="101"/>
                  </a:lnTo>
                  <a:lnTo>
                    <a:pt x="57" y="101"/>
                  </a:lnTo>
                  <a:lnTo>
                    <a:pt x="57" y="101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21" y="86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101" y="14"/>
                  </a:lnTo>
                  <a:lnTo>
                    <a:pt x="101" y="14"/>
                  </a:lnTo>
                  <a:lnTo>
                    <a:pt x="108" y="14"/>
                  </a:lnTo>
                  <a:lnTo>
                    <a:pt x="123" y="43"/>
                  </a:lnTo>
                  <a:lnTo>
                    <a:pt x="115" y="43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92" name="Freeform 56">
              <a:extLst>
                <a:ext uri="{FF2B5EF4-FFF2-40B4-BE49-F238E27FC236}">
                  <a16:creationId xmlns:a16="http://schemas.microsoft.com/office/drawing/2014/main" id="{4D951B6F-89A6-7699-B704-CC8835253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2374"/>
              <a:ext cx="116" cy="101"/>
            </a:xfrm>
            <a:custGeom>
              <a:avLst/>
              <a:gdLst>
                <a:gd name="T0" fmla="*/ 116 w 116"/>
                <a:gd name="T1" fmla="*/ 51 h 101"/>
                <a:gd name="T2" fmla="*/ 101 w 116"/>
                <a:gd name="T3" fmla="*/ 15 h 101"/>
                <a:gd name="T4" fmla="*/ 58 w 116"/>
                <a:gd name="T5" fmla="*/ 0 h 101"/>
                <a:gd name="T6" fmla="*/ 14 w 116"/>
                <a:gd name="T7" fmla="*/ 15 h 101"/>
                <a:gd name="T8" fmla="*/ 0 w 116"/>
                <a:gd name="T9" fmla="*/ 51 h 101"/>
                <a:gd name="T10" fmla="*/ 14 w 116"/>
                <a:gd name="T11" fmla="*/ 87 h 101"/>
                <a:gd name="T12" fmla="*/ 58 w 116"/>
                <a:gd name="T13" fmla="*/ 101 h 101"/>
                <a:gd name="T14" fmla="*/ 101 w 116"/>
                <a:gd name="T15" fmla="*/ 87 h 101"/>
                <a:gd name="T16" fmla="*/ 116 w 116"/>
                <a:gd name="T17" fmla="*/ 5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01">
                  <a:moveTo>
                    <a:pt x="116" y="51"/>
                  </a:moveTo>
                  <a:lnTo>
                    <a:pt x="101" y="15"/>
                  </a:lnTo>
                  <a:lnTo>
                    <a:pt x="58" y="0"/>
                  </a:lnTo>
                  <a:lnTo>
                    <a:pt x="14" y="15"/>
                  </a:lnTo>
                  <a:lnTo>
                    <a:pt x="0" y="51"/>
                  </a:lnTo>
                  <a:lnTo>
                    <a:pt x="14" y="87"/>
                  </a:lnTo>
                  <a:lnTo>
                    <a:pt x="58" y="101"/>
                  </a:lnTo>
                  <a:lnTo>
                    <a:pt x="101" y="87"/>
                  </a:lnTo>
                  <a:lnTo>
                    <a:pt x="116" y="51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93" name="Freeform 57">
              <a:extLst>
                <a:ext uri="{FF2B5EF4-FFF2-40B4-BE49-F238E27FC236}">
                  <a16:creationId xmlns:a16="http://schemas.microsoft.com/office/drawing/2014/main" id="{404629BB-C5ED-F1C5-304E-DB1DE19D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9" y="2374"/>
              <a:ext cx="123" cy="108"/>
            </a:xfrm>
            <a:custGeom>
              <a:avLst/>
              <a:gdLst>
                <a:gd name="T0" fmla="*/ 116 w 123"/>
                <a:gd name="T1" fmla="*/ 51 h 108"/>
                <a:gd name="T2" fmla="*/ 101 w 123"/>
                <a:gd name="T3" fmla="*/ 15 h 108"/>
                <a:gd name="T4" fmla="*/ 101 w 123"/>
                <a:gd name="T5" fmla="*/ 22 h 108"/>
                <a:gd name="T6" fmla="*/ 101 w 123"/>
                <a:gd name="T7" fmla="*/ 22 h 108"/>
                <a:gd name="T8" fmla="*/ 58 w 123"/>
                <a:gd name="T9" fmla="*/ 7 h 108"/>
                <a:gd name="T10" fmla="*/ 58 w 123"/>
                <a:gd name="T11" fmla="*/ 7 h 108"/>
                <a:gd name="T12" fmla="*/ 58 w 123"/>
                <a:gd name="T13" fmla="*/ 7 h 108"/>
                <a:gd name="T14" fmla="*/ 14 w 123"/>
                <a:gd name="T15" fmla="*/ 22 h 108"/>
                <a:gd name="T16" fmla="*/ 22 w 123"/>
                <a:gd name="T17" fmla="*/ 15 h 108"/>
                <a:gd name="T18" fmla="*/ 22 w 123"/>
                <a:gd name="T19" fmla="*/ 15 h 108"/>
                <a:gd name="T20" fmla="*/ 7 w 123"/>
                <a:gd name="T21" fmla="*/ 51 h 108"/>
                <a:gd name="T22" fmla="*/ 7 w 123"/>
                <a:gd name="T23" fmla="*/ 51 h 108"/>
                <a:gd name="T24" fmla="*/ 7 w 123"/>
                <a:gd name="T25" fmla="*/ 51 h 108"/>
                <a:gd name="T26" fmla="*/ 22 w 123"/>
                <a:gd name="T27" fmla="*/ 87 h 108"/>
                <a:gd name="T28" fmla="*/ 14 w 123"/>
                <a:gd name="T29" fmla="*/ 87 h 108"/>
                <a:gd name="T30" fmla="*/ 14 w 123"/>
                <a:gd name="T31" fmla="*/ 87 h 108"/>
                <a:gd name="T32" fmla="*/ 58 w 123"/>
                <a:gd name="T33" fmla="*/ 101 h 108"/>
                <a:gd name="T34" fmla="*/ 58 w 123"/>
                <a:gd name="T35" fmla="*/ 101 h 108"/>
                <a:gd name="T36" fmla="*/ 58 w 123"/>
                <a:gd name="T37" fmla="*/ 101 h 108"/>
                <a:gd name="T38" fmla="*/ 101 w 123"/>
                <a:gd name="T39" fmla="*/ 87 h 108"/>
                <a:gd name="T40" fmla="*/ 101 w 123"/>
                <a:gd name="T41" fmla="*/ 87 h 108"/>
                <a:gd name="T42" fmla="*/ 101 w 123"/>
                <a:gd name="T43" fmla="*/ 87 h 108"/>
                <a:gd name="T44" fmla="*/ 116 w 123"/>
                <a:gd name="T45" fmla="*/ 51 h 108"/>
                <a:gd name="T46" fmla="*/ 116 w 123"/>
                <a:gd name="T47" fmla="*/ 51 h 108"/>
                <a:gd name="T48" fmla="*/ 123 w 123"/>
                <a:gd name="T49" fmla="*/ 51 h 108"/>
                <a:gd name="T50" fmla="*/ 123 w 123"/>
                <a:gd name="T51" fmla="*/ 51 h 108"/>
                <a:gd name="T52" fmla="*/ 108 w 123"/>
                <a:gd name="T53" fmla="*/ 87 h 108"/>
                <a:gd name="T54" fmla="*/ 108 w 123"/>
                <a:gd name="T55" fmla="*/ 87 h 108"/>
                <a:gd name="T56" fmla="*/ 101 w 123"/>
                <a:gd name="T57" fmla="*/ 94 h 108"/>
                <a:gd name="T58" fmla="*/ 58 w 123"/>
                <a:gd name="T59" fmla="*/ 108 h 108"/>
                <a:gd name="T60" fmla="*/ 58 w 123"/>
                <a:gd name="T61" fmla="*/ 108 h 108"/>
                <a:gd name="T62" fmla="*/ 58 w 123"/>
                <a:gd name="T63" fmla="*/ 108 h 108"/>
                <a:gd name="T64" fmla="*/ 14 w 123"/>
                <a:gd name="T65" fmla="*/ 94 h 108"/>
                <a:gd name="T66" fmla="*/ 14 w 123"/>
                <a:gd name="T67" fmla="*/ 94 h 108"/>
                <a:gd name="T68" fmla="*/ 14 w 123"/>
                <a:gd name="T69" fmla="*/ 87 h 108"/>
                <a:gd name="T70" fmla="*/ 0 w 123"/>
                <a:gd name="T71" fmla="*/ 51 h 108"/>
                <a:gd name="T72" fmla="*/ 0 w 123"/>
                <a:gd name="T73" fmla="*/ 51 h 108"/>
                <a:gd name="T74" fmla="*/ 0 w 123"/>
                <a:gd name="T75" fmla="*/ 51 h 108"/>
                <a:gd name="T76" fmla="*/ 14 w 123"/>
                <a:gd name="T77" fmla="*/ 15 h 108"/>
                <a:gd name="T78" fmla="*/ 14 w 123"/>
                <a:gd name="T79" fmla="*/ 15 h 108"/>
                <a:gd name="T80" fmla="*/ 14 w 123"/>
                <a:gd name="T81" fmla="*/ 15 h 108"/>
                <a:gd name="T82" fmla="*/ 58 w 123"/>
                <a:gd name="T83" fmla="*/ 0 h 108"/>
                <a:gd name="T84" fmla="*/ 58 w 123"/>
                <a:gd name="T85" fmla="*/ 0 h 108"/>
                <a:gd name="T86" fmla="*/ 58 w 123"/>
                <a:gd name="T87" fmla="*/ 0 h 108"/>
                <a:gd name="T88" fmla="*/ 101 w 123"/>
                <a:gd name="T89" fmla="*/ 15 h 108"/>
                <a:gd name="T90" fmla="*/ 101 w 123"/>
                <a:gd name="T91" fmla="*/ 15 h 108"/>
                <a:gd name="T92" fmla="*/ 108 w 123"/>
                <a:gd name="T93" fmla="*/ 15 h 108"/>
                <a:gd name="T94" fmla="*/ 123 w 123"/>
                <a:gd name="T95" fmla="*/ 51 h 108"/>
                <a:gd name="T96" fmla="*/ 116 w 123"/>
                <a:gd name="T97" fmla="*/ 5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3" h="108">
                  <a:moveTo>
                    <a:pt x="116" y="51"/>
                  </a:moveTo>
                  <a:lnTo>
                    <a:pt x="101" y="15"/>
                  </a:lnTo>
                  <a:lnTo>
                    <a:pt x="101" y="22"/>
                  </a:lnTo>
                  <a:lnTo>
                    <a:pt x="101" y="22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14" y="2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22" y="87"/>
                  </a:lnTo>
                  <a:lnTo>
                    <a:pt x="14" y="87"/>
                  </a:lnTo>
                  <a:lnTo>
                    <a:pt x="14" y="87"/>
                  </a:lnTo>
                  <a:lnTo>
                    <a:pt x="58" y="101"/>
                  </a:lnTo>
                  <a:lnTo>
                    <a:pt x="58" y="101"/>
                  </a:lnTo>
                  <a:lnTo>
                    <a:pt x="58" y="101"/>
                  </a:lnTo>
                  <a:lnTo>
                    <a:pt x="101" y="87"/>
                  </a:lnTo>
                  <a:lnTo>
                    <a:pt x="101" y="87"/>
                  </a:lnTo>
                  <a:lnTo>
                    <a:pt x="101" y="87"/>
                  </a:lnTo>
                  <a:lnTo>
                    <a:pt x="116" y="51"/>
                  </a:lnTo>
                  <a:lnTo>
                    <a:pt x="116" y="51"/>
                  </a:lnTo>
                  <a:lnTo>
                    <a:pt x="123" y="51"/>
                  </a:lnTo>
                  <a:lnTo>
                    <a:pt x="123" y="51"/>
                  </a:lnTo>
                  <a:lnTo>
                    <a:pt x="108" y="87"/>
                  </a:lnTo>
                  <a:lnTo>
                    <a:pt x="108" y="87"/>
                  </a:lnTo>
                  <a:lnTo>
                    <a:pt x="101" y="94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87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101" y="15"/>
                  </a:lnTo>
                  <a:lnTo>
                    <a:pt x="101" y="15"/>
                  </a:lnTo>
                  <a:lnTo>
                    <a:pt x="108" y="15"/>
                  </a:lnTo>
                  <a:lnTo>
                    <a:pt x="123" y="51"/>
                  </a:lnTo>
                  <a:lnTo>
                    <a:pt x="116" y="51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395" name="Rectangle 59">
              <a:extLst>
                <a:ext uri="{FF2B5EF4-FFF2-40B4-BE49-F238E27FC236}">
                  <a16:creationId xmlns:a16="http://schemas.microsoft.com/office/drawing/2014/main" id="{12B11F79-FA8A-CFC9-D6CB-12C28912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" y="2403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 i="0">
                  <a:solidFill>
                    <a:srgbClr val="D01608"/>
                  </a:solidFill>
                </a:rPr>
                <a:t>V</a:t>
              </a:r>
              <a:endParaRPr lang="en-US" altLang="en-US" sz="4400" b="1" i="0">
                <a:solidFill>
                  <a:srgbClr val="D01608"/>
                </a:solidFill>
              </a:endParaRPr>
            </a:p>
          </p:txBody>
        </p:sp>
        <p:sp>
          <p:nvSpPr>
            <p:cNvPr id="270396" name="Rectangle 60">
              <a:extLst>
                <a:ext uri="{FF2B5EF4-FFF2-40B4-BE49-F238E27FC236}">
                  <a16:creationId xmlns:a16="http://schemas.microsoft.com/office/drawing/2014/main" id="{2B716148-919F-E6BD-8F48-FB0355C62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467"/>
              <a:ext cx="8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300" b="1" i="0">
                  <a:solidFill>
                    <a:srgbClr val="D01608"/>
                  </a:solidFill>
                </a:rPr>
                <a:t>M</a:t>
              </a:r>
              <a:endParaRPr lang="en-US" altLang="en-US" sz="4400" b="1" i="0">
                <a:solidFill>
                  <a:srgbClr val="D01608"/>
                </a:solidFill>
              </a:endParaRPr>
            </a:p>
          </p:txBody>
        </p:sp>
        <p:sp>
          <p:nvSpPr>
            <p:cNvPr id="270397" name="Rectangle 61">
              <a:extLst>
                <a:ext uri="{FF2B5EF4-FFF2-40B4-BE49-F238E27FC236}">
                  <a16:creationId xmlns:a16="http://schemas.microsoft.com/office/drawing/2014/main" id="{45AA914D-B17B-3551-4791-655600F97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2461"/>
              <a:ext cx="3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i="0">
                  <a:solidFill>
                    <a:srgbClr val="000000"/>
                  </a:solidFill>
                </a:rPr>
                <a:t> </a:t>
              </a:r>
              <a:endParaRPr lang="en-US" altLang="en-US" sz="4400" i="0">
                <a:solidFill>
                  <a:srgbClr val="0000B6"/>
                </a:solidFill>
              </a:endParaRPr>
            </a:p>
          </p:txBody>
        </p:sp>
        <p:sp>
          <p:nvSpPr>
            <p:cNvPr id="270398" name="Rectangle 62">
              <a:extLst>
                <a:ext uri="{FF2B5EF4-FFF2-40B4-BE49-F238E27FC236}">
                  <a16:creationId xmlns:a16="http://schemas.microsoft.com/office/drawing/2014/main" id="{83C2605D-F101-529B-2468-916ED8C8D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" y="3261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 i="0">
                  <a:solidFill>
                    <a:srgbClr val="CC0000"/>
                  </a:solidFill>
                </a:rPr>
                <a:t>V</a:t>
              </a:r>
              <a:endParaRPr lang="en-US" altLang="en-US" sz="4400" b="1" i="0">
                <a:solidFill>
                  <a:srgbClr val="CC0000"/>
                </a:solidFill>
              </a:endParaRPr>
            </a:p>
          </p:txBody>
        </p:sp>
        <p:sp>
          <p:nvSpPr>
            <p:cNvPr id="270399" name="Rectangle 63">
              <a:extLst>
                <a:ext uri="{FF2B5EF4-FFF2-40B4-BE49-F238E27FC236}">
                  <a16:creationId xmlns:a16="http://schemas.microsoft.com/office/drawing/2014/main" id="{AFDE82E7-4222-8B23-754A-A8028EC25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" y="3333"/>
              <a:ext cx="19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 i="0">
                  <a:solidFill>
                    <a:srgbClr val="CC0000"/>
                  </a:solidFill>
                </a:rPr>
                <a:t>OH</a:t>
              </a:r>
              <a:endParaRPr lang="en-US" altLang="en-US" sz="4400" b="1" i="0">
                <a:solidFill>
                  <a:srgbClr val="CC0000"/>
                </a:solidFill>
              </a:endParaRPr>
            </a:p>
          </p:txBody>
        </p:sp>
        <p:sp>
          <p:nvSpPr>
            <p:cNvPr id="270400" name="Rectangle 64">
              <a:extLst>
                <a:ext uri="{FF2B5EF4-FFF2-40B4-BE49-F238E27FC236}">
                  <a16:creationId xmlns:a16="http://schemas.microsoft.com/office/drawing/2014/main" id="{447C0486-B7B2-F7BB-229D-C787A581A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3260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 i="0">
                  <a:solidFill>
                    <a:srgbClr val="CC0000"/>
                  </a:solidFill>
                </a:rPr>
                <a:t>V</a:t>
              </a:r>
              <a:endParaRPr lang="en-US" altLang="en-US" sz="4400" b="1" i="0">
                <a:solidFill>
                  <a:srgbClr val="CC0000"/>
                </a:solidFill>
              </a:endParaRPr>
            </a:p>
          </p:txBody>
        </p:sp>
        <p:sp>
          <p:nvSpPr>
            <p:cNvPr id="270401" name="Rectangle 65">
              <a:extLst>
                <a:ext uri="{FF2B5EF4-FFF2-40B4-BE49-F238E27FC236}">
                  <a16:creationId xmlns:a16="http://schemas.microsoft.com/office/drawing/2014/main" id="{CFE4C16D-3DA7-EBF1-3DE5-9653BBC16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3317"/>
              <a:ext cx="1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 i="0">
                  <a:solidFill>
                    <a:srgbClr val="CC0000"/>
                  </a:solidFill>
                </a:rPr>
                <a:t>OL</a:t>
              </a:r>
              <a:endParaRPr lang="en-US" altLang="en-US" sz="4400" b="1" i="0">
                <a:solidFill>
                  <a:srgbClr val="CC0000"/>
                </a:solidFill>
              </a:endParaRPr>
            </a:p>
          </p:txBody>
        </p:sp>
        <p:sp>
          <p:nvSpPr>
            <p:cNvPr id="270402" name="Rectangle 66">
              <a:extLst>
                <a:ext uri="{FF2B5EF4-FFF2-40B4-BE49-F238E27FC236}">
                  <a16:creationId xmlns:a16="http://schemas.microsoft.com/office/drawing/2014/main" id="{F7CEBE55-1EA6-E092-0336-289FC2A26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1609"/>
              <a:ext cx="3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</a:rPr>
                <a:t>f</a:t>
              </a:r>
              <a:endParaRPr lang="en-US" altLang="en-US" sz="4400">
                <a:solidFill>
                  <a:srgbClr val="0000B6"/>
                </a:solidFill>
              </a:endParaRPr>
            </a:p>
          </p:txBody>
        </p:sp>
        <p:sp>
          <p:nvSpPr>
            <p:cNvPr id="270403" name="Rectangle 67">
              <a:extLst>
                <a:ext uri="{FF2B5EF4-FFF2-40B4-BE49-F238E27FC236}">
                  <a16:creationId xmlns:a16="http://schemas.microsoft.com/office/drawing/2014/main" id="{C56C13F7-8DD5-5C5D-E53F-769A74748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2" y="1775"/>
              <a:ext cx="54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i="0">
                  <a:solidFill>
                    <a:srgbClr val="000000"/>
                  </a:solidFill>
                </a:rPr>
                <a:t>V(y)=V(x)</a:t>
              </a:r>
              <a:endParaRPr lang="en-US" altLang="en-US" sz="4400" i="0">
                <a:solidFill>
                  <a:srgbClr val="0000B6"/>
                </a:solidFill>
              </a:endParaRPr>
            </a:p>
          </p:txBody>
        </p:sp>
        <p:sp>
          <p:nvSpPr>
            <p:cNvPr id="270404" name="Rectangle 68">
              <a:extLst>
                <a:ext uri="{FF2B5EF4-FFF2-40B4-BE49-F238E27FC236}">
                  <a16:creationId xmlns:a16="http://schemas.microsoft.com/office/drawing/2014/main" id="{62284A5B-5DF9-C5F5-B918-6689650F9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353"/>
              <a:ext cx="125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 b="1">
                  <a:solidFill>
                    <a:srgbClr val="D01608"/>
                  </a:solidFill>
                </a:rPr>
                <a:t>Switching Threshold</a:t>
              </a:r>
              <a:endParaRPr lang="en-US" altLang="en-US" sz="4400" b="1" i="0">
                <a:solidFill>
                  <a:srgbClr val="D01608"/>
                </a:solidFill>
              </a:endParaRPr>
            </a:p>
          </p:txBody>
        </p:sp>
        <p:sp>
          <p:nvSpPr>
            <p:cNvPr id="270405" name="Rectangle 69">
              <a:extLst>
                <a:ext uri="{FF2B5EF4-FFF2-40B4-BE49-F238E27FC236}">
                  <a16:creationId xmlns:a16="http://schemas.microsoft.com/office/drawing/2014/main" id="{DAC91118-829B-3686-F4ED-390141CF2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" y="3774"/>
              <a:ext cx="13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</a:rPr>
                <a:t>Nominal Voltage Levels</a:t>
              </a:r>
              <a:endParaRPr lang="en-US" altLang="en-US" sz="4400" i="0">
                <a:solidFill>
                  <a:srgbClr val="0000B6"/>
                </a:solidFill>
              </a:endParaRPr>
            </a:p>
          </p:txBody>
        </p:sp>
        <p:sp>
          <p:nvSpPr>
            <p:cNvPr id="270406" name="Freeform 70">
              <a:extLst>
                <a:ext uri="{FF2B5EF4-FFF2-40B4-BE49-F238E27FC236}">
                  <a16:creationId xmlns:a16="http://schemas.microsoft.com/office/drawing/2014/main" id="{8E30C436-59A8-9911-885E-38626B11F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" y="3522"/>
              <a:ext cx="73" cy="108"/>
            </a:xfrm>
            <a:custGeom>
              <a:avLst/>
              <a:gdLst>
                <a:gd name="T0" fmla="*/ 37 w 73"/>
                <a:gd name="T1" fmla="*/ 101 h 108"/>
                <a:gd name="T2" fmla="*/ 15 w 73"/>
                <a:gd name="T3" fmla="*/ 108 h 108"/>
                <a:gd name="T4" fmla="*/ 15 w 73"/>
                <a:gd name="T5" fmla="*/ 108 h 108"/>
                <a:gd name="T6" fmla="*/ 15 w 73"/>
                <a:gd name="T7" fmla="*/ 108 h 108"/>
                <a:gd name="T8" fmla="*/ 8 w 73"/>
                <a:gd name="T9" fmla="*/ 21 h 108"/>
                <a:gd name="T10" fmla="*/ 0 w 73"/>
                <a:gd name="T11" fmla="*/ 0 h 108"/>
                <a:gd name="T12" fmla="*/ 15 w 73"/>
                <a:gd name="T13" fmla="*/ 21 h 108"/>
                <a:gd name="T14" fmla="*/ 73 w 73"/>
                <a:gd name="T15" fmla="*/ 86 h 108"/>
                <a:gd name="T16" fmla="*/ 73 w 73"/>
                <a:gd name="T17" fmla="*/ 86 h 108"/>
                <a:gd name="T18" fmla="*/ 65 w 73"/>
                <a:gd name="T19" fmla="*/ 86 h 108"/>
                <a:gd name="T20" fmla="*/ 65 w 73"/>
                <a:gd name="T21" fmla="*/ 86 h 108"/>
                <a:gd name="T22" fmla="*/ 8 w 73"/>
                <a:gd name="T23" fmla="*/ 21 h 108"/>
                <a:gd name="T24" fmla="*/ 15 w 73"/>
                <a:gd name="T25" fmla="*/ 21 h 108"/>
                <a:gd name="T26" fmla="*/ 15 w 73"/>
                <a:gd name="T27" fmla="*/ 21 h 108"/>
                <a:gd name="T28" fmla="*/ 22 w 73"/>
                <a:gd name="T29" fmla="*/ 108 h 108"/>
                <a:gd name="T30" fmla="*/ 15 w 73"/>
                <a:gd name="T31" fmla="*/ 108 h 108"/>
                <a:gd name="T32" fmla="*/ 15 w 73"/>
                <a:gd name="T33" fmla="*/ 101 h 108"/>
                <a:gd name="T34" fmla="*/ 37 w 73"/>
                <a:gd name="T35" fmla="*/ 93 h 108"/>
                <a:gd name="T36" fmla="*/ 37 w 73"/>
                <a:gd name="T37" fmla="*/ 10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" h="108">
                  <a:moveTo>
                    <a:pt x="37" y="101"/>
                  </a:move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8" y="21"/>
                  </a:lnTo>
                  <a:lnTo>
                    <a:pt x="0" y="0"/>
                  </a:lnTo>
                  <a:lnTo>
                    <a:pt x="15" y="21"/>
                  </a:lnTo>
                  <a:lnTo>
                    <a:pt x="73" y="86"/>
                  </a:lnTo>
                  <a:lnTo>
                    <a:pt x="73" y="86"/>
                  </a:lnTo>
                  <a:lnTo>
                    <a:pt x="65" y="86"/>
                  </a:lnTo>
                  <a:lnTo>
                    <a:pt x="65" y="86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15" y="21"/>
                  </a:lnTo>
                  <a:lnTo>
                    <a:pt x="22" y="108"/>
                  </a:lnTo>
                  <a:lnTo>
                    <a:pt x="15" y="108"/>
                  </a:lnTo>
                  <a:lnTo>
                    <a:pt x="15" y="101"/>
                  </a:lnTo>
                  <a:lnTo>
                    <a:pt x="37" y="93"/>
                  </a:lnTo>
                  <a:lnTo>
                    <a:pt x="37" y="101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407" name="Freeform 71">
              <a:extLst>
                <a:ext uri="{FF2B5EF4-FFF2-40B4-BE49-F238E27FC236}">
                  <a16:creationId xmlns:a16="http://schemas.microsoft.com/office/drawing/2014/main" id="{0795086A-79AC-C87D-47C4-DCC91CFB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" y="3601"/>
              <a:ext cx="28" cy="22"/>
            </a:xfrm>
            <a:custGeom>
              <a:avLst/>
              <a:gdLst>
                <a:gd name="T0" fmla="*/ 28 w 28"/>
                <a:gd name="T1" fmla="*/ 7 h 22"/>
                <a:gd name="T2" fmla="*/ 0 w 28"/>
                <a:gd name="T3" fmla="*/ 22 h 22"/>
                <a:gd name="T4" fmla="*/ 0 w 28"/>
                <a:gd name="T5" fmla="*/ 22 h 22"/>
                <a:gd name="T6" fmla="*/ 0 w 28"/>
                <a:gd name="T7" fmla="*/ 22 h 22"/>
                <a:gd name="T8" fmla="*/ 0 w 28"/>
                <a:gd name="T9" fmla="*/ 14 h 22"/>
                <a:gd name="T10" fmla="*/ 28 w 28"/>
                <a:gd name="T11" fmla="*/ 0 h 22"/>
                <a:gd name="T12" fmla="*/ 28 w 28"/>
                <a:gd name="T13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8" y="7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28" y="0"/>
                  </a:lnTo>
                  <a:lnTo>
                    <a:pt x="28" y="7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408" name="Freeform 72">
              <a:extLst>
                <a:ext uri="{FF2B5EF4-FFF2-40B4-BE49-F238E27FC236}">
                  <a16:creationId xmlns:a16="http://schemas.microsoft.com/office/drawing/2014/main" id="{8C0A09C5-1C20-DF33-6F74-9C99C328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3543"/>
              <a:ext cx="57" cy="87"/>
            </a:xfrm>
            <a:custGeom>
              <a:avLst/>
              <a:gdLst>
                <a:gd name="T0" fmla="*/ 29 w 57"/>
                <a:gd name="T1" fmla="*/ 80 h 87"/>
                <a:gd name="T2" fmla="*/ 7 w 57"/>
                <a:gd name="T3" fmla="*/ 87 h 87"/>
                <a:gd name="T4" fmla="*/ 0 w 57"/>
                <a:gd name="T5" fmla="*/ 0 h 87"/>
                <a:gd name="T6" fmla="*/ 57 w 57"/>
                <a:gd name="T7" fmla="*/ 65 h 87"/>
                <a:gd name="T8" fmla="*/ 29 w 57"/>
                <a:gd name="T9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7">
                  <a:moveTo>
                    <a:pt x="29" y="80"/>
                  </a:moveTo>
                  <a:lnTo>
                    <a:pt x="7" y="87"/>
                  </a:lnTo>
                  <a:lnTo>
                    <a:pt x="0" y="0"/>
                  </a:lnTo>
                  <a:lnTo>
                    <a:pt x="57" y="65"/>
                  </a:lnTo>
                  <a:lnTo>
                    <a:pt x="29" y="8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409" name="Freeform 73">
              <a:extLst>
                <a:ext uri="{FF2B5EF4-FFF2-40B4-BE49-F238E27FC236}">
                  <a16:creationId xmlns:a16="http://schemas.microsoft.com/office/drawing/2014/main" id="{8A803E50-E883-E28D-F87B-DCC4298C1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" y="3623"/>
              <a:ext cx="65" cy="137"/>
            </a:xfrm>
            <a:custGeom>
              <a:avLst/>
              <a:gdLst>
                <a:gd name="T0" fmla="*/ 58 w 65"/>
                <a:gd name="T1" fmla="*/ 137 h 137"/>
                <a:gd name="T2" fmla="*/ 65 w 65"/>
                <a:gd name="T3" fmla="*/ 137 h 137"/>
                <a:gd name="T4" fmla="*/ 7 w 65"/>
                <a:gd name="T5" fmla="*/ 0 h 137"/>
                <a:gd name="T6" fmla="*/ 0 w 65"/>
                <a:gd name="T7" fmla="*/ 0 h 137"/>
                <a:gd name="T8" fmla="*/ 58 w 65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37">
                  <a:moveTo>
                    <a:pt x="58" y="137"/>
                  </a:moveTo>
                  <a:lnTo>
                    <a:pt x="65" y="137"/>
                  </a:lnTo>
                  <a:lnTo>
                    <a:pt x="7" y="0"/>
                  </a:lnTo>
                  <a:lnTo>
                    <a:pt x="0" y="0"/>
                  </a:lnTo>
                  <a:lnTo>
                    <a:pt x="58" y="137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410" name="Freeform 74">
              <a:extLst>
                <a:ext uri="{FF2B5EF4-FFF2-40B4-BE49-F238E27FC236}">
                  <a16:creationId xmlns:a16="http://schemas.microsoft.com/office/drawing/2014/main" id="{67692BBD-F0A8-FB7C-1567-637B46556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" y="3486"/>
              <a:ext cx="115" cy="57"/>
            </a:xfrm>
            <a:custGeom>
              <a:avLst/>
              <a:gdLst>
                <a:gd name="T0" fmla="*/ 108 w 115"/>
                <a:gd name="T1" fmla="*/ 36 h 57"/>
                <a:gd name="T2" fmla="*/ 101 w 115"/>
                <a:gd name="T3" fmla="*/ 57 h 57"/>
                <a:gd name="T4" fmla="*/ 101 w 115"/>
                <a:gd name="T5" fmla="*/ 57 h 57"/>
                <a:gd name="T6" fmla="*/ 101 w 115"/>
                <a:gd name="T7" fmla="*/ 57 h 57"/>
                <a:gd name="T8" fmla="*/ 21 w 115"/>
                <a:gd name="T9" fmla="*/ 14 h 57"/>
                <a:gd name="T10" fmla="*/ 0 w 115"/>
                <a:gd name="T11" fmla="*/ 7 h 57"/>
                <a:gd name="T12" fmla="*/ 21 w 115"/>
                <a:gd name="T13" fmla="*/ 7 h 57"/>
                <a:gd name="T14" fmla="*/ 115 w 115"/>
                <a:gd name="T15" fmla="*/ 0 h 57"/>
                <a:gd name="T16" fmla="*/ 115 w 115"/>
                <a:gd name="T17" fmla="*/ 0 h 57"/>
                <a:gd name="T18" fmla="*/ 115 w 115"/>
                <a:gd name="T19" fmla="*/ 7 h 57"/>
                <a:gd name="T20" fmla="*/ 115 w 115"/>
                <a:gd name="T21" fmla="*/ 7 h 57"/>
                <a:gd name="T22" fmla="*/ 21 w 115"/>
                <a:gd name="T23" fmla="*/ 14 h 57"/>
                <a:gd name="T24" fmla="*/ 21 w 115"/>
                <a:gd name="T25" fmla="*/ 7 h 57"/>
                <a:gd name="T26" fmla="*/ 21 w 115"/>
                <a:gd name="T27" fmla="*/ 7 h 57"/>
                <a:gd name="T28" fmla="*/ 101 w 115"/>
                <a:gd name="T29" fmla="*/ 50 h 57"/>
                <a:gd name="T30" fmla="*/ 101 w 115"/>
                <a:gd name="T31" fmla="*/ 57 h 57"/>
                <a:gd name="T32" fmla="*/ 94 w 115"/>
                <a:gd name="T33" fmla="*/ 57 h 57"/>
                <a:gd name="T34" fmla="*/ 101 w 115"/>
                <a:gd name="T35" fmla="*/ 36 h 57"/>
                <a:gd name="T36" fmla="*/ 108 w 115"/>
                <a:gd name="T37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57">
                  <a:moveTo>
                    <a:pt x="108" y="36"/>
                  </a:moveTo>
                  <a:lnTo>
                    <a:pt x="101" y="57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21" y="14"/>
                  </a:lnTo>
                  <a:lnTo>
                    <a:pt x="0" y="7"/>
                  </a:lnTo>
                  <a:lnTo>
                    <a:pt x="21" y="7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21" y="14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01" y="50"/>
                  </a:lnTo>
                  <a:lnTo>
                    <a:pt x="101" y="57"/>
                  </a:lnTo>
                  <a:lnTo>
                    <a:pt x="94" y="57"/>
                  </a:lnTo>
                  <a:lnTo>
                    <a:pt x="101" y="36"/>
                  </a:lnTo>
                  <a:lnTo>
                    <a:pt x="108" y="36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411" name="Freeform 75">
              <a:extLst>
                <a:ext uri="{FF2B5EF4-FFF2-40B4-BE49-F238E27FC236}">
                  <a16:creationId xmlns:a16="http://schemas.microsoft.com/office/drawing/2014/main" id="{C0C35044-F34C-434B-E248-91D18B3E0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3493"/>
              <a:ext cx="14" cy="29"/>
            </a:xfrm>
            <a:custGeom>
              <a:avLst/>
              <a:gdLst>
                <a:gd name="T0" fmla="*/ 14 w 14"/>
                <a:gd name="T1" fmla="*/ 0 h 29"/>
                <a:gd name="T2" fmla="*/ 7 w 14"/>
                <a:gd name="T3" fmla="*/ 29 h 29"/>
                <a:gd name="T4" fmla="*/ 7 w 14"/>
                <a:gd name="T5" fmla="*/ 29 h 29"/>
                <a:gd name="T6" fmla="*/ 7 w 14"/>
                <a:gd name="T7" fmla="*/ 29 h 29"/>
                <a:gd name="T8" fmla="*/ 0 w 14"/>
                <a:gd name="T9" fmla="*/ 29 h 29"/>
                <a:gd name="T10" fmla="*/ 7 w 14"/>
                <a:gd name="T11" fmla="*/ 0 h 29"/>
                <a:gd name="T12" fmla="*/ 14 w 14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9">
                  <a:moveTo>
                    <a:pt x="14" y="0"/>
                  </a:move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0" y="29"/>
                  </a:lnTo>
                  <a:lnTo>
                    <a:pt x="7" y="0"/>
                  </a:lnTo>
                  <a:lnTo>
                    <a:pt x="14" y="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412" name="Freeform 76">
              <a:extLst>
                <a:ext uri="{FF2B5EF4-FFF2-40B4-BE49-F238E27FC236}">
                  <a16:creationId xmlns:a16="http://schemas.microsoft.com/office/drawing/2014/main" id="{E60B5FB7-2F78-7EF7-0A9A-4F59F20C6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3493"/>
              <a:ext cx="94" cy="50"/>
            </a:xfrm>
            <a:custGeom>
              <a:avLst/>
              <a:gdLst>
                <a:gd name="T0" fmla="*/ 87 w 94"/>
                <a:gd name="T1" fmla="*/ 29 h 50"/>
                <a:gd name="T2" fmla="*/ 80 w 94"/>
                <a:gd name="T3" fmla="*/ 50 h 50"/>
                <a:gd name="T4" fmla="*/ 0 w 94"/>
                <a:gd name="T5" fmla="*/ 7 h 50"/>
                <a:gd name="T6" fmla="*/ 94 w 94"/>
                <a:gd name="T7" fmla="*/ 0 h 50"/>
                <a:gd name="T8" fmla="*/ 87 w 94"/>
                <a:gd name="T9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0">
                  <a:moveTo>
                    <a:pt x="87" y="29"/>
                  </a:moveTo>
                  <a:lnTo>
                    <a:pt x="80" y="50"/>
                  </a:lnTo>
                  <a:lnTo>
                    <a:pt x="0" y="7"/>
                  </a:lnTo>
                  <a:lnTo>
                    <a:pt x="94" y="0"/>
                  </a:lnTo>
                  <a:lnTo>
                    <a:pt x="87" y="29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413" name="Freeform 77">
              <a:extLst>
                <a:ext uri="{FF2B5EF4-FFF2-40B4-BE49-F238E27FC236}">
                  <a16:creationId xmlns:a16="http://schemas.microsoft.com/office/drawing/2014/main" id="{653AC128-2C24-CE42-3938-DBBA7F52C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" y="3522"/>
              <a:ext cx="1201" cy="274"/>
            </a:xfrm>
            <a:custGeom>
              <a:avLst/>
              <a:gdLst>
                <a:gd name="T0" fmla="*/ 1201 w 1201"/>
                <a:gd name="T1" fmla="*/ 274 h 274"/>
                <a:gd name="T2" fmla="*/ 1201 w 1201"/>
                <a:gd name="T3" fmla="*/ 267 h 274"/>
                <a:gd name="T4" fmla="*/ 0 w 1201"/>
                <a:gd name="T5" fmla="*/ 0 h 274"/>
                <a:gd name="T6" fmla="*/ 0 w 1201"/>
                <a:gd name="T7" fmla="*/ 7 h 274"/>
                <a:gd name="T8" fmla="*/ 1201 w 1201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274">
                  <a:moveTo>
                    <a:pt x="1201" y="274"/>
                  </a:moveTo>
                  <a:lnTo>
                    <a:pt x="1201" y="267"/>
                  </a:lnTo>
                  <a:lnTo>
                    <a:pt x="0" y="0"/>
                  </a:lnTo>
                  <a:lnTo>
                    <a:pt x="0" y="7"/>
                  </a:lnTo>
                  <a:lnTo>
                    <a:pt x="1201" y="27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0414" name="Text Box 78">
            <a:extLst>
              <a:ext uri="{FF2B5EF4-FFF2-40B4-BE49-F238E27FC236}">
                <a16:creationId xmlns:a16="http://schemas.microsoft.com/office/drawing/2014/main" id="{1FC82FC4-4C4A-C694-5D74-3C01CFF11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925" y="2020888"/>
            <a:ext cx="20875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chemeClr val="bg1"/>
                </a:solidFill>
              </a:rPr>
              <a:t>VOH = </a:t>
            </a:r>
            <a:r>
              <a:rPr lang="en-US" altLang="en-US">
                <a:solidFill>
                  <a:schemeClr val="bg1"/>
                </a:solidFill>
              </a:rPr>
              <a:t>f</a:t>
            </a:r>
            <a:r>
              <a:rPr lang="en-US" altLang="en-US" i="0">
                <a:solidFill>
                  <a:schemeClr val="bg1"/>
                </a:solidFill>
              </a:rPr>
              <a:t>(VOL)</a:t>
            </a:r>
          </a:p>
          <a:p>
            <a:r>
              <a:rPr lang="en-US" altLang="en-US" i="0">
                <a:solidFill>
                  <a:schemeClr val="bg1"/>
                </a:solidFill>
              </a:rPr>
              <a:t>VOL = </a:t>
            </a:r>
            <a:r>
              <a:rPr lang="en-US" altLang="en-US">
                <a:solidFill>
                  <a:schemeClr val="bg1"/>
                </a:solidFill>
              </a:rPr>
              <a:t>f</a:t>
            </a:r>
            <a:r>
              <a:rPr lang="en-US" altLang="en-US" i="0">
                <a:solidFill>
                  <a:schemeClr val="bg1"/>
                </a:solidFill>
              </a:rPr>
              <a:t>(VOH)</a:t>
            </a:r>
          </a:p>
          <a:p>
            <a:r>
              <a:rPr lang="en-US" altLang="en-US" i="0">
                <a:solidFill>
                  <a:schemeClr val="bg1"/>
                </a:solidFill>
              </a:rPr>
              <a:t>VM =</a:t>
            </a:r>
            <a:r>
              <a:rPr lang="en-US" altLang="en-US">
                <a:solidFill>
                  <a:schemeClr val="bg1"/>
                </a:solidFill>
              </a:rPr>
              <a:t> f</a:t>
            </a:r>
            <a:r>
              <a:rPr lang="en-US" altLang="en-US" i="0">
                <a:solidFill>
                  <a:schemeClr val="bg1"/>
                </a:solidFill>
              </a:rPr>
              <a:t>(VM)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FA05DD9-5DA6-5735-24D5-B4B9E8B7F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47BE4-A9C0-BB42-8C9A-4678E11704CE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251906" name="Rectangle 2">
            <a:extLst>
              <a:ext uri="{FF2B5EF4-FFF2-40B4-BE49-F238E27FC236}">
                <a16:creationId xmlns:a16="http://schemas.microsoft.com/office/drawing/2014/main" id="{EB5B94C6-2AED-4BB2-3F38-BFE36D0D6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0388" y="354013"/>
            <a:ext cx="7772400" cy="566737"/>
          </a:xfrm>
        </p:spPr>
        <p:txBody>
          <a:bodyPr/>
          <a:lstStyle/>
          <a:p>
            <a:r>
              <a:rPr lang="en-US" altLang="en-US" sz="3400"/>
              <a:t>Mapping between analog and digital signals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51978" name="Group 74">
            <a:extLst>
              <a:ext uri="{FF2B5EF4-FFF2-40B4-BE49-F238E27FC236}">
                <a16:creationId xmlns:a16="http://schemas.microsoft.com/office/drawing/2014/main" id="{076B1FD8-FA5D-2675-4B6B-FDB46AE3E4D3}"/>
              </a:ext>
            </a:extLst>
          </p:cNvPr>
          <p:cNvGrpSpPr>
            <a:grpSpLocks/>
          </p:cNvGrpSpPr>
          <p:nvPr/>
        </p:nvGrpSpPr>
        <p:grpSpPr bwMode="auto">
          <a:xfrm>
            <a:off x="3687763" y="1555750"/>
            <a:ext cx="4778375" cy="4298950"/>
            <a:chOff x="2592" y="1082"/>
            <a:chExt cx="2931" cy="2582"/>
          </a:xfrm>
        </p:grpSpPr>
        <p:sp>
          <p:nvSpPr>
            <p:cNvPr id="251912" name="Line 8">
              <a:extLst>
                <a:ext uri="{FF2B5EF4-FFF2-40B4-BE49-F238E27FC236}">
                  <a16:creationId xmlns:a16="http://schemas.microsoft.com/office/drawing/2014/main" id="{39F6147D-FD9F-FFF8-F3E8-A9425DB9D5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61" y="1748"/>
              <a:ext cx="2" cy="1624"/>
            </a:xfrm>
            <a:prstGeom prst="line">
              <a:avLst/>
            </a:prstGeom>
            <a:noFill/>
            <a:ln w="793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913" name="Line 9">
              <a:extLst>
                <a:ext uri="{FF2B5EF4-FFF2-40B4-BE49-F238E27FC236}">
                  <a16:creationId xmlns:a16="http://schemas.microsoft.com/office/drawing/2014/main" id="{1B298193-F039-130A-FB3E-BDF7845AB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" y="2989"/>
              <a:ext cx="3" cy="383"/>
            </a:xfrm>
            <a:prstGeom prst="line">
              <a:avLst/>
            </a:prstGeom>
            <a:noFill/>
            <a:ln w="793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914" name="Line 10">
              <a:extLst>
                <a:ext uri="{FF2B5EF4-FFF2-40B4-BE49-F238E27FC236}">
                  <a16:creationId xmlns:a16="http://schemas.microsoft.com/office/drawing/2014/main" id="{F1B9B258-729A-C1FB-33E9-F8F338406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9" y="3372"/>
              <a:ext cx="2422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915" name="Freeform 11">
              <a:extLst>
                <a:ext uri="{FF2B5EF4-FFF2-40B4-BE49-F238E27FC236}">
                  <a16:creationId xmlns:a16="http://schemas.microsoft.com/office/drawing/2014/main" id="{D99FF6A7-50F6-257F-4BE1-51CC64148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" y="3334"/>
              <a:ext cx="116" cy="76"/>
            </a:xfrm>
            <a:custGeom>
              <a:avLst/>
              <a:gdLst>
                <a:gd name="T0" fmla="*/ 3 w 21"/>
                <a:gd name="T1" fmla="*/ 7 h 14"/>
                <a:gd name="T2" fmla="*/ 0 w 21"/>
                <a:gd name="T3" fmla="*/ 1 h 14"/>
                <a:gd name="T4" fmla="*/ 0 w 21"/>
                <a:gd name="T5" fmla="*/ 0 h 14"/>
                <a:gd name="T6" fmla="*/ 10 w 21"/>
                <a:gd name="T7" fmla="*/ 5 h 14"/>
                <a:gd name="T8" fmla="*/ 21 w 21"/>
                <a:gd name="T9" fmla="*/ 7 h 14"/>
                <a:gd name="T10" fmla="*/ 10 w 21"/>
                <a:gd name="T11" fmla="*/ 10 h 14"/>
                <a:gd name="T12" fmla="*/ 0 w 21"/>
                <a:gd name="T13" fmla="*/ 14 h 14"/>
                <a:gd name="T14" fmla="*/ 0 w 21"/>
                <a:gd name="T15" fmla="*/ 14 h 14"/>
                <a:gd name="T16" fmla="*/ 3 w 21"/>
                <a:gd name="T17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4">
                  <a:moveTo>
                    <a:pt x="3" y="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4" y="5"/>
                    <a:pt x="18" y="6"/>
                    <a:pt x="21" y="7"/>
                  </a:cubicBezTo>
                  <a:cubicBezTo>
                    <a:pt x="18" y="8"/>
                    <a:pt x="14" y="9"/>
                    <a:pt x="10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916" name="Line 12">
              <a:extLst>
                <a:ext uri="{FF2B5EF4-FFF2-40B4-BE49-F238E27FC236}">
                  <a16:creationId xmlns:a16="http://schemas.microsoft.com/office/drawing/2014/main" id="{86F81443-70BE-E4DE-5B15-2039180E0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9" y="1168"/>
              <a:ext cx="3" cy="220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917" name="Freeform 13">
              <a:extLst>
                <a:ext uri="{FF2B5EF4-FFF2-40B4-BE49-F238E27FC236}">
                  <a16:creationId xmlns:a16="http://schemas.microsoft.com/office/drawing/2014/main" id="{54F15254-9EAB-4E2C-0B0C-20503E95D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" y="1082"/>
              <a:ext cx="72" cy="118"/>
            </a:xfrm>
            <a:custGeom>
              <a:avLst/>
              <a:gdLst>
                <a:gd name="T0" fmla="*/ 6 w 13"/>
                <a:gd name="T1" fmla="*/ 18 h 22"/>
                <a:gd name="T2" fmla="*/ 0 w 13"/>
                <a:gd name="T3" fmla="*/ 22 h 22"/>
                <a:gd name="T4" fmla="*/ 0 w 13"/>
                <a:gd name="T5" fmla="*/ 21 h 22"/>
                <a:gd name="T6" fmla="*/ 4 w 13"/>
                <a:gd name="T7" fmla="*/ 11 h 22"/>
                <a:gd name="T8" fmla="*/ 6 w 13"/>
                <a:gd name="T9" fmla="*/ 0 h 22"/>
                <a:gd name="T10" fmla="*/ 9 w 13"/>
                <a:gd name="T11" fmla="*/ 11 h 22"/>
                <a:gd name="T12" fmla="*/ 13 w 13"/>
                <a:gd name="T13" fmla="*/ 21 h 22"/>
                <a:gd name="T14" fmla="*/ 13 w 13"/>
                <a:gd name="T15" fmla="*/ 22 h 22"/>
                <a:gd name="T16" fmla="*/ 6 w 13"/>
                <a:gd name="T1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2">
                  <a:moveTo>
                    <a:pt x="6" y="18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7"/>
                    <a:pt x="6" y="4"/>
                    <a:pt x="6" y="0"/>
                  </a:cubicBezTo>
                  <a:cubicBezTo>
                    <a:pt x="7" y="4"/>
                    <a:pt x="8" y="7"/>
                    <a:pt x="9" y="1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918" name="Line 14">
              <a:extLst>
                <a:ext uri="{FF2B5EF4-FFF2-40B4-BE49-F238E27FC236}">
                  <a16:creationId xmlns:a16="http://schemas.microsoft.com/office/drawing/2014/main" id="{8A4C3382-A85A-37FB-D10D-FB9865BA4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473"/>
              <a:ext cx="605" cy="548"/>
            </a:xfrm>
            <a:prstGeom prst="line">
              <a:avLst/>
            </a:prstGeom>
            <a:noFill/>
            <a:ln w="793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919" name="Line 15">
              <a:extLst>
                <a:ext uri="{FF2B5EF4-FFF2-40B4-BE49-F238E27FC236}">
                  <a16:creationId xmlns:a16="http://schemas.microsoft.com/office/drawing/2014/main" id="{C10F9EA2-FDC2-6211-205C-977178A77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" y="2715"/>
              <a:ext cx="605" cy="545"/>
            </a:xfrm>
            <a:prstGeom prst="line">
              <a:avLst/>
            </a:prstGeom>
            <a:noFill/>
            <a:ln w="7938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920" name="Oval 16">
              <a:extLst>
                <a:ext uri="{FF2B5EF4-FFF2-40B4-BE49-F238E27FC236}">
                  <a16:creationId xmlns:a16="http://schemas.microsoft.com/office/drawing/2014/main" id="{2A42548F-E292-C7E6-F745-AA60CA310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" y="3107"/>
              <a:ext cx="68" cy="67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1" name="Oval 17">
              <a:extLst>
                <a:ext uri="{FF2B5EF4-FFF2-40B4-BE49-F238E27FC236}">
                  <a16:creationId xmlns:a16="http://schemas.microsoft.com/office/drawing/2014/main" id="{EE91B2FB-C943-BEB7-46FC-D87CB3CC9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" y="1598"/>
              <a:ext cx="68" cy="63"/>
            </a:xfrm>
            <a:prstGeom prst="ellipse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2" name="Rectangle 18">
              <a:extLst>
                <a:ext uri="{FF2B5EF4-FFF2-40B4-BE49-F238E27FC236}">
                  <a16:creationId xmlns:a16="http://schemas.microsoft.com/office/drawing/2014/main" id="{43408985-0EFA-3F90-6075-F8E9C8190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" y="3394"/>
              <a:ext cx="104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1923" name="Rectangle 19">
              <a:extLst>
                <a:ext uri="{FF2B5EF4-FFF2-40B4-BE49-F238E27FC236}">
                  <a16:creationId xmlns:a16="http://schemas.microsoft.com/office/drawing/2014/main" id="{EEB51334-5653-DC95-A6DB-8E8272D98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" y="3481"/>
              <a:ext cx="12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IL</a:t>
              </a:r>
              <a:endParaRPr lang="en-US" altLang="en-US" sz="2000"/>
            </a:p>
          </p:txBody>
        </p:sp>
        <p:sp>
          <p:nvSpPr>
            <p:cNvPr id="251924" name="Rectangle 20">
              <a:extLst>
                <a:ext uri="{FF2B5EF4-FFF2-40B4-BE49-F238E27FC236}">
                  <a16:creationId xmlns:a16="http://schemas.microsoft.com/office/drawing/2014/main" id="{3B34FA9D-BE93-ABCB-ED20-94AFC4DAF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394"/>
              <a:ext cx="104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1925" name="Rectangle 21">
              <a:extLst>
                <a:ext uri="{FF2B5EF4-FFF2-40B4-BE49-F238E27FC236}">
                  <a16:creationId xmlns:a16="http://schemas.microsoft.com/office/drawing/2014/main" id="{D525E218-34C5-0C8B-2AB5-4817B0E55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481"/>
              <a:ext cx="156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IH</a:t>
              </a:r>
              <a:endParaRPr lang="en-US" altLang="en-US" sz="2000"/>
            </a:p>
          </p:txBody>
        </p:sp>
        <p:sp>
          <p:nvSpPr>
            <p:cNvPr id="251926" name="Rectangle 22">
              <a:extLst>
                <a:ext uri="{FF2B5EF4-FFF2-40B4-BE49-F238E27FC236}">
                  <a16:creationId xmlns:a16="http://schemas.microsoft.com/office/drawing/2014/main" id="{AB6DE3C4-039B-7E4F-B1B7-D2DC10CCF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" y="3394"/>
              <a:ext cx="104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1927" name="Rectangle 23">
              <a:extLst>
                <a:ext uri="{FF2B5EF4-FFF2-40B4-BE49-F238E27FC236}">
                  <a16:creationId xmlns:a16="http://schemas.microsoft.com/office/drawing/2014/main" id="{FE1FFB31-BF18-8B1D-1C06-01FCBBAF2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1" y="3481"/>
              <a:ext cx="122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in</a:t>
              </a:r>
              <a:endParaRPr lang="en-US" altLang="en-US" sz="2000"/>
            </a:p>
          </p:txBody>
        </p:sp>
        <p:sp>
          <p:nvSpPr>
            <p:cNvPr id="251928" name="Rectangle 24">
              <a:extLst>
                <a:ext uri="{FF2B5EF4-FFF2-40B4-BE49-F238E27FC236}">
                  <a16:creationId xmlns:a16="http://schemas.microsoft.com/office/drawing/2014/main" id="{05FDEDB9-DDFC-ED5D-A938-322E0FDC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8" y="1398"/>
              <a:ext cx="714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Slope = -1</a:t>
              </a:r>
              <a:endParaRPr lang="en-US" altLang="en-US" sz="2000"/>
            </a:p>
          </p:txBody>
        </p:sp>
        <p:sp>
          <p:nvSpPr>
            <p:cNvPr id="251942" name="Rectangle 38">
              <a:extLst>
                <a:ext uri="{FF2B5EF4-FFF2-40B4-BE49-F238E27FC236}">
                  <a16:creationId xmlns:a16="http://schemas.microsoft.com/office/drawing/2014/main" id="{588239B6-44BA-0FFF-2D92-BCEC18343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" y="2730"/>
              <a:ext cx="713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Slope = -1</a:t>
              </a:r>
              <a:endParaRPr lang="en-US" altLang="en-US" sz="2000"/>
            </a:p>
          </p:txBody>
        </p:sp>
        <p:sp>
          <p:nvSpPr>
            <p:cNvPr id="251946" name="Rectangle 42">
              <a:extLst>
                <a:ext uri="{FF2B5EF4-FFF2-40B4-BE49-F238E27FC236}">
                  <a16:creationId xmlns:a16="http://schemas.microsoft.com/office/drawing/2014/main" id="{9A17837A-5BC4-A119-682B-C219CC343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6" y="3057"/>
              <a:ext cx="104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1947" name="Rectangle 43">
              <a:extLst>
                <a:ext uri="{FF2B5EF4-FFF2-40B4-BE49-F238E27FC236}">
                  <a16:creationId xmlns:a16="http://schemas.microsoft.com/office/drawing/2014/main" id="{55F70301-0E57-C53E-A802-D476F7115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3143"/>
              <a:ext cx="208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OL</a:t>
              </a:r>
              <a:endParaRPr lang="en-US" altLang="en-US" sz="2000"/>
            </a:p>
          </p:txBody>
        </p:sp>
        <p:sp>
          <p:nvSpPr>
            <p:cNvPr id="251950" name="Rectangle 46">
              <a:extLst>
                <a:ext uri="{FF2B5EF4-FFF2-40B4-BE49-F238E27FC236}">
                  <a16:creationId xmlns:a16="http://schemas.microsoft.com/office/drawing/2014/main" id="{B0202FD5-B3A8-07ED-89B6-12FF2FF2A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73"/>
              <a:ext cx="104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1951" name="Rectangle 47">
              <a:extLst>
                <a:ext uri="{FF2B5EF4-FFF2-40B4-BE49-F238E27FC236}">
                  <a16:creationId xmlns:a16="http://schemas.microsoft.com/office/drawing/2014/main" id="{15D4EC4A-9A55-9FF0-713F-E3AC3E60E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1559"/>
              <a:ext cx="233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OH</a:t>
              </a:r>
              <a:endParaRPr lang="en-US" altLang="en-US" sz="2000"/>
            </a:p>
          </p:txBody>
        </p:sp>
        <p:sp>
          <p:nvSpPr>
            <p:cNvPr id="251952" name="Rectangle 48">
              <a:extLst>
                <a:ext uri="{FF2B5EF4-FFF2-40B4-BE49-F238E27FC236}">
                  <a16:creationId xmlns:a16="http://schemas.microsoft.com/office/drawing/2014/main" id="{BD6D8168-C558-59A4-8DA7-73D7D13CA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" y="1099"/>
              <a:ext cx="104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1953" name="Rectangle 49">
              <a:extLst>
                <a:ext uri="{FF2B5EF4-FFF2-40B4-BE49-F238E27FC236}">
                  <a16:creationId xmlns:a16="http://schemas.microsoft.com/office/drawing/2014/main" id="{1ACDC9AD-E3ED-AD70-E732-FE849AF2E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" y="1186"/>
              <a:ext cx="216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>
                  <a:solidFill>
                    <a:srgbClr val="000000"/>
                  </a:solidFill>
                </a:rPr>
                <a:t>out</a:t>
              </a:r>
              <a:endParaRPr lang="en-US" altLang="en-US" sz="2000"/>
            </a:p>
          </p:txBody>
        </p:sp>
        <p:sp>
          <p:nvSpPr>
            <p:cNvPr id="251970" name="Freeform 66">
              <a:extLst>
                <a:ext uri="{FF2B5EF4-FFF2-40B4-BE49-F238E27FC236}">
                  <a16:creationId xmlns:a16="http://schemas.microsoft.com/office/drawing/2014/main" id="{87B32F79-0838-FFD7-6F6C-BB8FE18E5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1598"/>
              <a:ext cx="2198" cy="1580"/>
            </a:xfrm>
            <a:custGeom>
              <a:avLst/>
              <a:gdLst>
                <a:gd name="T0" fmla="*/ 0 w 402"/>
                <a:gd name="T1" fmla="*/ 0 h 294"/>
                <a:gd name="T2" fmla="*/ 112 w 402"/>
                <a:gd name="T3" fmla="*/ 15 h 294"/>
                <a:gd name="T4" fmla="*/ 162 w 402"/>
                <a:gd name="T5" fmla="*/ 75 h 294"/>
                <a:gd name="T6" fmla="*/ 169 w 402"/>
                <a:gd name="T7" fmla="*/ 168 h 294"/>
                <a:gd name="T8" fmla="*/ 236 w 402"/>
                <a:gd name="T9" fmla="*/ 274 h 294"/>
                <a:gd name="T10" fmla="*/ 402 w 402"/>
                <a:gd name="T11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2" h="294">
                  <a:moveTo>
                    <a:pt x="0" y="0"/>
                  </a:moveTo>
                  <a:cubicBezTo>
                    <a:pt x="19" y="2"/>
                    <a:pt x="98" y="11"/>
                    <a:pt x="112" y="15"/>
                  </a:cubicBezTo>
                  <a:cubicBezTo>
                    <a:pt x="112" y="15"/>
                    <a:pt x="155" y="21"/>
                    <a:pt x="162" y="75"/>
                  </a:cubicBezTo>
                  <a:cubicBezTo>
                    <a:pt x="162" y="75"/>
                    <a:pt x="167" y="105"/>
                    <a:pt x="169" y="168"/>
                  </a:cubicBezTo>
                  <a:cubicBezTo>
                    <a:pt x="169" y="168"/>
                    <a:pt x="173" y="266"/>
                    <a:pt x="236" y="274"/>
                  </a:cubicBezTo>
                  <a:cubicBezTo>
                    <a:pt x="402" y="294"/>
                    <a:pt x="402" y="294"/>
                    <a:pt x="402" y="294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1932" name="Rectangle 28">
            <a:extLst>
              <a:ext uri="{FF2B5EF4-FFF2-40B4-BE49-F238E27FC236}">
                <a16:creationId xmlns:a16="http://schemas.microsoft.com/office/drawing/2014/main" id="{958CB665-5284-1A6E-26EE-9097F8843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4992688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“</a:t>
            </a:r>
            <a:endParaRPr lang="en-US" altLang="en-US" sz="1800"/>
          </a:p>
        </p:txBody>
      </p:sp>
      <p:sp>
        <p:nvSpPr>
          <p:cNvPr id="251933" name="Rectangle 29">
            <a:extLst>
              <a:ext uri="{FF2B5EF4-FFF2-40B4-BE49-F238E27FC236}">
                <a16:creationId xmlns:a16="http://schemas.microsoft.com/office/drawing/2014/main" id="{2FF80645-7C22-39ED-99B8-2FC7F11E9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4992688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0</a:t>
            </a:r>
            <a:endParaRPr lang="en-US" altLang="en-US" sz="1800"/>
          </a:p>
        </p:txBody>
      </p:sp>
      <p:sp>
        <p:nvSpPr>
          <p:cNvPr id="251934" name="Rectangle 30">
            <a:extLst>
              <a:ext uri="{FF2B5EF4-FFF2-40B4-BE49-F238E27FC236}">
                <a16:creationId xmlns:a16="http://schemas.microsoft.com/office/drawing/2014/main" id="{F41CF8D4-FA40-9988-979C-647975728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4992688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”</a:t>
            </a:r>
            <a:endParaRPr lang="en-US" altLang="en-US" sz="1800"/>
          </a:p>
        </p:txBody>
      </p:sp>
      <p:sp>
        <p:nvSpPr>
          <p:cNvPr id="251948" name="Rectangle 44">
            <a:extLst>
              <a:ext uri="{FF2B5EF4-FFF2-40B4-BE49-F238E27FC236}">
                <a16:creationId xmlns:a16="http://schemas.microsoft.com/office/drawing/2014/main" id="{A2A79A20-0422-D8B0-F9FC-C4E81B67E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5006975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V</a:t>
            </a:r>
            <a:endParaRPr lang="en-US" altLang="en-US" sz="1800"/>
          </a:p>
        </p:txBody>
      </p:sp>
      <p:sp>
        <p:nvSpPr>
          <p:cNvPr id="251949" name="Rectangle 45">
            <a:extLst>
              <a:ext uri="{FF2B5EF4-FFF2-40B4-BE49-F238E27FC236}">
                <a16:creationId xmlns:a16="http://schemas.microsoft.com/office/drawing/2014/main" id="{0DC98420-AFEB-CB83-F520-1AD9D05A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3" y="5140325"/>
            <a:ext cx="304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OL</a:t>
            </a:r>
            <a:endParaRPr lang="en-US" altLang="en-US" sz="1800"/>
          </a:p>
        </p:txBody>
      </p:sp>
      <p:sp>
        <p:nvSpPr>
          <p:cNvPr id="251954" name="Rectangle 50">
            <a:extLst>
              <a:ext uri="{FF2B5EF4-FFF2-40B4-BE49-F238E27FC236}">
                <a16:creationId xmlns:a16="http://schemas.microsoft.com/office/drawing/2014/main" id="{54C01FE6-3D91-D944-8309-DDCFDBB76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4497388"/>
            <a:ext cx="133350" cy="1287462"/>
          </a:xfrm>
          <a:prstGeom prst="rect">
            <a:avLst/>
          </a:prstGeom>
          <a:solidFill>
            <a:srgbClr val="C66B5A"/>
          </a:solidFill>
          <a:ln w="9525">
            <a:solidFill>
              <a:srgbClr val="C66B5A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55" name="Rectangle 51">
            <a:extLst>
              <a:ext uri="{FF2B5EF4-FFF2-40B4-BE49-F238E27FC236}">
                <a16:creationId xmlns:a16="http://schemas.microsoft.com/office/drawing/2014/main" id="{7633722C-0047-4F66-72B7-F352EC963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2652713"/>
            <a:ext cx="133350" cy="184467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56" name="Rectangle 52">
            <a:extLst>
              <a:ext uri="{FF2B5EF4-FFF2-40B4-BE49-F238E27FC236}">
                <a16:creationId xmlns:a16="http://schemas.microsoft.com/office/drawing/2014/main" id="{6F43F37C-C341-B9BB-2CD7-CB84E60C5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1428750"/>
            <a:ext cx="133350" cy="1223963"/>
          </a:xfrm>
          <a:prstGeom prst="rect">
            <a:avLst/>
          </a:prstGeom>
          <a:solidFill>
            <a:srgbClr val="C66B5A"/>
          </a:solidFill>
          <a:ln w="9525">
            <a:solidFill>
              <a:srgbClr val="C66B5A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57" name="Rectangle 53">
            <a:extLst>
              <a:ext uri="{FF2B5EF4-FFF2-40B4-BE49-F238E27FC236}">
                <a16:creationId xmlns:a16="http://schemas.microsoft.com/office/drawing/2014/main" id="{E1D54827-8A05-034D-928C-E9837CF98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4310063"/>
            <a:ext cx="152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V</a:t>
            </a:r>
            <a:endParaRPr lang="en-US" altLang="en-US" sz="1800"/>
          </a:p>
        </p:txBody>
      </p:sp>
      <p:sp>
        <p:nvSpPr>
          <p:cNvPr id="251958" name="Rectangle 54">
            <a:extLst>
              <a:ext uri="{FF2B5EF4-FFF2-40B4-BE49-F238E27FC236}">
                <a16:creationId xmlns:a16="http://schemas.microsoft.com/office/drawing/2014/main" id="{3E1C1E08-91C2-5220-E497-E9ED68B34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3" y="4443413"/>
            <a:ext cx="190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IL</a:t>
            </a:r>
            <a:endParaRPr lang="en-US" altLang="en-US" sz="1800"/>
          </a:p>
        </p:txBody>
      </p:sp>
      <p:sp>
        <p:nvSpPr>
          <p:cNvPr id="251959" name="Rectangle 55">
            <a:extLst>
              <a:ext uri="{FF2B5EF4-FFF2-40B4-BE49-F238E27FC236}">
                <a16:creationId xmlns:a16="http://schemas.microsoft.com/office/drawing/2014/main" id="{A1BCD9D7-5DDF-78AF-5D96-7E9A3E268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2468563"/>
            <a:ext cx="152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V</a:t>
            </a:r>
            <a:endParaRPr lang="en-US" altLang="en-US" sz="1800"/>
          </a:p>
        </p:txBody>
      </p:sp>
      <p:sp>
        <p:nvSpPr>
          <p:cNvPr id="251960" name="Rectangle 56">
            <a:extLst>
              <a:ext uri="{FF2B5EF4-FFF2-40B4-BE49-F238E27FC236}">
                <a16:creationId xmlns:a16="http://schemas.microsoft.com/office/drawing/2014/main" id="{9C607E52-338B-1B93-0EBB-C17E77077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2601913"/>
            <a:ext cx="22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IH</a:t>
            </a:r>
            <a:endParaRPr lang="en-US" altLang="en-US" sz="1800"/>
          </a:p>
        </p:txBody>
      </p:sp>
      <p:sp>
        <p:nvSpPr>
          <p:cNvPr id="251961" name="Rectangle 57">
            <a:extLst>
              <a:ext uri="{FF2B5EF4-FFF2-40B4-BE49-F238E27FC236}">
                <a16:creationId xmlns:a16="http://schemas.microsoft.com/office/drawing/2014/main" id="{88DA345A-51DB-3868-CB3C-64796FF58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1871663"/>
            <a:ext cx="152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V</a:t>
            </a:r>
            <a:endParaRPr lang="en-US" altLang="en-US" sz="1800"/>
          </a:p>
        </p:txBody>
      </p:sp>
      <p:sp>
        <p:nvSpPr>
          <p:cNvPr id="251962" name="Rectangle 58">
            <a:extLst>
              <a:ext uri="{FF2B5EF4-FFF2-40B4-BE49-F238E27FC236}">
                <a16:creationId xmlns:a16="http://schemas.microsoft.com/office/drawing/2014/main" id="{2DF4D950-9D16-1143-DEF9-0FD5C1FD0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2009775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</a:rPr>
              <a:t>OH</a:t>
            </a:r>
            <a:endParaRPr lang="en-US" altLang="en-US" sz="1800"/>
          </a:p>
        </p:txBody>
      </p:sp>
      <p:sp>
        <p:nvSpPr>
          <p:cNvPr id="251963" name="Rectangle 59">
            <a:extLst>
              <a:ext uri="{FF2B5EF4-FFF2-40B4-BE49-F238E27FC236}">
                <a16:creationId xmlns:a16="http://schemas.microsoft.com/office/drawing/2014/main" id="{EFFB57D6-B72D-BD60-189D-456E326A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3276600"/>
            <a:ext cx="1041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Undefined</a:t>
            </a:r>
            <a:endParaRPr lang="en-US" altLang="en-US" sz="1800"/>
          </a:p>
        </p:txBody>
      </p:sp>
      <p:sp>
        <p:nvSpPr>
          <p:cNvPr id="251964" name="Rectangle 60">
            <a:extLst>
              <a:ext uri="{FF2B5EF4-FFF2-40B4-BE49-F238E27FC236}">
                <a16:creationId xmlns:a16="http://schemas.microsoft.com/office/drawing/2014/main" id="{2CF02305-11EA-C5E6-DEB1-4AE22F53B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3" y="3575050"/>
            <a:ext cx="723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Region</a:t>
            </a:r>
            <a:endParaRPr lang="en-US" altLang="en-US" sz="1800"/>
          </a:p>
        </p:txBody>
      </p:sp>
      <p:sp>
        <p:nvSpPr>
          <p:cNvPr id="251965" name="Freeform 61">
            <a:extLst>
              <a:ext uri="{FF2B5EF4-FFF2-40B4-BE49-F238E27FC236}">
                <a16:creationId xmlns:a16="http://schemas.microsoft.com/office/drawing/2014/main" id="{8CA02990-4D81-30CB-C0A6-963C767D190A}"/>
              </a:ext>
            </a:extLst>
          </p:cNvPr>
          <p:cNvSpPr>
            <a:spLocks/>
          </p:cNvSpPr>
          <p:nvPr/>
        </p:nvSpPr>
        <p:spPr bwMode="auto">
          <a:xfrm>
            <a:off x="1376363" y="4581525"/>
            <a:ext cx="103187" cy="1135063"/>
          </a:xfrm>
          <a:custGeom>
            <a:avLst/>
            <a:gdLst>
              <a:gd name="T0" fmla="*/ 11 w 11"/>
              <a:gd name="T1" fmla="*/ 0 h 137"/>
              <a:gd name="T2" fmla="*/ 6 w 11"/>
              <a:gd name="T3" fmla="*/ 10 h 137"/>
              <a:gd name="T4" fmla="*/ 6 w 11"/>
              <a:gd name="T5" fmla="*/ 64 h 137"/>
              <a:gd name="T6" fmla="*/ 0 w 11"/>
              <a:gd name="T7" fmla="*/ 74 h 137"/>
              <a:gd name="T8" fmla="*/ 0 w 11"/>
              <a:gd name="T9" fmla="*/ 74 h 137"/>
              <a:gd name="T10" fmla="*/ 6 w 11"/>
              <a:gd name="T11" fmla="*/ 84 h 137"/>
              <a:gd name="T12" fmla="*/ 6 w 11"/>
              <a:gd name="T13" fmla="*/ 128 h 137"/>
              <a:gd name="T14" fmla="*/ 11 w 11"/>
              <a:gd name="T15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37">
                <a:moveTo>
                  <a:pt x="11" y="0"/>
                </a:moveTo>
                <a:cubicBezTo>
                  <a:pt x="8" y="1"/>
                  <a:pt x="6" y="4"/>
                  <a:pt x="6" y="10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70"/>
                  <a:pt x="5" y="73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5" y="76"/>
                  <a:pt x="6" y="79"/>
                  <a:pt x="6" y="84"/>
                </a:cubicBezTo>
                <a:cubicBezTo>
                  <a:pt x="6" y="128"/>
                  <a:pt x="6" y="128"/>
                  <a:pt x="6" y="128"/>
                </a:cubicBezTo>
                <a:cubicBezTo>
                  <a:pt x="6" y="133"/>
                  <a:pt x="8" y="136"/>
                  <a:pt x="11" y="137"/>
                </a:cubicBez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66" name="Rectangle 62">
            <a:extLst>
              <a:ext uri="{FF2B5EF4-FFF2-40B4-BE49-F238E27FC236}">
                <a16:creationId xmlns:a16="http://schemas.microsoft.com/office/drawing/2014/main" id="{1BE87402-4766-349F-6809-B62E47C44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19367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“</a:t>
            </a:r>
            <a:endParaRPr lang="en-US" altLang="en-US" sz="1800"/>
          </a:p>
        </p:txBody>
      </p:sp>
      <p:sp>
        <p:nvSpPr>
          <p:cNvPr id="251967" name="Rectangle 63">
            <a:extLst>
              <a:ext uri="{FF2B5EF4-FFF2-40B4-BE49-F238E27FC236}">
                <a16:creationId xmlns:a16="http://schemas.microsoft.com/office/drawing/2014/main" id="{B2A6B144-A03E-287F-CDDC-68CE12939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9367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1</a:t>
            </a:r>
            <a:endParaRPr lang="en-US" altLang="en-US" sz="1800"/>
          </a:p>
        </p:txBody>
      </p:sp>
      <p:sp>
        <p:nvSpPr>
          <p:cNvPr id="251968" name="Rectangle 64">
            <a:extLst>
              <a:ext uri="{FF2B5EF4-FFF2-40B4-BE49-F238E27FC236}">
                <a16:creationId xmlns:a16="http://schemas.microsoft.com/office/drawing/2014/main" id="{F49B2A36-E582-4111-B6DD-28F4EDF3A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19367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0">
                <a:solidFill>
                  <a:srgbClr val="000000"/>
                </a:solidFill>
              </a:rPr>
              <a:t>”</a:t>
            </a:r>
            <a:endParaRPr lang="en-US" altLang="en-US" sz="1800"/>
          </a:p>
        </p:txBody>
      </p:sp>
      <p:sp>
        <p:nvSpPr>
          <p:cNvPr id="251969" name="Freeform 65">
            <a:extLst>
              <a:ext uri="{FF2B5EF4-FFF2-40B4-BE49-F238E27FC236}">
                <a16:creationId xmlns:a16="http://schemas.microsoft.com/office/drawing/2014/main" id="{5FBBB5F7-8B42-89F1-E5F2-951753A94AB4}"/>
              </a:ext>
            </a:extLst>
          </p:cNvPr>
          <p:cNvSpPr>
            <a:spLocks/>
          </p:cNvSpPr>
          <p:nvPr/>
        </p:nvSpPr>
        <p:spPr bwMode="auto">
          <a:xfrm>
            <a:off x="1376363" y="1531938"/>
            <a:ext cx="103187" cy="1120775"/>
          </a:xfrm>
          <a:custGeom>
            <a:avLst/>
            <a:gdLst>
              <a:gd name="T0" fmla="*/ 11 w 11"/>
              <a:gd name="T1" fmla="*/ 0 h 135"/>
              <a:gd name="T2" fmla="*/ 6 w 11"/>
              <a:gd name="T3" fmla="*/ 9 h 135"/>
              <a:gd name="T4" fmla="*/ 6 w 11"/>
              <a:gd name="T5" fmla="*/ 54 h 135"/>
              <a:gd name="T6" fmla="*/ 0 w 11"/>
              <a:gd name="T7" fmla="*/ 64 h 135"/>
              <a:gd name="T8" fmla="*/ 0 w 11"/>
              <a:gd name="T9" fmla="*/ 64 h 135"/>
              <a:gd name="T10" fmla="*/ 6 w 11"/>
              <a:gd name="T11" fmla="*/ 74 h 135"/>
              <a:gd name="T12" fmla="*/ 6 w 11"/>
              <a:gd name="T13" fmla="*/ 126 h 135"/>
              <a:gd name="T14" fmla="*/ 11 w 11"/>
              <a:gd name="T15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35">
                <a:moveTo>
                  <a:pt x="11" y="0"/>
                </a:moveTo>
                <a:cubicBezTo>
                  <a:pt x="8" y="1"/>
                  <a:pt x="6" y="4"/>
                  <a:pt x="6" y="9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9"/>
                  <a:pt x="5" y="62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5" y="65"/>
                  <a:pt x="6" y="68"/>
                  <a:pt x="6" y="74"/>
                </a:cubicBezTo>
                <a:cubicBezTo>
                  <a:pt x="6" y="126"/>
                  <a:pt x="6" y="126"/>
                  <a:pt x="6" y="126"/>
                </a:cubicBezTo>
                <a:cubicBezTo>
                  <a:pt x="6" y="131"/>
                  <a:pt x="8" y="134"/>
                  <a:pt x="11" y="135"/>
                </a:cubicBez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71" name="Line 67">
            <a:extLst>
              <a:ext uri="{FF2B5EF4-FFF2-40B4-BE49-F238E27FC236}">
                <a16:creationId xmlns:a16="http://schemas.microsoft.com/office/drawing/2014/main" id="{22897F36-FE97-86F9-8DC6-BA413BF64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5438" y="4497388"/>
            <a:ext cx="396875" cy="31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72" name="Line 68">
            <a:extLst>
              <a:ext uri="{FF2B5EF4-FFF2-40B4-BE49-F238E27FC236}">
                <a16:creationId xmlns:a16="http://schemas.microsoft.com/office/drawing/2014/main" id="{A8D16A90-F22C-9435-D3DF-4E79AB093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5438" y="2652713"/>
            <a:ext cx="396875" cy="4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73" name="Line 69">
            <a:extLst>
              <a:ext uri="{FF2B5EF4-FFF2-40B4-BE49-F238E27FC236}">
                <a16:creationId xmlns:a16="http://schemas.microsoft.com/office/drawing/2014/main" id="{039B7EB9-EE62-261A-5DC9-86FEFA4EF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5438" y="2063750"/>
            <a:ext cx="396875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74" name="Line 70">
            <a:extLst>
              <a:ext uri="{FF2B5EF4-FFF2-40B4-BE49-F238E27FC236}">
                <a16:creationId xmlns:a16="http://schemas.microsoft.com/office/drawing/2014/main" id="{9B45A39E-B8D9-E850-8B24-AAB223BAB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5438" y="5192713"/>
            <a:ext cx="396875" cy="47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5886A79-92C3-6424-66F1-784B10BB7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7602-5467-B944-8183-F2216D5E7519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252998" name="Rectangle 70">
            <a:extLst>
              <a:ext uri="{FF2B5EF4-FFF2-40B4-BE49-F238E27FC236}">
                <a16:creationId xmlns:a16="http://schemas.microsoft.com/office/drawing/2014/main" id="{166CC2D3-A476-41EF-B526-203EC37B4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030663"/>
            <a:ext cx="2819400" cy="398462"/>
          </a:xfrm>
          <a:prstGeom prst="rect">
            <a:avLst/>
          </a:prstGeom>
          <a:solidFill>
            <a:srgbClr val="7B84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997" name="Rectangle 69">
            <a:extLst>
              <a:ext uri="{FF2B5EF4-FFF2-40B4-BE49-F238E27FC236}">
                <a16:creationId xmlns:a16="http://schemas.microsoft.com/office/drawing/2014/main" id="{55E4A430-0EA2-F3ED-0F7E-E0C179BC2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730500"/>
            <a:ext cx="2819400" cy="493713"/>
          </a:xfrm>
          <a:prstGeom prst="rect">
            <a:avLst/>
          </a:prstGeom>
          <a:solidFill>
            <a:srgbClr val="7B84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930" name="Rectangle 2">
            <a:extLst>
              <a:ext uri="{FF2B5EF4-FFF2-40B4-BE49-F238E27FC236}">
                <a16:creationId xmlns:a16="http://schemas.microsoft.com/office/drawing/2014/main" id="{4ADC523D-8310-5C6A-C27E-035512DB3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altLang="en-US"/>
              <a:t>Definition of Noise Margins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52932" name="Text Box 4">
            <a:extLst>
              <a:ext uri="{FF2B5EF4-FFF2-40B4-BE49-F238E27FC236}">
                <a16:creationId xmlns:a16="http://schemas.microsoft.com/office/drawing/2014/main" id="{3657551C-785A-763C-0FA4-BD4D1B5FA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667000"/>
            <a:ext cx="2644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rgbClr val="0000B6"/>
                </a:solidFill>
              </a:rPr>
              <a:t>Noise margin high</a:t>
            </a:r>
          </a:p>
        </p:txBody>
      </p:sp>
      <p:sp>
        <p:nvSpPr>
          <p:cNvPr id="252933" name="Text Box 5">
            <a:extLst>
              <a:ext uri="{FF2B5EF4-FFF2-40B4-BE49-F238E27FC236}">
                <a16:creationId xmlns:a16="http://schemas.microsoft.com/office/drawing/2014/main" id="{BC9F51AB-4DD5-531C-3096-E6C67F996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4038600"/>
            <a:ext cx="2525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rgbClr val="0000B6"/>
                </a:solidFill>
              </a:rPr>
              <a:t>Noise margin low</a:t>
            </a:r>
          </a:p>
        </p:txBody>
      </p:sp>
      <p:sp>
        <p:nvSpPr>
          <p:cNvPr id="252940" name="Rectangle 12">
            <a:extLst>
              <a:ext uri="{FF2B5EF4-FFF2-40B4-BE49-F238E27FC236}">
                <a16:creationId xmlns:a16="http://schemas.microsoft.com/office/drawing/2014/main" id="{4A973DCF-5309-05AA-BA68-A1E6A431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4002088"/>
            <a:ext cx="12700" cy="393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44" name="Rectangle 16">
            <a:extLst>
              <a:ext uri="{FF2B5EF4-FFF2-40B4-BE49-F238E27FC236}">
                <a16:creationId xmlns:a16="http://schemas.microsoft.com/office/drawing/2014/main" id="{8925F58E-3044-5B60-7AF0-3B2020BAF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75" y="300990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52945" name="Rectangle 17">
            <a:extLst>
              <a:ext uri="{FF2B5EF4-FFF2-40B4-BE49-F238E27FC236}">
                <a16:creationId xmlns:a16="http://schemas.microsoft.com/office/drawing/2014/main" id="{0FF00675-A18B-1204-92B3-4324CFDD3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3136900"/>
            <a:ext cx="228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IH</a:t>
            </a:r>
            <a:endParaRPr lang="en-US" altLang="en-US"/>
          </a:p>
        </p:txBody>
      </p:sp>
      <p:sp>
        <p:nvSpPr>
          <p:cNvPr id="252946" name="Rectangle 18">
            <a:extLst>
              <a:ext uri="{FF2B5EF4-FFF2-40B4-BE49-F238E27FC236}">
                <a16:creationId xmlns:a16="http://schemas.microsoft.com/office/drawing/2014/main" id="{78424C53-46BF-07FB-43BC-7EC4EF7E5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675" y="3976688"/>
            <a:ext cx="215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 V</a:t>
            </a:r>
            <a:endParaRPr lang="en-US" altLang="en-US"/>
          </a:p>
        </p:txBody>
      </p:sp>
      <p:sp>
        <p:nvSpPr>
          <p:cNvPr id="252947" name="Rectangle 19">
            <a:extLst>
              <a:ext uri="{FF2B5EF4-FFF2-40B4-BE49-F238E27FC236}">
                <a16:creationId xmlns:a16="http://schemas.microsoft.com/office/drawing/2014/main" id="{39E6AE26-DF19-D23C-2555-4F786D22B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275" y="4103688"/>
            <a:ext cx="203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IL</a:t>
            </a:r>
            <a:endParaRPr lang="en-US" altLang="en-US"/>
          </a:p>
        </p:txBody>
      </p:sp>
      <p:sp>
        <p:nvSpPr>
          <p:cNvPr id="252948" name="Rectangle 20">
            <a:extLst>
              <a:ext uri="{FF2B5EF4-FFF2-40B4-BE49-F238E27FC236}">
                <a16:creationId xmlns:a16="http://schemas.microsoft.com/office/drawing/2014/main" id="{8C21F3B0-054E-A059-0288-B4D2D339D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378200"/>
            <a:ext cx="1117600" cy="5492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>
                <a:solidFill>
                  <a:srgbClr val="000000"/>
                </a:solidFill>
              </a:rPr>
              <a:t>Undefined</a:t>
            </a:r>
            <a:br>
              <a:rPr lang="en-US" altLang="en-US" sz="1800" b="1">
                <a:solidFill>
                  <a:srgbClr val="000000"/>
                </a:solidFill>
              </a:rPr>
            </a:br>
            <a:r>
              <a:rPr lang="en-US" altLang="en-US" sz="1800" b="1">
                <a:solidFill>
                  <a:srgbClr val="000000"/>
                </a:solidFill>
              </a:rPr>
              <a:t>Region</a:t>
            </a:r>
            <a:endParaRPr lang="en-US" altLang="en-US"/>
          </a:p>
        </p:txBody>
      </p:sp>
      <p:sp>
        <p:nvSpPr>
          <p:cNvPr id="252950" name="Rectangle 22">
            <a:extLst>
              <a:ext uri="{FF2B5EF4-FFF2-40B4-BE49-F238E27FC236}">
                <a16:creationId xmlns:a16="http://schemas.microsoft.com/office/drawing/2014/main" id="{3EAEE90E-A722-6745-E52E-B640BED9A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1981200"/>
            <a:ext cx="50800" cy="25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52" name="Rectangle 24">
            <a:extLst>
              <a:ext uri="{FF2B5EF4-FFF2-40B4-BE49-F238E27FC236}">
                <a16:creationId xmlns:a16="http://schemas.microsoft.com/office/drawing/2014/main" id="{207B29B5-4AE8-A46E-B0B4-752B8DBD6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2006600"/>
            <a:ext cx="50800" cy="6985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54" name="Rectangle 26">
            <a:extLst>
              <a:ext uri="{FF2B5EF4-FFF2-40B4-BE49-F238E27FC236}">
                <a16:creationId xmlns:a16="http://schemas.microsoft.com/office/drawing/2014/main" id="{AAD48DAB-BF20-622E-7093-38A3C9CCC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5170488"/>
            <a:ext cx="50800" cy="25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55" name="Rectangle 27">
            <a:extLst>
              <a:ext uri="{FF2B5EF4-FFF2-40B4-BE49-F238E27FC236}">
                <a16:creationId xmlns:a16="http://schemas.microsoft.com/office/drawing/2014/main" id="{2F511013-4B88-4CDA-7091-D317C7424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4459288"/>
            <a:ext cx="50800" cy="7112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56" name="Rectangle 28">
            <a:extLst>
              <a:ext uri="{FF2B5EF4-FFF2-40B4-BE49-F238E27FC236}">
                <a16:creationId xmlns:a16="http://schemas.microsoft.com/office/drawing/2014/main" id="{23ADB72B-444F-EA5D-C5C9-9CA662D08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100" y="2057400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"1"</a:t>
            </a:r>
            <a:endParaRPr lang="en-US" altLang="en-US"/>
          </a:p>
        </p:txBody>
      </p:sp>
      <p:sp>
        <p:nvSpPr>
          <p:cNvPr id="252957" name="Rectangle 29">
            <a:extLst>
              <a:ext uri="{FF2B5EF4-FFF2-40B4-BE49-F238E27FC236}">
                <a16:creationId xmlns:a16="http://schemas.microsoft.com/office/drawing/2014/main" id="{D8F11F89-3C56-6235-8B35-A5C9DCB74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4852988"/>
            <a:ext cx="342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"0"</a:t>
            </a:r>
            <a:endParaRPr lang="en-US" altLang="en-US"/>
          </a:p>
        </p:txBody>
      </p:sp>
      <p:sp>
        <p:nvSpPr>
          <p:cNvPr id="252958" name="Rectangle 30">
            <a:extLst>
              <a:ext uri="{FF2B5EF4-FFF2-40B4-BE49-F238E27FC236}">
                <a16:creationId xmlns:a16="http://schemas.microsoft.com/office/drawing/2014/main" id="{D1327FEB-D2F8-CECC-80CD-E7C22DE0D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2501900"/>
            <a:ext cx="15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52959" name="Rectangle 31">
            <a:extLst>
              <a:ext uri="{FF2B5EF4-FFF2-40B4-BE49-F238E27FC236}">
                <a16:creationId xmlns:a16="http://schemas.microsoft.com/office/drawing/2014/main" id="{0168E8F7-FF94-1B34-9423-E9F9CC3FD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800" y="2628900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OH</a:t>
            </a:r>
            <a:endParaRPr lang="en-US" altLang="en-US"/>
          </a:p>
        </p:txBody>
      </p:sp>
      <p:sp>
        <p:nvSpPr>
          <p:cNvPr id="252960" name="Rectangle 32">
            <a:extLst>
              <a:ext uri="{FF2B5EF4-FFF2-40B4-BE49-F238E27FC236}">
                <a16:creationId xmlns:a16="http://schemas.microsoft.com/office/drawing/2014/main" id="{E6FCD318-9A75-3A26-0E9D-1CABA4738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4179888"/>
            <a:ext cx="215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 V</a:t>
            </a:r>
            <a:endParaRPr lang="en-US" altLang="en-US"/>
          </a:p>
        </p:txBody>
      </p:sp>
      <p:sp>
        <p:nvSpPr>
          <p:cNvPr id="252961" name="Rectangle 33">
            <a:extLst>
              <a:ext uri="{FF2B5EF4-FFF2-40B4-BE49-F238E27FC236}">
                <a16:creationId xmlns:a16="http://schemas.microsoft.com/office/drawing/2014/main" id="{F63AA923-E307-2DFB-6F48-B8D44AC20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4306888"/>
            <a:ext cx="317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OL</a:t>
            </a:r>
            <a:endParaRPr lang="en-US" altLang="en-US"/>
          </a:p>
        </p:txBody>
      </p:sp>
      <p:sp>
        <p:nvSpPr>
          <p:cNvPr id="252963" name="Rectangle 35">
            <a:extLst>
              <a:ext uri="{FF2B5EF4-FFF2-40B4-BE49-F238E27FC236}">
                <a16:creationId xmlns:a16="http://schemas.microsoft.com/office/drawing/2014/main" id="{9AFA40C1-0EE1-DAC9-B929-B2D384F2A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775" y="5170488"/>
            <a:ext cx="50800" cy="25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64" name="Rectangle 36">
            <a:extLst>
              <a:ext uri="{FF2B5EF4-FFF2-40B4-BE49-F238E27FC236}">
                <a16:creationId xmlns:a16="http://schemas.microsoft.com/office/drawing/2014/main" id="{39D2EF0A-E993-7AEA-76E1-B41E6DA9B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775" y="4040188"/>
            <a:ext cx="50800" cy="11303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0" name="Rectangle 42">
            <a:extLst>
              <a:ext uri="{FF2B5EF4-FFF2-40B4-BE49-F238E27FC236}">
                <a16:creationId xmlns:a16="http://schemas.microsoft.com/office/drawing/2014/main" id="{2830DB80-9322-2B52-F88F-F6153EF99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0" y="2730500"/>
            <a:ext cx="1588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1" name="Rectangle 43">
            <a:extLst>
              <a:ext uri="{FF2B5EF4-FFF2-40B4-BE49-F238E27FC236}">
                <a16:creationId xmlns:a16="http://schemas.microsoft.com/office/drawing/2014/main" id="{14166E91-ADC4-6BAB-13C8-9ED9F3422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2730500"/>
            <a:ext cx="1588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2" name="Rectangle 44">
            <a:extLst>
              <a:ext uri="{FF2B5EF4-FFF2-40B4-BE49-F238E27FC236}">
                <a16:creationId xmlns:a16="http://schemas.microsoft.com/office/drawing/2014/main" id="{E68475EB-E275-38BA-2BEA-6775B05D6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730500"/>
            <a:ext cx="317500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3" name="Rectangle 45">
            <a:extLst>
              <a:ext uri="{FF2B5EF4-FFF2-40B4-BE49-F238E27FC236}">
                <a16:creationId xmlns:a16="http://schemas.microsoft.com/office/drawing/2014/main" id="{D836315E-365B-2CD7-C106-5997E9678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0" y="4408488"/>
            <a:ext cx="1588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4" name="Rectangle 46">
            <a:extLst>
              <a:ext uri="{FF2B5EF4-FFF2-40B4-BE49-F238E27FC236}">
                <a16:creationId xmlns:a16="http://schemas.microsoft.com/office/drawing/2014/main" id="{4108E6BA-731F-3978-65AE-DDFD204E4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4408488"/>
            <a:ext cx="1588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5" name="Rectangle 47">
            <a:extLst>
              <a:ext uri="{FF2B5EF4-FFF2-40B4-BE49-F238E27FC236}">
                <a16:creationId xmlns:a16="http://schemas.microsoft.com/office/drawing/2014/main" id="{A7A35844-D8DF-6929-4D24-0A7E38574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4433888"/>
            <a:ext cx="317500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6" name="Rectangle 48">
            <a:extLst>
              <a:ext uri="{FF2B5EF4-FFF2-40B4-BE49-F238E27FC236}">
                <a16:creationId xmlns:a16="http://schemas.microsoft.com/office/drawing/2014/main" id="{7C609469-666F-43D2-A4DE-2E4E0B732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8" y="3238500"/>
            <a:ext cx="1587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7" name="Rectangle 49">
            <a:extLst>
              <a:ext uri="{FF2B5EF4-FFF2-40B4-BE49-F238E27FC236}">
                <a16:creationId xmlns:a16="http://schemas.microsoft.com/office/drawing/2014/main" id="{DC45EF28-EA74-F6BA-CA16-D5B0FE1D0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3238500"/>
            <a:ext cx="1588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8" name="Rectangle 50">
            <a:extLst>
              <a:ext uri="{FF2B5EF4-FFF2-40B4-BE49-F238E27FC236}">
                <a16:creationId xmlns:a16="http://schemas.microsoft.com/office/drawing/2014/main" id="{BD3262F4-DCE7-D93B-0AF0-393A5ED8A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8" y="3213100"/>
            <a:ext cx="255587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79" name="Rectangle 51">
            <a:extLst>
              <a:ext uri="{FF2B5EF4-FFF2-40B4-BE49-F238E27FC236}">
                <a16:creationId xmlns:a16="http://schemas.microsoft.com/office/drawing/2014/main" id="{9EF8A347-6730-405C-E11A-3B37273DF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8" y="4002088"/>
            <a:ext cx="1587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81" name="Rectangle 53">
            <a:extLst>
              <a:ext uri="{FF2B5EF4-FFF2-40B4-BE49-F238E27FC236}">
                <a16:creationId xmlns:a16="http://schemas.microsoft.com/office/drawing/2014/main" id="{80A90EA2-A502-DE55-F7B5-9805171E3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8" y="4027488"/>
            <a:ext cx="255587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82" name="Rectangle 54">
            <a:extLst>
              <a:ext uri="{FF2B5EF4-FFF2-40B4-BE49-F238E27FC236}">
                <a16:creationId xmlns:a16="http://schemas.microsoft.com/office/drawing/2014/main" id="{2081EC9B-9F40-1311-37EB-EDC1D3F36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188" y="2768600"/>
            <a:ext cx="355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NM</a:t>
            </a:r>
            <a:endParaRPr lang="en-US" altLang="en-US"/>
          </a:p>
        </p:txBody>
      </p:sp>
      <p:sp>
        <p:nvSpPr>
          <p:cNvPr id="252983" name="Rectangle 55">
            <a:extLst>
              <a:ext uri="{FF2B5EF4-FFF2-40B4-BE49-F238E27FC236}">
                <a16:creationId xmlns:a16="http://schemas.microsoft.com/office/drawing/2014/main" id="{2D12E10C-2283-2CCF-E3E1-07D2A08E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188" y="2857500"/>
            <a:ext cx="12858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 i="0">
                <a:solidFill>
                  <a:srgbClr val="000000"/>
                </a:solidFill>
              </a:rPr>
              <a:t>H</a:t>
            </a:r>
            <a:endParaRPr lang="en-US" altLang="en-US"/>
          </a:p>
        </p:txBody>
      </p:sp>
      <p:sp>
        <p:nvSpPr>
          <p:cNvPr id="252984" name="Rectangle 56">
            <a:extLst>
              <a:ext uri="{FF2B5EF4-FFF2-40B4-BE49-F238E27FC236}">
                <a16:creationId xmlns:a16="http://schemas.microsoft.com/office/drawing/2014/main" id="{8B1F8C02-CB25-DF6F-A8B2-2B93BD162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188" y="4002088"/>
            <a:ext cx="35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NM</a:t>
            </a:r>
            <a:endParaRPr lang="en-US" altLang="en-US"/>
          </a:p>
        </p:txBody>
      </p:sp>
      <p:sp>
        <p:nvSpPr>
          <p:cNvPr id="252985" name="Rectangle 57">
            <a:extLst>
              <a:ext uri="{FF2B5EF4-FFF2-40B4-BE49-F238E27FC236}">
                <a16:creationId xmlns:a16="http://schemas.microsoft.com/office/drawing/2014/main" id="{52102FB2-2A1A-70F3-A96A-C0F0DD618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188" y="4090988"/>
            <a:ext cx="1079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 i="0">
                <a:solidFill>
                  <a:srgbClr val="000000"/>
                </a:solidFill>
              </a:rPr>
              <a:t>L</a:t>
            </a:r>
            <a:endParaRPr lang="en-US" altLang="en-US"/>
          </a:p>
        </p:txBody>
      </p:sp>
      <p:sp>
        <p:nvSpPr>
          <p:cNvPr id="252986" name="Rectangle 58">
            <a:extLst>
              <a:ext uri="{FF2B5EF4-FFF2-40B4-BE49-F238E27FC236}">
                <a16:creationId xmlns:a16="http://schemas.microsoft.com/office/drawing/2014/main" id="{B4EE97B1-F212-0363-3DA9-EC886CC6C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310188"/>
            <a:ext cx="1320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Gate Output</a:t>
            </a:r>
            <a:endParaRPr lang="en-US" altLang="en-US"/>
          </a:p>
        </p:txBody>
      </p:sp>
      <p:sp>
        <p:nvSpPr>
          <p:cNvPr id="252987" name="Rectangle 59">
            <a:extLst>
              <a:ext uri="{FF2B5EF4-FFF2-40B4-BE49-F238E27FC236}">
                <a16:creationId xmlns:a16="http://schemas.microsoft.com/office/drawing/2014/main" id="{B85F3674-5D34-B557-20CC-47277050F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188" y="5284788"/>
            <a:ext cx="1130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 i="0">
                <a:solidFill>
                  <a:srgbClr val="000000"/>
                </a:solidFill>
              </a:rPr>
              <a:t>Gate Input</a:t>
            </a:r>
            <a:endParaRPr lang="en-US" altLang="en-US"/>
          </a:p>
        </p:txBody>
      </p:sp>
      <p:sp>
        <p:nvSpPr>
          <p:cNvPr id="252988" name="Freeform 60">
            <a:extLst>
              <a:ext uri="{FF2B5EF4-FFF2-40B4-BE49-F238E27FC236}">
                <a16:creationId xmlns:a16="http://schemas.microsoft.com/office/drawing/2014/main" id="{09597C83-41A8-963C-C1BA-EDB9BCB042E1}"/>
              </a:ext>
            </a:extLst>
          </p:cNvPr>
          <p:cNvSpPr>
            <a:spLocks/>
          </p:cNvSpPr>
          <p:nvPr/>
        </p:nvSpPr>
        <p:spPr bwMode="auto">
          <a:xfrm>
            <a:off x="3824288" y="5386388"/>
            <a:ext cx="190500" cy="101600"/>
          </a:xfrm>
          <a:custGeom>
            <a:avLst/>
            <a:gdLst>
              <a:gd name="T0" fmla="*/ 0 w 120"/>
              <a:gd name="T1" fmla="*/ 24 h 64"/>
              <a:gd name="T2" fmla="*/ 0 w 120"/>
              <a:gd name="T3" fmla="*/ 0 h 64"/>
              <a:gd name="T4" fmla="*/ 0 w 120"/>
              <a:gd name="T5" fmla="*/ 0 h 64"/>
              <a:gd name="T6" fmla="*/ 0 w 120"/>
              <a:gd name="T7" fmla="*/ 0 h 64"/>
              <a:gd name="T8" fmla="*/ 96 w 120"/>
              <a:gd name="T9" fmla="*/ 24 h 64"/>
              <a:gd name="T10" fmla="*/ 120 w 120"/>
              <a:gd name="T11" fmla="*/ 24 h 64"/>
              <a:gd name="T12" fmla="*/ 96 w 120"/>
              <a:gd name="T13" fmla="*/ 32 h 64"/>
              <a:gd name="T14" fmla="*/ 0 w 120"/>
              <a:gd name="T15" fmla="*/ 64 h 64"/>
              <a:gd name="T16" fmla="*/ 0 w 120"/>
              <a:gd name="T17" fmla="*/ 64 h 64"/>
              <a:gd name="T18" fmla="*/ 0 w 120"/>
              <a:gd name="T19" fmla="*/ 56 h 64"/>
              <a:gd name="T20" fmla="*/ 0 w 120"/>
              <a:gd name="T21" fmla="*/ 56 h 64"/>
              <a:gd name="T22" fmla="*/ 96 w 120"/>
              <a:gd name="T23" fmla="*/ 24 h 64"/>
              <a:gd name="T24" fmla="*/ 96 w 120"/>
              <a:gd name="T25" fmla="*/ 32 h 64"/>
              <a:gd name="T26" fmla="*/ 96 w 120"/>
              <a:gd name="T27" fmla="*/ 32 h 64"/>
              <a:gd name="T28" fmla="*/ 0 w 120"/>
              <a:gd name="T29" fmla="*/ 8 h 64"/>
              <a:gd name="T30" fmla="*/ 0 w 120"/>
              <a:gd name="T31" fmla="*/ 0 h 64"/>
              <a:gd name="T32" fmla="*/ 8 w 120"/>
              <a:gd name="T33" fmla="*/ 0 h 64"/>
              <a:gd name="T34" fmla="*/ 8 w 120"/>
              <a:gd name="T35" fmla="*/ 24 h 64"/>
              <a:gd name="T36" fmla="*/ 0 w 120"/>
              <a:gd name="T37" fmla="*/ 2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0" h="64">
                <a:moveTo>
                  <a:pt x="0" y="24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96" y="24"/>
                </a:lnTo>
                <a:lnTo>
                  <a:pt x="120" y="24"/>
                </a:lnTo>
                <a:lnTo>
                  <a:pt x="96" y="32"/>
                </a:lnTo>
                <a:lnTo>
                  <a:pt x="0" y="64"/>
                </a:lnTo>
                <a:lnTo>
                  <a:pt x="0" y="64"/>
                </a:lnTo>
                <a:lnTo>
                  <a:pt x="0" y="56"/>
                </a:lnTo>
                <a:lnTo>
                  <a:pt x="0" y="56"/>
                </a:lnTo>
                <a:lnTo>
                  <a:pt x="96" y="24"/>
                </a:lnTo>
                <a:lnTo>
                  <a:pt x="96" y="32"/>
                </a:lnTo>
                <a:lnTo>
                  <a:pt x="96" y="32"/>
                </a:lnTo>
                <a:lnTo>
                  <a:pt x="0" y="8"/>
                </a:lnTo>
                <a:lnTo>
                  <a:pt x="0" y="0"/>
                </a:lnTo>
                <a:lnTo>
                  <a:pt x="8" y="0"/>
                </a:lnTo>
                <a:lnTo>
                  <a:pt x="8" y="24"/>
                </a:lnTo>
                <a:lnTo>
                  <a:pt x="0" y="24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89" name="Freeform 61">
            <a:extLst>
              <a:ext uri="{FF2B5EF4-FFF2-40B4-BE49-F238E27FC236}">
                <a16:creationId xmlns:a16="http://schemas.microsoft.com/office/drawing/2014/main" id="{DEC6F373-3F9C-B162-98AC-FB9BF8408B14}"/>
              </a:ext>
            </a:extLst>
          </p:cNvPr>
          <p:cNvSpPr>
            <a:spLocks/>
          </p:cNvSpPr>
          <p:nvPr/>
        </p:nvSpPr>
        <p:spPr bwMode="auto">
          <a:xfrm>
            <a:off x="3824288" y="5424488"/>
            <a:ext cx="12700" cy="50800"/>
          </a:xfrm>
          <a:custGeom>
            <a:avLst/>
            <a:gdLst>
              <a:gd name="T0" fmla="*/ 0 w 8"/>
              <a:gd name="T1" fmla="*/ 32 h 32"/>
              <a:gd name="T2" fmla="*/ 0 w 8"/>
              <a:gd name="T3" fmla="*/ 0 h 32"/>
              <a:gd name="T4" fmla="*/ 8 w 8"/>
              <a:gd name="T5" fmla="*/ 0 h 32"/>
              <a:gd name="T6" fmla="*/ 8 w 8"/>
              <a:gd name="T7" fmla="*/ 0 h 32"/>
              <a:gd name="T8" fmla="*/ 8 w 8"/>
              <a:gd name="T9" fmla="*/ 0 h 32"/>
              <a:gd name="T10" fmla="*/ 8 w 8"/>
              <a:gd name="T11" fmla="*/ 32 h 32"/>
              <a:gd name="T12" fmla="*/ 0 w 8"/>
              <a:gd name="T1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32">
                <a:moveTo>
                  <a:pt x="0" y="32"/>
                </a:moveTo>
                <a:lnTo>
                  <a:pt x="0" y="0"/>
                </a:lnTo>
                <a:lnTo>
                  <a:pt x="8" y="0"/>
                </a:lnTo>
                <a:lnTo>
                  <a:pt x="8" y="0"/>
                </a:lnTo>
                <a:lnTo>
                  <a:pt x="8" y="0"/>
                </a:lnTo>
                <a:lnTo>
                  <a:pt x="8" y="32"/>
                </a:lnTo>
                <a:lnTo>
                  <a:pt x="0" y="32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90" name="Freeform 62">
            <a:extLst>
              <a:ext uri="{FF2B5EF4-FFF2-40B4-BE49-F238E27FC236}">
                <a16:creationId xmlns:a16="http://schemas.microsoft.com/office/drawing/2014/main" id="{2C3D07CE-71AB-37EC-E2D6-58E6CB719DCD}"/>
              </a:ext>
            </a:extLst>
          </p:cNvPr>
          <p:cNvSpPr>
            <a:spLocks/>
          </p:cNvSpPr>
          <p:nvPr/>
        </p:nvSpPr>
        <p:spPr bwMode="auto">
          <a:xfrm>
            <a:off x="3824288" y="5386388"/>
            <a:ext cx="152400" cy="88900"/>
          </a:xfrm>
          <a:custGeom>
            <a:avLst/>
            <a:gdLst>
              <a:gd name="T0" fmla="*/ 0 w 96"/>
              <a:gd name="T1" fmla="*/ 24 h 56"/>
              <a:gd name="T2" fmla="*/ 0 w 96"/>
              <a:gd name="T3" fmla="*/ 0 h 56"/>
              <a:gd name="T4" fmla="*/ 96 w 96"/>
              <a:gd name="T5" fmla="*/ 24 h 56"/>
              <a:gd name="T6" fmla="*/ 0 w 96"/>
              <a:gd name="T7" fmla="*/ 56 h 56"/>
              <a:gd name="T8" fmla="*/ 0 w 96"/>
              <a:gd name="T9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56">
                <a:moveTo>
                  <a:pt x="0" y="24"/>
                </a:moveTo>
                <a:lnTo>
                  <a:pt x="0" y="0"/>
                </a:lnTo>
                <a:lnTo>
                  <a:pt x="96" y="24"/>
                </a:lnTo>
                <a:lnTo>
                  <a:pt x="0" y="56"/>
                </a:lnTo>
                <a:lnTo>
                  <a:pt x="0" y="24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91" name="Rectangle 63">
            <a:extLst>
              <a:ext uri="{FF2B5EF4-FFF2-40B4-BE49-F238E27FC236}">
                <a16:creationId xmlns:a16="http://schemas.microsoft.com/office/drawing/2014/main" id="{A3C3B0BB-96C9-E9E1-BE50-366B3172B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5424488"/>
            <a:ext cx="1587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92" name="Rectangle 64">
            <a:extLst>
              <a:ext uri="{FF2B5EF4-FFF2-40B4-BE49-F238E27FC236}">
                <a16:creationId xmlns:a16="http://schemas.microsoft.com/office/drawing/2014/main" id="{46537786-779F-86C5-D159-F35C672D0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288" y="5424488"/>
            <a:ext cx="1587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93" name="Rectangle 65">
            <a:extLst>
              <a:ext uri="{FF2B5EF4-FFF2-40B4-BE49-F238E27FC236}">
                <a16:creationId xmlns:a16="http://schemas.microsoft.com/office/drawing/2014/main" id="{0C2C309A-266B-629C-2E43-CF8C11020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5424488"/>
            <a:ext cx="647700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94" name="Rectangle 66">
            <a:extLst>
              <a:ext uri="{FF2B5EF4-FFF2-40B4-BE49-F238E27FC236}">
                <a16:creationId xmlns:a16="http://schemas.microsoft.com/office/drawing/2014/main" id="{24F1A680-7ABB-DDB1-CDFC-F8D697C97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775" y="2006600"/>
            <a:ext cx="50800" cy="25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2996" name="Rectangle 68">
            <a:extLst>
              <a:ext uri="{FF2B5EF4-FFF2-40B4-BE49-F238E27FC236}">
                <a16:creationId xmlns:a16="http://schemas.microsoft.com/office/drawing/2014/main" id="{DC7D353F-CD81-BAF2-9B36-725DDBAD4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775" y="2032000"/>
            <a:ext cx="50800" cy="11811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D5148C1-126E-DD04-3AE4-7B1982339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5F602-4DFD-FB41-A1F8-EF29876007E6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BB95F4D1-97D2-A8C4-07F7-32CA1B00C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 Budget</a:t>
            </a:r>
          </a:p>
        </p:txBody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4464B32F-F35E-63F4-625A-D15A2502A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Allocates gross noise margin to expected sources of noise</a:t>
            </a:r>
          </a:p>
          <a:p>
            <a:r>
              <a:rPr lang="en-US" altLang="en-US"/>
              <a:t>Sources: supply noise, cross talk, interference, offset</a:t>
            </a:r>
          </a:p>
          <a:p>
            <a:r>
              <a:rPr lang="en-US" altLang="en-US"/>
              <a:t>Differentiate between fixed and proportional noise sources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199230-E8DC-7A8C-3069-B2C598D2F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4F1D-4AB2-BA47-8833-6337E16E0EC0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3B03153D-2E28-AAF9-C8F5-F7C995ED8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/>
          <a:lstStyle/>
          <a:p>
            <a:r>
              <a:rPr lang="en-US" altLang="en-US"/>
              <a:t>Key Reliability Properties</a:t>
            </a:r>
          </a:p>
        </p:txBody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05808CB7-27A3-662D-8CC8-698D0837D3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Absolute noise margin values are deceptive</a:t>
            </a:r>
          </a:p>
          <a:p>
            <a:pPr lvl="1"/>
            <a:r>
              <a:rPr lang="en-US" altLang="en-US" sz="2400"/>
              <a:t>a floating node is more easily disturbed than a node driven by a low impedance (in terms of voltage)</a:t>
            </a:r>
          </a:p>
          <a:p>
            <a:r>
              <a:rPr lang="en-US" altLang="en-US" sz="2800"/>
              <a:t>Noise immunity is the more important metric – </a:t>
            </a:r>
            <a:r>
              <a:rPr lang="en-US" altLang="en-US" sz="2800">
                <a:solidFill>
                  <a:srgbClr val="D01608"/>
                </a:solidFill>
              </a:rPr>
              <a:t>the capability to suppress noise sources</a:t>
            </a:r>
          </a:p>
          <a:p>
            <a:r>
              <a:rPr lang="en-US" altLang="en-US" sz="2800"/>
              <a:t> </a:t>
            </a:r>
            <a:r>
              <a:rPr lang="en-US" altLang="en-US" sz="2400"/>
              <a:t>Key metrics: Noise transfer functions, Output impedance of the driver and input impedance of the receiver; </a:t>
            </a:r>
            <a:endParaRPr lang="en-US" altLang="en-US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AC6FC8-4046-B376-43B8-B2CAAC706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A4362-329E-0848-A15D-EF3FB2F31F80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95B5B5E-203D-86D0-6B91-89F44387B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7EA36F4C-8B0F-0D70-B4FE-9BC7135CD37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52600"/>
            <a:ext cx="4495800" cy="4114800"/>
          </a:xfrm>
        </p:spPr>
        <p:txBody>
          <a:bodyPr/>
          <a:lstStyle/>
          <a:p>
            <a:r>
              <a:rPr lang="en-US" altLang="en-US"/>
              <a:t>Why is designing digital ICs different today than it was before?</a:t>
            </a:r>
          </a:p>
          <a:p>
            <a:r>
              <a:rPr lang="en-US" altLang="en-US"/>
              <a:t>Will it change in future?</a:t>
            </a:r>
          </a:p>
        </p:txBody>
      </p:sp>
      <p:pic>
        <p:nvPicPr>
          <p:cNvPr id="171013" name="Picture 5">
            <a:extLst>
              <a:ext uri="{FF2B5EF4-FFF2-40B4-BE49-F238E27FC236}">
                <a16:creationId xmlns:a16="http://schemas.microsoft.com/office/drawing/2014/main" id="{C03FB9C3-2F23-80E8-FE61-3A214D98F871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1752600"/>
            <a:ext cx="2847975" cy="3962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A7E92B5-3F61-DBD8-BD31-2AEF132CB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0290C-95B7-3D49-B2C6-E98C6A9AA8B3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256002" name="Rectangle 2">
            <a:extLst>
              <a:ext uri="{FF2B5EF4-FFF2-40B4-BE49-F238E27FC236}">
                <a16:creationId xmlns:a16="http://schemas.microsoft.com/office/drawing/2014/main" id="{CABA29A0-B195-B02F-976D-C76074D050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30213"/>
            <a:ext cx="7772400" cy="754062"/>
          </a:xfrm>
        </p:spPr>
        <p:txBody>
          <a:bodyPr/>
          <a:lstStyle/>
          <a:p>
            <a:r>
              <a:rPr lang="en-US" altLang="en-US" sz="4000"/>
              <a:t>Regenerative Property</a:t>
            </a:r>
          </a:p>
        </p:txBody>
      </p:sp>
      <p:pic>
        <p:nvPicPr>
          <p:cNvPr id="256024" name="Picture 24">
            <a:extLst>
              <a:ext uri="{FF2B5EF4-FFF2-40B4-BE49-F238E27FC236}">
                <a16:creationId xmlns:a16="http://schemas.microsoft.com/office/drawing/2014/main" id="{1250A28A-B10F-F4B5-A2ED-48BFFC008A08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1400" y="1862138"/>
            <a:ext cx="3527425" cy="3567112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56004" name="Text Box 4">
            <a:extLst>
              <a:ext uri="{FF2B5EF4-FFF2-40B4-BE49-F238E27FC236}">
                <a16:creationId xmlns:a16="http://schemas.microsoft.com/office/drawing/2014/main" id="{03D64AA5-5D6E-0A97-6491-5C1927A7B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5348288"/>
            <a:ext cx="200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rgbClr val="315263"/>
                </a:solidFill>
              </a:rPr>
              <a:t>Regenerative</a:t>
            </a:r>
          </a:p>
        </p:txBody>
      </p:sp>
      <p:sp>
        <p:nvSpPr>
          <p:cNvPr id="256005" name="Text Box 5">
            <a:extLst>
              <a:ext uri="{FF2B5EF4-FFF2-40B4-BE49-F238E27FC236}">
                <a16:creationId xmlns:a16="http://schemas.microsoft.com/office/drawing/2014/main" id="{4CC70271-8F2C-45FF-FEE9-219989A27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5357813"/>
            <a:ext cx="2662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rgbClr val="315263"/>
                </a:solidFill>
              </a:rPr>
              <a:t>Non-Regenerative</a:t>
            </a:r>
          </a:p>
        </p:txBody>
      </p:sp>
      <p:pic>
        <p:nvPicPr>
          <p:cNvPr id="256038" name="Picture 38">
            <a:extLst>
              <a:ext uri="{FF2B5EF4-FFF2-40B4-BE49-F238E27FC236}">
                <a16:creationId xmlns:a16="http://schemas.microsoft.com/office/drawing/2014/main" id="{1CC0755D-EE54-3F04-EBA1-B0DB632099D5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725" y="1876425"/>
            <a:ext cx="3497263" cy="353695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8A48FD8-D68E-8CD0-E3B3-A64292372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D8FF8-FCE6-244B-BD61-4773686A3818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257026" name="Rectangle 2">
            <a:extLst>
              <a:ext uri="{FF2B5EF4-FFF2-40B4-BE49-F238E27FC236}">
                <a16:creationId xmlns:a16="http://schemas.microsoft.com/office/drawing/2014/main" id="{1D3E86A7-017D-E735-44A1-FBE9BBE0DB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341313"/>
            <a:ext cx="7772400" cy="766762"/>
          </a:xfrm>
        </p:spPr>
        <p:txBody>
          <a:bodyPr/>
          <a:lstStyle/>
          <a:p>
            <a:r>
              <a:rPr lang="en-US" altLang="en-US"/>
              <a:t>Regenerative Property</a:t>
            </a:r>
          </a:p>
        </p:txBody>
      </p:sp>
      <p:sp>
        <p:nvSpPr>
          <p:cNvPr id="257034" name="Rectangle 10">
            <a:extLst>
              <a:ext uri="{FF2B5EF4-FFF2-40B4-BE49-F238E27FC236}">
                <a16:creationId xmlns:a16="http://schemas.microsoft.com/office/drawing/2014/main" id="{10A85BC0-6857-37E9-9D33-65D12893C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" y="2679700"/>
            <a:ext cx="2203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i="0">
                <a:solidFill>
                  <a:srgbClr val="000000"/>
                </a:solidFill>
                <a:latin typeface="Times Ten Roman" pitchFamily="2" charset="0"/>
              </a:rPr>
              <a:t> </a:t>
            </a:r>
            <a:r>
              <a:rPr lang="en-US" altLang="en-US" sz="2000" i="0">
                <a:solidFill>
                  <a:srgbClr val="315263"/>
                </a:solidFill>
              </a:rPr>
              <a:t>A chain of inverters</a:t>
            </a:r>
            <a:endParaRPr lang="en-US" altLang="en-US" sz="4400">
              <a:solidFill>
                <a:srgbClr val="315263"/>
              </a:solidFill>
            </a:endParaRPr>
          </a:p>
        </p:txBody>
      </p:sp>
      <p:grpSp>
        <p:nvGrpSpPr>
          <p:cNvPr id="257075" name="Group 51">
            <a:extLst>
              <a:ext uri="{FF2B5EF4-FFF2-40B4-BE49-F238E27FC236}">
                <a16:creationId xmlns:a16="http://schemas.microsoft.com/office/drawing/2014/main" id="{6756F797-1B0A-4554-3BDD-EB8183E81695}"/>
              </a:ext>
            </a:extLst>
          </p:cNvPr>
          <p:cNvGrpSpPr>
            <a:grpSpLocks/>
          </p:cNvGrpSpPr>
          <p:nvPr/>
        </p:nvGrpSpPr>
        <p:grpSpPr bwMode="auto">
          <a:xfrm>
            <a:off x="1098550" y="1408113"/>
            <a:ext cx="7064375" cy="1133475"/>
            <a:chOff x="692" y="887"/>
            <a:chExt cx="3992" cy="714"/>
          </a:xfrm>
        </p:grpSpPr>
        <p:sp>
          <p:nvSpPr>
            <p:cNvPr id="257032" name="Rectangle 8">
              <a:extLst>
                <a:ext uri="{FF2B5EF4-FFF2-40B4-BE49-F238E27FC236}">
                  <a16:creationId xmlns:a16="http://schemas.microsoft.com/office/drawing/2014/main" id="{56A8DDA1-411E-D7D8-5F71-99A95A958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1349"/>
              <a:ext cx="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7033" name="Rectangle 9">
              <a:extLst>
                <a:ext uri="{FF2B5EF4-FFF2-40B4-BE49-F238E27FC236}">
                  <a16:creationId xmlns:a16="http://schemas.microsoft.com/office/drawing/2014/main" id="{0764BC55-9087-9904-F6BB-442B9C859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" y="140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0</a:t>
              </a:r>
              <a:endParaRPr lang="en-US" altLang="en-US" sz="2000"/>
            </a:p>
          </p:txBody>
        </p:sp>
        <p:sp>
          <p:nvSpPr>
            <p:cNvPr id="257035" name="Rectangle 11">
              <a:extLst>
                <a:ext uri="{FF2B5EF4-FFF2-40B4-BE49-F238E27FC236}">
                  <a16:creationId xmlns:a16="http://schemas.microsoft.com/office/drawing/2014/main" id="{5D9D8974-D289-C427-751D-E353E2171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349"/>
              <a:ext cx="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7036" name="Rectangle 12">
              <a:extLst>
                <a:ext uri="{FF2B5EF4-FFF2-40B4-BE49-F238E27FC236}">
                  <a16:creationId xmlns:a16="http://schemas.microsoft.com/office/drawing/2014/main" id="{5C81B164-30C6-94D1-60EC-BD3CCFA59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40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1</a:t>
              </a:r>
              <a:endParaRPr lang="en-US" altLang="en-US" sz="2000"/>
            </a:p>
          </p:txBody>
        </p:sp>
        <p:sp>
          <p:nvSpPr>
            <p:cNvPr id="257037" name="Rectangle 13">
              <a:extLst>
                <a:ext uri="{FF2B5EF4-FFF2-40B4-BE49-F238E27FC236}">
                  <a16:creationId xmlns:a16="http://schemas.microsoft.com/office/drawing/2014/main" id="{E5EB65BF-C802-B86D-BF37-9E6E9755B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1349"/>
              <a:ext cx="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7038" name="Rectangle 14">
              <a:extLst>
                <a:ext uri="{FF2B5EF4-FFF2-40B4-BE49-F238E27FC236}">
                  <a16:creationId xmlns:a16="http://schemas.microsoft.com/office/drawing/2014/main" id="{1CC5631F-1105-F036-0066-A1963A09E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" y="140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2</a:t>
              </a:r>
              <a:endParaRPr lang="en-US" altLang="en-US" sz="2000"/>
            </a:p>
          </p:txBody>
        </p:sp>
        <p:sp>
          <p:nvSpPr>
            <p:cNvPr id="257039" name="Rectangle 15">
              <a:extLst>
                <a:ext uri="{FF2B5EF4-FFF2-40B4-BE49-F238E27FC236}">
                  <a16:creationId xmlns:a16="http://schemas.microsoft.com/office/drawing/2014/main" id="{02E2561B-0795-FC36-068A-BBCE642F5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" y="1349"/>
              <a:ext cx="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7040" name="Rectangle 16">
              <a:extLst>
                <a:ext uri="{FF2B5EF4-FFF2-40B4-BE49-F238E27FC236}">
                  <a16:creationId xmlns:a16="http://schemas.microsoft.com/office/drawing/2014/main" id="{69B05E5D-61E5-357C-5BDA-52CA40881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" y="140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3</a:t>
              </a:r>
              <a:endParaRPr lang="en-US" altLang="en-US" sz="2000"/>
            </a:p>
          </p:txBody>
        </p:sp>
        <p:sp>
          <p:nvSpPr>
            <p:cNvPr id="257041" name="Rectangle 17">
              <a:extLst>
                <a:ext uri="{FF2B5EF4-FFF2-40B4-BE49-F238E27FC236}">
                  <a16:creationId xmlns:a16="http://schemas.microsoft.com/office/drawing/2014/main" id="{F746E248-1E1F-2843-825A-E185B8CA0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" y="1349"/>
              <a:ext cx="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7042" name="Rectangle 18">
              <a:extLst>
                <a:ext uri="{FF2B5EF4-FFF2-40B4-BE49-F238E27FC236}">
                  <a16:creationId xmlns:a16="http://schemas.microsoft.com/office/drawing/2014/main" id="{5906DB5A-E401-2191-E6BB-71A824FD4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1409"/>
              <a:ext cx="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4</a:t>
              </a:r>
              <a:endParaRPr lang="en-US" altLang="en-US" sz="2000"/>
            </a:p>
          </p:txBody>
        </p:sp>
        <p:sp>
          <p:nvSpPr>
            <p:cNvPr id="257043" name="Rectangle 19">
              <a:extLst>
                <a:ext uri="{FF2B5EF4-FFF2-40B4-BE49-F238E27FC236}">
                  <a16:creationId xmlns:a16="http://schemas.microsoft.com/office/drawing/2014/main" id="{1B00FB6E-AACE-566E-714A-197148280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" y="1349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7044" name="Rectangle 20">
              <a:extLst>
                <a:ext uri="{FF2B5EF4-FFF2-40B4-BE49-F238E27FC236}">
                  <a16:creationId xmlns:a16="http://schemas.microsoft.com/office/drawing/2014/main" id="{F9978F9E-F279-FA87-3A17-CE430975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" y="140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5</a:t>
              </a:r>
              <a:endParaRPr lang="en-US" altLang="en-US" sz="2000"/>
            </a:p>
          </p:txBody>
        </p:sp>
        <p:sp>
          <p:nvSpPr>
            <p:cNvPr id="257045" name="Rectangle 21">
              <a:extLst>
                <a:ext uri="{FF2B5EF4-FFF2-40B4-BE49-F238E27FC236}">
                  <a16:creationId xmlns:a16="http://schemas.microsoft.com/office/drawing/2014/main" id="{8346D0AC-F818-0F3C-43BD-E14F41CB7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349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v</a:t>
              </a:r>
              <a:endParaRPr lang="en-US" altLang="en-US" sz="2000"/>
            </a:p>
          </p:txBody>
        </p:sp>
        <p:sp>
          <p:nvSpPr>
            <p:cNvPr id="257046" name="Rectangle 22">
              <a:extLst>
                <a:ext uri="{FF2B5EF4-FFF2-40B4-BE49-F238E27FC236}">
                  <a16:creationId xmlns:a16="http://schemas.microsoft.com/office/drawing/2014/main" id="{FD5AD6B7-3288-45BC-C53A-BE92CF965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" y="140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6</a:t>
              </a:r>
              <a:endParaRPr lang="en-US" altLang="en-US" sz="2000"/>
            </a:p>
          </p:txBody>
        </p:sp>
        <p:sp>
          <p:nvSpPr>
            <p:cNvPr id="257047" name="Freeform 23">
              <a:extLst>
                <a:ext uri="{FF2B5EF4-FFF2-40B4-BE49-F238E27FC236}">
                  <a16:creationId xmlns:a16="http://schemas.microsoft.com/office/drawing/2014/main" id="{D8D1675D-F770-2A8F-3CEF-4FBEFBB8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" y="887"/>
              <a:ext cx="304" cy="489"/>
            </a:xfrm>
            <a:custGeom>
              <a:avLst/>
              <a:gdLst>
                <a:gd name="T0" fmla="*/ 0 w 241"/>
                <a:gd name="T1" fmla="*/ 278 h 278"/>
                <a:gd name="T2" fmla="*/ 241 w 241"/>
                <a:gd name="T3" fmla="*/ 139 h 278"/>
                <a:gd name="T4" fmla="*/ 0 w 241"/>
                <a:gd name="T5" fmla="*/ 0 h 278"/>
                <a:gd name="T6" fmla="*/ 0 w 241"/>
                <a:gd name="T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78">
                  <a:moveTo>
                    <a:pt x="0" y="278"/>
                  </a:moveTo>
                  <a:lnTo>
                    <a:pt x="241" y="139"/>
                  </a:lnTo>
                  <a:lnTo>
                    <a:pt x="0" y="0"/>
                  </a:lnTo>
                  <a:lnTo>
                    <a:pt x="0" y="278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48" name="Line 24">
              <a:extLst>
                <a:ext uri="{FF2B5EF4-FFF2-40B4-BE49-F238E27FC236}">
                  <a16:creationId xmlns:a16="http://schemas.microsoft.com/office/drawing/2014/main" id="{6EE503B2-B8D4-CF8C-1D82-2C458447C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2" y="1131"/>
              <a:ext cx="250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49" name="Oval 25">
              <a:extLst>
                <a:ext uri="{FF2B5EF4-FFF2-40B4-BE49-F238E27FC236}">
                  <a16:creationId xmlns:a16="http://schemas.microsoft.com/office/drawing/2014/main" id="{A8502B27-9A7B-821F-C94A-995DACCD0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065"/>
              <a:ext cx="93" cy="13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0" name="Freeform 26">
              <a:extLst>
                <a:ext uri="{FF2B5EF4-FFF2-40B4-BE49-F238E27FC236}">
                  <a16:creationId xmlns:a16="http://schemas.microsoft.com/office/drawing/2014/main" id="{767140BE-ED57-A112-CAA5-A32AC946D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" y="887"/>
              <a:ext cx="302" cy="489"/>
            </a:xfrm>
            <a:custGeom>
              <a:avLst/>
              <a:gdLst>
                <a:gd name="T0" fmla="*/ 0 w 240"/>
                <a:gd name="T1" fmla="*/ 278 h 278"/>
                <a:gd name="T2" fmla="*/ 240 w 240"/>
                <a:gd name="T3" fmla="*/ 139 h 278"/>
                <a:gd name="T4" fmla="*/ 0 w 240"/>
                <a:gd name="T5" fmla="*/ 0 h 278"/>
                <a:gd name="T6" fmla="*/ 0 w 240"/>
                <a:gd name="T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278">
                  <a:moveTo>
                    <a:pt x="0" y="278"/>
                  </a:moveTo>
                  <a:lnTo>
                    <a:pt x="240" y="139"/>
                  </a:lnTo>
                  <a:lnTo>
                    <a:pt x="0" y="0"/>
                  </a:lnTo>
                  <a:lnTo>
                    <a:pt x="0" y="278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1" name="Line 27">
              <a:extLst>
                <a:ext uri="{FF2B5EF4-FFF2-40B4-BE49-F238E27FC236}">
                  <a16:creationId xmlns:a16="http://schemas.microsoft.com/office/drawing/2014/main" id="{ED0F85B8-48E6-B0D1-BCDF-76A0EBFB69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9" y="1131"/>
              <a:ext cx="189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2" name="Oval 28">
              <a:extLst>
                <a:ext uri="{FF2B5EF4-FFF2-40B4-BE49-F238E27FC236}">
                  <a16:creationId xmlns:a16="http://schemas.microsoft.com/office/drawing/2014/main" id="{010DEBC0-E219-9CE5-16DB-630E1449F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065"/>
              <a:ext cx="94" cy="13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3" name="Freeform 29">
              <a:extLst>
                <a:ext uri="{FF2B5EF4-FFF2-40B4-BE49-F238E27FC236}">
                  <a16:creationId xmlns:a16="http://schemas.microsoft.com/office/drawing/2014/main" id="{38A9D7D6-90D4-917B-BBB4-6B44097C4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" y="887"/>
              <a:ext cx="303" cy="489"/>
            </a:xfrm>
            <a:custGeom>
              <a:avLst/>
              <a:gdLst>
                <a:gd name="T0" fmla="*/ 0 w 240"/>
                <a:gd name="T1" fmla="*/ 278 h 278"/>
                <a:gd name="T2" fmla="*/ 240 w 240"/>
                <a:gd name="T3" fmla="*/ 139 h 278"/>
                <a:gd name="T4" fmla="*/ 0 w 240"/>
                <a:gd name="T5" fmla="*/ 0 h 278"/>
                <a:gd name="T6" fmla="*/ 0 w 240"/>
                <a:gd name="T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278">
                  <a:moveTo>
                    <a:pt x="0" y="278"/>
                  </a:moveTo>
                  <a:lnTo>
                    <a:pt x="240" y="139"/>
                  </a:lnTo>
                  <a:lnTo>
                    <a:pt x="0" y="0"/>
                  </a:lnTo>
                  <a:lnTo>
                    <a:pt x="0" y="278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4" name="Line 30">
              <a:extLst>
                <a:ext uri="{FF2B5EF4-FFF2-40B4-BE49-F238E27FC236}">
                  <a16:creationId xmlns:a16="http://schemas.microsoft.com/office/drawing/2014/main" id="{8ADAA942-A98B-05A8-F3F2-8441DECC8D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4" y="1131"/>
              <a:ext cx="188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5" name="Oval 31">
              <a:extLst>
                <a:ext uri="{FF2B5EF4-FFF2-40B4-BE49-F238E27FC236}">
                  <a16:creationId xmlns:a16="http://schemas.microsoft.com/office/drawing/2014/main" id="{E04D8842-687A-194B-8F82-97C03D5F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" y="1065"/>
              <a:ext cx="96" cy="13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6" name="Freeform 32">
              <a:extLst>
                <a:ext uri="{FF2B5EF4-FFF2-40B4-BE49-F238E27FC236}">
                  <a16:creationId xmlns:a16="http://schemas.microsoft.com/office/drawing/2014/main" id="{C0153F6D-977E-97C8-1B7D-954D5B78C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887"/>
              <a:ext cx="304" cy="489"/>
            </a:xfrm>
            <a:custGeom>
              <a:avLst/>
              <a:gdLst>
                <a:gd name="T0" fmla="*/ 0 w 241"/>
                <a:gd name="T1" fmla="*/ 278 h 278"/>
                <a:gd name="T2" fmla="*/ 241 w 241"/>
                <a:gd name="T3" fmla="*/ 139 h 278"/>
                <a:gd name="T4" fmla="*/ 0 w 241"/>
                <a:gd name="T5" fmla="*/ 0 h 278"/>
                <a:gd name="T6" fmla="*/ 0 w 241"/>
                <a:gd name="T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78">
                  <a:moveTo>
                    <a:pt x="0" y="278"/>
                  </a:moveTo>
                  <a:lnTo>
                    <a:pt x="241" y="139"/>
                  </a:lnTo>
                  <a:lnTo>
                    <a:pt x="0" y="0"/>
                  </a:lnTo>
                  <a:lnTo>
                    <a:pt x="0" y="278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7" name="Line 33">
              <a:extLst>
                <a:ext uri="{FF2B5EF4-FFF2-40B4-BE49-F238E27FC236}">
                  <a16:creationId xmlns:a16="http://schemas.microsoft.com/office/drawing/2014/main" id="{98614E94-8898-0392-4707-930A3393A3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1" y="1131"/>
              <a:ext cx="185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8" name="Oval 34">
              <a:extLst>
                <a:ext uri="{FF2B5EF4-FFF2-40B4-BE49-F238E27FC236}">
                  <a16:creationId xmlns:a16="http://schemas.microsoft.com/office/drawing/2014/main" id="{530DF707-A297-0979-50EB-3B773F3D1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1065"/>
              <a:ext cx="95" cy="13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59" name="Freeform 35">
              <a:extLst>
                <a:ext uri="{FF2B5EF4-FFF2-40B4-BE49-F238E27FC236}">
                  <a16:creationId xmlns:a16="http://schemas.microsoft.com/office/drawing/2014/main" id="{42B2E080-6D5D-9BD7-4D5D-3439C0663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3" y="887"/>
              <a:ext cx="304" cy="489"/>
            </a:xfrm>
            <a:custGeom>
              <a:avLst/>
              <a:gdLst>
                <a:gd name="T0" fmla="*/ 0 w 241"/>
                <a:gd name="T1" fmla="*/ 278 h 278"/>
                <a:gd name="T2" fmla="*/ 241 w 241"/>
                <a:gd name="T3" fmla="*/ 139 h 278"/>
                <a:gd name="T4" fmla="*/ 0 w 241"/>
                <a:gd name="T5" fmla="*/ 0 h 278"/>
                <a:gd name="T6" fmla="*/ 0 w 241"/>
                <a:gd name="T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78">
                  <a:moveTo>
                    <a:pt x="0" y="278"/>
                  </a:moveTo>
                  <a:lnTo>
                    <a:pt x="241" y="139"/>
                  </a:lnTo>
                  <a:lnTo>
                    <a:pt x="0" y="0"/>
                  </a:lnTo>
                  <a:lnTo>
                    <a:pt x="0" y="278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0" name="Line 36">
              <a:extLst>
                <a:ext uri="{FF2B5EF4-FFF2-40B4-BE49-F238E27FC236}">
                  <a16:creationId xmlns:a16="http://schemas.microsoft.com/office/drawing/2014/main" id="{DF0D9BC3-86E1-D5FB-BCAB-386F3BAF8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5" y="1131"/>
              <a:ext cx="188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1" name="Line 37">
              <a:extLst>
                <a:ext uri="{FF2B5EF4-FFF2-40B4-BE49-F238E27FC236}">
                  <a16:creationId xmlns:a16="http://schemas.microsoft.com/office/drawing/2014/main" id="{8E20804C-E972-E660-1758-94DDD8C27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4" y="1131"/>
              <a:ext cx="212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2" name="Oval 38">
              <a:extLst>
                <a:ext uri="{FF2B5EF4-FFF2-40B4-BE49-F238E27FC236}">
                  <a16:creationId xmlns:a16="http://schemas.microsoft.com/office/drawing/2014/main" id="{3E374FE4-AA59-6BBC-7727-D1E9B295F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" y="1065"/>
              <a:ext cx="92" cy="13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3" name="Oval 39">
              <a:extLst>
                <a:ext uri="{FF2B5EF4-FFF2-40B4-BE49-F238E27FC236}">
                  <a16:creationId xmlns:a16="http://schemas.microsoft.com/office/drawing/2014/main" id="{E33103CA-538C-903F-5A1F-486B2855A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" y="1065"/>
              <a:ext cx="92" cy="13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4" name="Freeform 40">
              <a:extLst>
                <a:ext uri="{FF2B5EF4-FFF2-40B4-BE49-F238E27FC236}">
                  <a16:creationId xmlns:a16="http://schemas.microsoft.com/office/drawing/2014/main" id="{1DFC2340-A762-BE04-1E15-173B909AD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" y="887"/>
              <a:ext cx="305" cy="489"/>
            </a:xfrm>
            <a:custGeom>
              <a:avLst/>
              <a:gdLst>
                <a:gd name="T0" fmla="*/ 0 w 241"/>
                <a:gd name="T1" fmla="*/ 278 h 278"/>
                <a:gd name="T2" fmla="*/ 241 w 241"/>
                <a:gd name="T3" fmla="*/ 139 h 278"/>
                <a:gd name="T4" fmla="*/ 0 w 241"/>
                <a:gd name="T5" fmla="*/ 0 h 278"/>
                <a:gd name="T6" fmla="*/ 0 w 241"/>
                <a:gd name="T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278">
                  <a:moveTo>
                    <a:pt x="0" y="278"/>
                  </a:moveTo>
                  <a:lnTo>
                    <a:pt x="241" y="139"/>
                  </a:lnTo>
                  <a:lnTo>
                    <a:pt x="0" y="0"/>
                  </a:lnTo>
                  <a:lnTo>
                    <a:pt x="0" y="278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5" name="Line 41">
              <a:extLst>
                <a:ext uri="{FF2B5EF4-FFF2-40B4-BE49-F238E27FC236}">
                  <a16:creationId xmlns:a16="http://schemas.microsoft.com/office/drawing/2014/main" id="{DEDC9CC7-29D2-9B7A-6222-192820A0A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79" y="1131"/>
              <a:ext cx="188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6" name="Oval 42">
              <a:extLst>
                <a:ext uri="{FF2B5EF4-FFF2-40B4-BE49-F238E27FC236}">
                  <a16:creationId xmlns:a16="http://schemas.microsoft.com/office/drawing/2014/main" id="{CAD15B82-224A-AAE0-A0BF-8877BDB15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1116"/>
              <a:ext cx="24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7" name="Oval 43">
              <a:extLst>
                <a:ext uri="{FF2B5EF4-FFF2-40B4-BE49-F238E27FC236}">
                  <a16:creationId xmlns:a16="http://schemas.microsoft.com/office/drawing/2014/main" id="{6553299D-9884-ECE0-AF89-7936AEF2D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7" y="1116"/>
              <a:ext cx="24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68" name="Oval 44">
              <a:extLst>
                <a:ext uri="{FF2B5EF4-FFF2-40B4-BE49-F238E27FC236}">
                  <a16:creationId xmlns:a16="http://schemas.microsoft.com/office/drawing/2014/main" id="{9533E174-719D-1A61-F029-54CCD14EE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1116"/>
              <a:ext cx="24" cy="3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7073" name="Picture 49">
            <a:extLst>
              <a:ext uri="{FF2B5EF4-FFF2-40B4-BE49-F238E27FC236}">
                <a16:creationId xmlns:a16="http://schemas.microsoft.com/office/drawing/2014/main" id="{DA307A18-DBB0-1B0F-12E5-66B746B9C4D7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5188" y="3051175"/>
            <a:ext cx="5367337" cy="316865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57184" name="Rectangle 160">
            <a:extLst>
              <a:ext uri="{FF2B5EF4-FFF2-40B4-BE49-F238E27FC236}">
                <a16:creationId xmlns:a16="http://schemas.microsoft.com/office/drawing/2014/main" id="{A96D8C1E-1A98-6BF7-B0FA-BB8C39047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113" y="5673725"/>
            <a:ext cx="227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i="0">
                <a:solidFill>
                  <a:srgbClr val="000000"/>
                </a:solidFill>
                <a:latin typeface="Times Ten Roman" pitchFamily="2" charset="0"/>
              </a:rPr>
              <a:t> </a:t>
            </a:r>
            <a:r>
              <a:rPr lang="en-US" altLang="en-US" sz="2000" i="0">
                <a:solidFill>
                  <a:srgbClr val="315263"/>
                </a:solidFill>
              </a:rPr>
              <a:t>Simulated response</a:t>
            </a:r>
            <a:endParaRPr lang="en-US" altLang="en-US" sz="4400">
              <a:solidFill>
                <a:srgbClr val="315263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7D47C62-0503-619A-4F48-F3DA68296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80064-B0B3-E448-B972-CBE9F9AC977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58108" name="Oval 60">
            <a:extLst>
              <a:ext uri="{FF2B5EF4-FFF2-40B4-BE49-F238E27FC236}">
                <a16:creationId xmlns:a16="http://schemas.microsoft.com/office/drawing/2014/main" id="{BD95348E-7477-DE35-058E-3521E6F78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838" y="2417763"/>
            <a:ext cx="939800" cy="2090737"/>
          </a:xfrm>
          <a:prstGeom prst="ellipse">
            <a:avLst/>
          </a:prstGeom>
          <a:solidFill>
            <a:srgbClr val="315263">
              <a:alpha val="25000"/>
            </a:srgb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050" name="Rectangle 2">
            <a:extLst>
              <a:ext uri="{FF2B5EF4-FFF2-40B4-BE49-F238E27FC236}">
                <a16:creationId xmlns:a16="http://schemas.microsoft.com/office/drawing/2014/main" id="{60909EA8-D2EB-D922-7ACF-3617057B7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304800"/>
            <a:ext cx="7772400" cy="754063"/>
          </a:xfrm>
        </p:spPr>
        <p:txBody>
          <a:bodyPr/>
          <a:lstStyle/>
          <a:p>
            <a:r>
              <a:rPr lang="en-US" altLang="en-US" sz="4000"/>
              <a:t>Fan-in and Fan-out</a:t>
            </a:r>
            <a:endParaRPr lang="en-US" altLang="en-US" sz="4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58090" name="Group 42">
            <a:extLst>
              <a:ext uri="{FF2B5EF4-FFF2-40B4-BE49-F238E27FC236}">
                <a16:creationId xmlns:a16="http://schemas.microsoft.com/office/drawing/2014/main" id="{F6803803-4F6C-0E82-5049-A0D05E4F601D}"/>
              </a:ext>
            </a:extLst>
          </p:cNvPr>
          <p:cNvGrpSpPr>
            <a:grpSpLocks/>
          </p:cNvGrpSpPr>
          <p:nvPr/>
        </p:nvGrpSpPr>
        <p:grpSpPr bwMode="auto">
          <a:xfrm>
            <a:off x="793750" y="1465263"/>
            <a:ext cx="3352800" cy="4384675"/>
            <a:chOff x="500" y="923"/>
            <a:chExt cx="2112" cy="2762"/>
          </a:xfrm>
        </p:grpSpPr>
        <p:sp>
          <p:nvSpPr>
            <p:cNvPr id="258089" name="Oval 41">
              <a:extLst>
                <a:ext uri="{FF2B5EF4-FFF2-40B4-BE49-F238E27FC236}">
                  <a16:creationId xmlns:a16="http://schemas.microsoft.com/office/drawing/2014/main" id="{DBE817CA-48CD-ADC7-F127-114318C0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" y="923"/>
              <a:ext cx="971" cy="2509"/>
            </a:xfrm>
            <a:prstGeom prst="ellipse">
              <a:avLst/>
            </a:prstGeom>
            <a:solidFill>
              <a:srgbClr val="315263">
                <a:alpha val="24001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56" name="Freeform 8">
              <a:extLst>
                <a:ext uri="{FF2B5EF4-FFF2-40B4-BE49-F238E27FC236}">
                  <a16:creationId xmlns:a16="http://schemas.microsoft.com/office/drawing/2014/main" id="{8337D776-159E-D6E6-416F-351A080A1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" y="1851"/>
              <a:ext cx="278" cy="318"/>
            </a:xfrm>
            <a:custGeom>
              <a:avLst/>
              <a:gdLst>
                <a:gd name="T0" fmla="*/ 0 w 278"/>
                <a:gd name="T1" fmla="*/ 318 h 318"/>
                <a:gd name="T2" fmla="*/ 278 w 278"/>
                <a:gd name="T3" fmla="*/ 161 h 318"/>
                <a:gd name="T4" fmla="*/ 0 w 278"/>
                <a:gd name="T5" fmla="*/ 0 h 318"/>
                <a:gd name="T6" fmla="*/ 0 w 278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318">
                  <a:moveTo>
                    <a:pt x="0" y="318"/>
                  </a:moveTo>
                  <a:lnTo>
                    <a:pt x="278" y="161"/>
                  </a:lnTo>
                  <a:lnTo>
                    <a:pt x="0" y="0"/>
                  </a:lnTo>
                  <a:lnTo>
                    <a:pt x="0" y="318"/>
                  </a:lnTo>
                  <a:close/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57" name="Oval 9">
              <a:extLst>
                <a:ext uri="{FF2B5EF4-FFF2-40B4-BE49-F238E27FC236}">
                  <a16:creationId xmlns:a16="http://schemas.microsoft.com/office/drawing/2014/main" id="{8A39F9CA-FEAA-A5ED-FA9E-08F2B314A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" y="1969"/>
              <a:ext cx="83" cy="82"/>
            </a:xfrm>
            <a:prstGeom prst="ellipse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58" name="Oval 10">
              <a:extLst>
                <a:ext uri="{FF2B5EF4-FFF2-40B4-BE49-F238E27FC236}">
                  <a16:creationId xmlns:a16="http://schemas.microsoft.com/office/drawing/2014/main" id="{60E29D02-5413-B126-C243-7F6F68BE1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293"/>
              <a:ext cx="53" cy="53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9" name="Oval 11">
              <a:extLst>
                <a:ext uri="{FF2B5EF4-FFF2-40B4-BE49-F238E27FC236}">
                  <a16:creationId xmlns:a16="http://schemas.microsoft.com/office/drawing/2014/main" id="{01F245DF-2DCA-7652-14EE-424D57D6B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777"/>
              <a:ext cx="53" cy="5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0" name="Oval 12">
              <a:extLst>
                <a:ext uri="{FF2B5EF4-FFF2-40B4-BE49-F238E27FC236}">
                  <a16:creationId xmlns:a16="http://schemas.microsoft.com/office/drawing/2014/main" id="{8B6895B8-6E46-5BDC-2BFE-3571B9F36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986"/>
              <a:ext cx="53" cy="5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1" name="Oval 13">
              <a:extLst>
                <a:ext uri="{FF2B5EF4-FFF2-40B4-BE49-F238E27FC236}">
                  <a16:creationId xmlns:a16="http://schemas.microsoft.com/office/drawing/2014/main" id="{7CD904AB-FF90-EC61-3296-7A842D49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261"/>
              <a:ext cx="53" cy="5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2" name="Oval 14">
              <a:extLst>
                <a:ext uri="{FF2B5EF4-FFF2-40B4-BE49-F238E27FC236}">
                  <a16:creationId xmlns:a16="http://schemas.microsoft.com/office/drawing/2014/main" id="{D161CE30-298A-1930-3710-E188C2C19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2740"/>
              <a:ext cx="53" cy="5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3" name="Line 15">
              <a:extLst>
                <a:ext uri="{FF2B5EF4-FFF2-40B4-BE49-F238E27FC236}">
                  <a16:creationId xmlns:a16="http://schemas.microsoft.com/office/drawing/2014/main" id="{A6A38078-11B3-5A3F-1E1C-9E8FC0B20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" y="1346"/>
              <a:ext cx="1" cy="17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4" name="Line 16">
              <a:extLst>
                <a:ext uri="{FF2B5EF4-FFF2-40B4-BE49-F238E27FC236}">
                  <a16:creationId xmlns:a16="http://schemas.microsoft.com/office/drawing/2014/main" id="{2E7F1CE0-F12C-408C-318B-2BC3BB1542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012"/>
              <a:ext cx="139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5" name="Line 17">
              <a:extLst>
                <a:ext uri="{FF2B5EF4-FFF2-40B4-BE49-F238E27FC236}">
                  <a16:creationId xmlns:a16="http://schemas.microsoft.com/office/drawing/2014/main" id="{0A7484BF-A10B-961D-47DC-CD31B29AE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" y="2012"/>
              <a:ext cx="223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6" name="Oval 18">
              <a:extLst>
                <a:ext uri="{FF2B5EF4-FFF2-40B4-BE49-F238E27FC236}">
                  <a16:creationId xmlns:a16="http://schemas.microsoft.com/office/drawing/2014/main" id="{B195ECB4-CC7F-56BD-E4B0-F2551C075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3162"/>
              <a:ext cx="34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7" name="Oval 19">
              <a:extLst>
                <a:ext uri="{FF2B5EF4-FFF2-40B4-BE49-F238E27FC236}">
                  <a16:creationId xmlns:a16="http://schemas.microsoft.com/office/drawing/2014/main" id="{654F377D-5553-8BDE-B4FD-4601C9E28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3162"/>
              <a:ext cx="35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8" name="Oval 20">
              <a:extLst>
                <a:ext uri="{FF2B5EF4-FFF2-40B4-BE49-F238E27FC236}">
                  <a16:creationId xmlns:a16="http://schemas.microsoft.com/office/drawing/2014/main" id="{5B3F6B83-6C74-17EE-2791-F88864528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2" y="3162"/>
              <a:ext cx="35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9" name="Freeform 21">
              <a:extLst>
                <a:ext uri="{FF2B5EF4-FFF2-40B4-BE49-F238E27FC236}">
                  <a16:creationId xmlns:a16="http://schemas.microsoft.com/office/drawing/2014/main" id="{D6DB0C8D-E011-7665-80DF-EE19E62C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1" y="1245"/>
              <a:ext cx="48" cy="2000"/>
            </a:xfrm>
            <a:custGeom>
              <a:avLst/>
              <a:gdLst>
                <a:gd name="T0" fmla="*/ 0 w 11"/>
                <a:gd name="T1" fmla="*/ 459 h 459"/>
                <a:gd name="T2" fmla="*/ 5 w 11"/>
                <a:gd name="T3" fmla="*/ 450 h 459"/>
                <a:gd name="T4" fmla="*/ 5 w 11"/>
                <a:gd name="T5" fmla="*/ 242 h 459"/>
                <a:gd name="T6" fmla="*/ 11 w 11"/>
                <a:gd name="T7" fmla="*/ 232 h 459"/>
                <a:gd name="T8" fmla="*/ 11 w 11"/>
                <a:gd name="T9" fmla="*/ 232 h 459"/>
                <a:gd name="T10" fmla="*/ 5 w 11"/>
                <a:gd name="T11" fmla="*/ 222 h 459"/>
                <a:gd name="T12" fmla="*/ 5 w 11"/>
                <a:gd name="T13" fmla="*/ 10 h 459"/>
                <a:gd name="T14" fmla="*/ 0 w 11"/>
                <a:gd name="T15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59">
                  <a:moveTo>
                    <a:pt x="0" y="459"/>
                  </a:moveTo>
                  <a:cubicBezTo>
                    <a:pt x="3" y="458"/>
                    <a:pt x="5" y="455"/>
                    <a:pt x="5" y="450"/>
                  </a:cubicBezTo>
                  <a:cubicBezTo>
                    <a:pt x="5" y="242"/>
                    <a:pt x="5" y="242"/>
                    <a:pt x="5" y="242"/>
                  </a:cubicBezTo>
                  <a:cubicBezTo>
                    <a:pt x="5" y="236"/>
                    <a:pt x="6" y="233"/>
                    <a:pt x="11" y="232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6" y="230"/>
                    <a:pt x="5" y="227"/>
                    <a:pt x="5" y="22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4"/>
                    <a:pt x="3" y="1"/>
                    <a:pt x="0" y="0"/>
                  </a:cubicBezTo>
                </a:path>
              </a:pathLst>
            </a:custGeom>
            <a:noFill/>
            <a:ln w="14288" cap="flat">
              <a:solidFill>
                <a:srgbClr val="31526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0" name="Rectangle 22">
              <a:extLst>
                <a:ext uri="{FF2B5EF4-FFF2-40B4-BE49-F238E27FC236}">
                  <a16:creationId xmlns:a16="http://schemas.microsoft.com/office/drawing/2014/main" id="{32357CA4-2615-B432-E2F8-FEE7E7536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2181"/>
              <a:ext cx="12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100">
                  <a:solidFill>
                    <a:srgbClr val="315263"/>
                  </a:solidFill>
                </a:rPr>
                <a:t>N</a:t>
              </a:r>
              <a:endParaRPr lang="en-US" altLang="en-US" sz="3200">
                <a:solidFill>
                  <a:srgbClr val="315263"/>
                </a:solidFill>
              </a:endParaRPr>
            </a:p>
          </p:txBody>
        </p:sp>
        <p:sp>
          <p:nvSpPr>
            <p:cNvPr id="258071" name="Rectangle 23">
              <a:extLst>
                <a:ext uri="{FF2B5EF4-FFF2-40B4-BE49-F238E27FC236}">
                  <a16:creationId xmlns:a16="http://schemas.microsoft.com/office/drawing/2014/main" id="{67221EA7-B37D-38A2-2C8B-2D1C3B61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" y="3445"/>
              <a:ext cx="889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500" i="0">
                  <a:solidFill>
                    <a:srgbClr val="315263"/>
                  </a:solidFill>
                </a:rPr>
                <a:t>Fan-out </a:t>
              </a:r>
              <a:r>
                <a:rPr lang="en-US" altLang="en-US" sz="2500">
                  <a:solidFill>
                    <a:srgbClr val="315263"/>
                  </a:solidFill>
                </a:rPr>
                <a:t>N</a:t>
              </a:r>
              <a:endParaRPr lang="en-US" altLang="en-US" sz="3600">
                <a:solidFill>
                  <a:srgbClr val="315263"/>
                </a:solidFill>
              </a:endParaRPr>
            </a:p>
          </p:txBody>
        </p:sp>
        <p:sp>
          <p:nvSpPr>
            <p:cNvPr id="258073" name="Line 25">
              <a:extLst>
                <a:ext uri="{FF2B5EF4-FFF2-40B4-BE49-F238E27FC236}">
                  <a16:creationId xmlns:a16="http://schemas.microsoft.com/office/drawing/2014/main" id="{93E31104-C4F4-D3B4-2B26-2ED4BBDAF7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5" y="1320"/>
              <a:ext cx="13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4" name="Line 26">
              <a:extLst>
                <a:ext uri="{FF2B5EF4-FFF2-40B4-BE49-F238E27FC236}">
                  <a16:creationId xmlns:a16="http://schemas.microsoft.com/office/drawing/2014/main" id="{B46773B2-8213-D176-F39F-4831773E8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" y="1320"/>
              <a:ext cx="28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5" name="Freeform 27">
              <a:extLst>
                <a:ext uri="{FF2B5EF4-FFF2-40B4-BE49-F238E27FC236}">
                  <a16:creationId xmlns:a16="http://schemas.microsoft.com/office/drawing/2014/main" id="{F7EDE6C4-C8CE-102A-EF56-7DB869A25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1145"/>
              <a:ext cx="296" cy="344"/>
            </a:xfrm>
            <a:custGeom>
              <a:avLst/>
              <a:gdLst>
                <a:gd name="T0" fmla="*/ 0 w 296"/>
                <a:gd name="T1" fmla="*/ 344 h 344"/>
                <a:gd name="T2" fmla="*/ 296 w 296"/>
                <a:gd name="T3" fmla="*/ 175 h 344"/>
                <a:gd name="T4" fmla="*/ 0 w 296"/>
                <a:gd name="T5" fmla="*/ 0 h 344"/>
                <a:gd name="T6" fmla="*/ 0 w 296"/>
                <a:gd name="T7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344">
                  <a:moveTo>
                    <a:pt x="0" y="344"/>
                  </a:moveTo>
                  <a:lnTo>
                    <a:pt x="296" y="175"/>
                  </a:lnTo>
                  <a:lnTo>
                    <a:pt x="0" y="0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chemeClr val="bg1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76" name="Oval 28">
              <a:extLst>
                <a:ext uri="{FF2B5EF4-FFF2-40B4-BE49-F238E27FC236}">
                  <a16:creationId xmlns:a16="http://schemas.microsoft.com/office/drawing/2014/main" id="{B7167CB1-FE7D-F5C8-6A35-CCD807D69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1272"/>
              <a:ext cx="92" cy="91"/>
            </a:xfrm>
            <a:prstGeom prst="ellipse">
              <a:avLst/>
            </a:prstGeom>
            <a:solidFill>
              <a:schemeClr val="bg1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77" name="Line 29">
              <a:extLst>
                <a:ext uri="{FF2B5EF4-FFF2-40B4-BE49-F238E27FC236}">
                  <a16:creationId xmlns:a16="http://schemas.microsoft.com/office/drawing/2014/main" id="{DA3CEC57-B24E-8836-063D-3DA11E29C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5" y="1803"/>
              <a:ext cx="13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8" name="Line 30">
              <a:extLst>
                <a:ext uri="{FF2B5EF4-FFF2-40B4-BE49-F238E27FC236}">
                  <a16:creationId xmlns:a16="http://schemas.microsoft.com/office/drawing/2014/main" id="{F97DD2D6-7A2D-3C19-06D6-5B1092142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" y="1803"/>
              <a:ext cx="28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9" name="Freeform 31">
              <a:extLst>
                <a:ext uri="{FF2B5EF4-FFF2-40B4-BE49-F238E27FC236}">
                  <a16:creationId xmlns:a16="http://schemas.microsoft.com/office/drawing/2014/main" id="{5A5394F9-05F3-F2A2-EE5F-67D25FD7B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1629"/>
              <a:ext cx="296" cy="344"/>
            </a:xfrm>
            <a:custGeom>
              <a:avLst/>
              <a:gdLst>
                <a:gd name="T0" fmla="*/ 0 w 296"/>
                <a:gd name="T1" fmla="*/ 344 h 344"/>
                <a:gd name="T2" fmla="*/ 296 w 296"/>
                <a:gd name="T3" fmla="*/ 174 h 344"/>
                <a:gd name="T4" fmla="*/ 0 w 296"/>
                <a:gd name="T5" fmla="*/ 0 h 344"/>
                <a:gd name="T6" fmla="*/ 0 w 296"/>
                <a:gd name="T7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344">
                  <a:moveTo>
                    <a:pt x="0" y="344"/>
                  </a:moveTo>
                  <a:lnTo>
                    <a:pt x="296" y="174"/>
                  </a:lnTo>
                  <a:lnTo>
                    <a:pt x="0" y="0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chemeClr val="bg1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80" name="Oval 32">
              <a:extLst>
                <a:ext uri="{FF2B5EF4-FFF2-40B4-BE49-F238E27FC236}">
                  <a16:creationId xmlns:a16="http://schemas.microsoft.com/office/drawing/2014/main" id="{239EA8A4-39E9-B71E-9C25-1F35E8FC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1755"/>
              <a:ext cx="92" cy="92"/>
            </a:xfrm>
            <a:prstGeom prst="ellipse">
              <a:avLst/>
            </a:prstGeom>
            <a:solidFill>
              <a:schemeClr val="bg1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81" name="Line 33">
              <a:extLst>
                <a:ext uri="{FF2B5EF4-FFF2-40B4-BE49-F238E27FC236}">
                  <a16:creationId xmlns:a16="http://schemas.microsoft.com/office/drawing/2014/main" id="{F1AB3517-4EB6-5F5D-3BDE-F8E4326CE9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5" y="2287"/>
              <a:ext cx="13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82" name="Line 34">
              <a:extLst>
                <a:ext uri="{FF2B5EF4-FFF2-40B4-BE49-F238E27FC236}">
                  <a16:creationId xmlns:a16="http://schemas.microsoft.com/office/drawing/2014/main" id="{5F823E81-7298-A0FE-0CC2-668990DAA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" y="2287"/>
              <a:ext cx="28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83" name="Freeform 35">
              <a:extLst>
                <a:ext uri="{FF2B5EF4-FFF2-40B4-BE49-F238E27FC236}">
                  <a16:creationId xmlns:a16="http://schemas.microsoft.com/office/drawing/2014/main" id="{DC9CFF38-A252-45AB-6DF9-72C5C50F8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2112"/>
              <a:ext cx="296" cy="345"/>
            </a:xfrm>
            <a:custGeom>
              <a:avLst/>
              <a:gdLst>
                <a:gd name="T0" fmla="*/ 0 w 296"/>
                <a:gd name="T1" fmla="*/ 345 h 345"/>
                <a:gd name="T2" fmla="*/ 296 w 296"/>
                <a:gd name="T3" fmla="*/ 175 h 345"/>
                <a:gd name="T4" fmla="*/ 0 w 296"/>
                <a:gd name="T5" fmla="*/ 0 h 345"/>
                <a:gd name="T6" fmla="*/ 0 w 296"/>
                <a:gd name="T7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345">
                  <a:moveTo>
                    <a:pt x="0" y="345"/>
                  </a:moveTo>
                  <a:lnTo>
                    <a:pt x="296" y="175"/>
                  </a:lnTo>
                  <a:lnTo>
                    <a:pt x="0" y="0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chemeClr val="bg1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84" name="Oval 36">
              <a:extLst>
                <a:ext uri="{FF2B5EF4-FFF2-40B4-BE49-F238E27FC236}">
                  <a16:creationId xmlns:a16="http://schemas.microsoft.com/office/drawing/2014/main" id="{C70534A6-B375-3FF8-4DBE-93A060F64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2239"/>
              <a:ext cx="92" cy="91"/>
            </a:xfrm>
            <a:prstGeom prst="ellipse">
              <a:avLst/>
            </a:prstGeom>
            <a:solidFill>
              <a:schemeClr val="bg1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85" name="Line 37">
              <a:extLst>
                <a:ext uri="{FF2B5EF4-FFF2-40B4-BE49-F238E27FC236}">
                  <a16:creationId xmlns:a16="http://schemas.microsoft.com/office/drawing/2014/main" id="{64010108-F19C-2E70-3E50-72528DEB5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5" y="2766"/>
              <a:ext cx="131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86" name="Line 38">
              <a:extLst>
                <a:ext uri="{FF2B5EF4-FFF2-40B4-BE49-F238E27FC236}">
                  <a16:creationId xmlns:a16="http://schemas.microsoft.com/office/drawing/2014/main" id="{F89B47C6-E7A8-8EF4-5E92-5BBC5F957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" y="2766"/>
              <a:ext cx="28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87" name="Freeform 39">
              <a:extLst>
                <a:ext uri="{FF2B5EF4-FFF2-40B4-BE49-F238E27FC236}">
                  <a16:creationId xmlns:a16="http://schemas.microsoft.com/office/drawing/2014/main" id="{2329F08B-7CF0-5590-C84A-F1D2203CA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" y="2596"/>
              <a:ext cx="296" cy="344"/>
            </a:xfrm>
            <a:custGeom>
              <a:avLst/>
              <a:gdLst>
                <a:gd name="T0" fmla="*/ 0 w 296"/>
                <a:gd name="T1" fmla="*/ 344 h 344"/>
                <a:gd name="T2" fmla="*/ 296 w 296"/>
                <a:gd name="T3" fmla="*/ 170 h 344"/>
                <a:gd name="T4" fmla="*/ 0 w 296"/>
                <a:gd name="T5" fmla="*/ 0 h 344"/>
                <a:gd name="T6" fmla="*/ 0 w 296"/>
                <a:gd name="T7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344">
                  <a:moveTo>
                    <a:pt x="0" y="344"/>
                  </a:moveTo>
                  <a:lnTo>
                    <a:pt x="296" y="170"/>
                  </a:lnTo>
                  <a:lnTo>
                    <a:pt x="0" y="0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chemeClr val="bg1"/>
            </a:solidFill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88" name="Oval 40">
              <a:extLst>
                <a:ext uri="{FF2B5EF4-FFF2-40B4-BE49-F238E27FC236}">
                  <a16:creationId xmlns:a16="http://schemas.microsoft.com/office/drawing/2014/main" id="{A23656B6-984A-7BB3-64EA-5321E3BDB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2722"/>
              <a:ext cx="92" cy="92"/>
            </a:xfrm>
            <a:prstGeom prst="ellipse">
              <a:avLst/>
            </a:prstGeom>
            <a:solidFill>
              <a:schemeClr val="bg1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8095" name="Rectangle 47">
            <a:extLst>
              <a:ext uri="{FF2B5EF4-FFF2-40B4-BE49-F238E27FC236}">
                <a16:creationId xmlns:a16="http://schemas.microsoft.com/office/drawing/2014/main" id="{611495BD-39A1-604B-73CF-B689269C1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8" y="5340350"/>
            <a:ext cx="12842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500" i="0">
                <a:solidFill>
                  <a:srgbClr val="315263"/>
                </a:solidFill>
              </a:rPr>
              <a:t>Fan-in </a:t>
            </a:r>
            <a:r>
              <a:rPr lang="en-US" altLang="en-US" sz="2800">
                <a:solidFill>
                  <a:srgbClr val="315263"/>
                </a:solidFill>
              </a:rPr>
              <a:t>M</a:t>
            </a:r>
          </a:p>
        </p:txBody>
      </p:sp>
      <p:sp>
        <p:nvSpPr>
          <p:cNvPr id="258097" name="Rectangle 49">
            <a:extLst>
              <a:ext uri="{FF2B5EF4-FFF2-40B4-BE49-F238E27FC236}">
                <a16:creationId xmlns:a16="http://schemas.microsoft.com/office/drawing/2014/main" id="{D8C973DA-1D8E-7BCA-8E65-21F5F4C66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513" y="3275013"/>
            <a:ext cx="2222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100" b="1">
                <a:solidFill>
                  <a:srgbClr val="315263"/>
                </a:solidFill>
              </a:rPr>
              <a:t>M</a:t>
            </a:r>
            <a:endParaRPr lang="en-US" altLang="en-US" b="1">
              <a:solidFill>
                <a:srgbClr val="315263"/>
              </a:solidFill>
            </a:endParaRPr>
          </a:p>
        </p:txBody>
      </p:sp>
      <p:sp>
        <p:nvSpPr>
          <p:cNvPr id="258098" name="Oval 50">
            <a:extLst>
              <a:ext uri="{FF2B5EF4-FFF2-40B4-BE49-F238E27FC236}">
                <a16:creationId xmlns:a16="http://schemas.microsoft.com/office/drawing/2014/main" id="{8A889B2A-E830-5D9B-90A8-92C06120B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835400"/>
            <a:ext cx="65087" cy="666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9" name="Oval 51">
            <a:extLst>
              <a:ext uri="{FF2B5EF4-FFF2-40B4-BE49-F238E27FC236}">
                <a16:creationId xmlns:a16="http://schemas.microsoft.com/office/drawing/2014/main" id="{56BD3448-A37A-E7E4-9D15-421A0BE4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525" y="3835400"/>
            <a:ext cx="66675" cy="666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0" name="Oval 52">
            <a:extLst>
              <a:ext uri="{FF2B5EF4-FFF2-40B4-BE49-F238E27FC236}">
                <a16:creationId xmlns:a16="http://schemas.microsoft.com/office/drawing/2014/main" id="{ED1AA649-1F5F-6D16-C05F-AB24BD4B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163" y="3835400"/>
            <a:ext cx="66675" cy="66675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1" name="Freeform 53">
            <a:extLst>
              <a:ext uri="{FF2B5EF4-FFF2-40B4-BE49-F238E27FC236}">
                <a16:creationId xmlns:a16="http://schemas.microsoft.com/office/drawing/2014/main" id="{1D551639-2237-A224-3675-536C6CF3082C}"/>
              </a:ext>
            </a:extLst>
          </p:cNvPr>
          <p:cNvSpPr>
            <a:spLocks/>
          </p:cNvSpPr>
          <p:nvPr/>
        </p:nvSpPr>
        <p:spPr bwMode="auto">
          <a:xfrm>
            <a:off x="5589588" y="2541588"/>
            <a:ext cx="90487" cy="1771650"/>
          </a:xfrm>
          <a:custGeom>
            <a:avLst/>
            <a:gdLst>
              <a:gd name="T0" fmla="*/ 11 w 11"/>
              <a:gd name="T1" fmla="*/ 0 h 215"/>
              <a:gd name="T2" fmla="*/ 6 w 11"/>
              <a:gd name="T3" fmla="*/ 9 h 215"/>
              <a:gd name="T4" fmla="*/ 6 w 11"/>
              <a:gd name="T5" fmla="*/ 97 h 215"/>
              <a:gd name="T6" fmla="*/ 0 w 11"/>
              <a:gd name="T7" fmla="*/ 107 h 215"/>
              <a:gd name="T8" fmla="*/ 0 w 11"/>
              <a:gd name="T9" fmla="*/ 108 h 215"/>
              <a:gd name="T10" fmla="*/ 6 w 11"/>
              <a:gd name="T11" fmla="*/ 118 h 215"/>
              <a:gd name="T12" fmla="*/ 6 w 11"/>
              <a:gd name="T13" fmla="*/ 206 h 215"/>
              <a:gd name="T14" fmla="*/ 11 w 11"/>
              <a:gd name="T15" fmla="*/ 2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215">
                <a:moveTo>
                  <a:pt x="11" y="0"/>
                </a:moveTo>
                <a:cubicBezTo>
                  <a:pt x="8" y="1"/>
                  <a:pt x="6" y="4"/>
                  <a:pt x="6" y="9"/>
                </a:cubicBezTo>
                <a:cubicBezTo>
                  <a:pt x="6" y="97"/>
                  <a:pt x="6" y="97"/>
                  <a:pt x="6" y="97"/>
                </a:cubicBezTo>
                <a:cubicBezTo>
                  <a:pt x="6" y="103"/>
                  <a:pt x="5" y="106"/>
                  <a:pt x="0" y="107"/>
                </a:cubicBezTo>
                <a:cubicBezTo>
                  <a:pt x="0" y="108"/>
                  <a:pt x="0" y="108"/>
                  <a:pt x="0" y="108"/>
                </a:cubicBezTo>
                <a:cubicBezTo>
                  <a:pt x="5" y="109"/>
                  <a:pt x="6" y="112"/>
                  <a:pt x="6" y="118"/>
                </a:cubicBezTo>
                <a:cubicBezTo>
                  <a:pt x="6" y="206"/>
                  <a:pt x="6" y="206"/>
                  <a:pt x="6" y="206"/>
                </a:cubicBezTo>
                <a:cubicBezTo>
                  <a:pt x="6" y="211"/>
                  <a:pt x="8" y="214"/>
                  <a:pt x="11" y="215"/>
                </a:cubicBezTo>
              </a:path>
            </a:pathLst>
          </a:custGeom>
          <a:noFill/>
          <a:ln w="15875" cap="flat">
            <a:solidFill>
              <a:srgbClr val="31526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2" name="Line 54">
            <a:extLst>
              <a:ext uri="{FF2B5EF4-FFF2-40B4-BE49-F238E27FC236}">
                <a16:creationId xmlns:a16="http://schemas.microsoft.com/office/drawing/2014/main" id="{39E14E0E-A81C-23B9-22C8-D9683A6B9F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1138" y="3406775"/>
            <a:ext cx="238125" cy="1588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3" name="Line 55">
            <a:extLst>
              <a:ext uri="{FF2B5EF4-FFF2-40B4-BE49-F238E27FC236}">
                <a16:creationId xmlns:a16="http://schemas.microsoft.com/office/drawing/2014/main" id="{136F6149-7968-1F70-CE40-7685C8EA17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0275" y="3711575"/>
            <a:ext cx="542925" cy="1588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4" name="Line 56">
            <a:extLst>
              <a:ext uri="{FF2B5EF4-FFF2-40B4-BE49-F238E27FC236}">
                <a16:creationId xmlns:a16="http://schemas.microsoft.com/office/drawing/2014/main" id="{F523002C-89F5-CCCE-BC2C-CD4C7CC439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0275" y="3506788"/>
            <a:ext cx="542925" cy="15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5" name="Line 57">
            <a:extLst>
              <a:ext uri="{FF2B5EF4-FFF2-40B4-BE49-F238E27FC236}">
                <a16:creationId xmlns:a16="http://schemas.microsoft.com/office/drawing/2014/main" id="{AC890127-68F8-5151-9D67-79867A8A2C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0275" y="3300413"/>
            <a:ext cx="542925" cy="15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6" name="Line 58">
            <a:extLst>
              <a:ext uri="{FF2B5EF4-FFF2-40B4-BE49-F238E27FC236}">
                <a16:creationId xmlns:a16="http://schemas.microsoft.com/office/drawing/2014/main" id="{38169826-B43A-5035-BA20-A8AB6336DC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0275" y="3094038"/>
            <a:ext cx="542925" cy="15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7" name="Freeform 59">
            <a:extLst>
              <a:ext uri="{FF2B5EF4-FFF2-40B4-BE49-F238E27FC236}">
                <a16:creationId xmlns:a16="http://schemas.microsoft.com/office/drawing/2014/main" id="{3B36E93F-995D-673F-1E07-A282B0DFEC9E}"/>
              </a:ext>
            </a:extLst>
          </p:cNvPr>
          <p:cNvSpPr>
            <a:spLocks/>
          </p:cNvSpPr>
          <p:nvPr/>
        </p:nvSpPr>
        <p:spPr bwMode="auto">
          <a:xfrm>
            <a:off x="6553200" y="2897188"/>
            <a:ext cx="1277938" cy="1012825"/>
          </a:xfrm>
          <a:custGeom>
            <a:avLst/>
            <a:gdLst>
              <a:gd name="T0" fmla="*/ 0 w 155"/>
              <a:gd name="T1" fmla="*/ 0 h 123"/>
              <a:gd name="T2" fmla="*/ 94 w 155"/>
              <a:gd name="T3" fmla="*/ 0 h 123"/>
              <a:gd name="T4" fmla="*/ 155 w 155"/>
              <a:gd name="T5" fmla="*/ 62 h 123"/>
              <a:gd name="T6" fmla="*/ 94 w 155"/>
              <a:gd name="T7" fmla="*/ 123 h 123"/>
              <a:gd name="T8" fmla="*/ 0 w 155"/>
              <a:gd name="T9" fmla="*/ 123 h 123"/>
              <a:gd name="T10" fmla="*/ 0 w 155"/>
              <a:gd name="T11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5" h="123">
                <a:moveTo>
                  <a:pt x="0" y="0"/>
                </a:moveTo>
                <a:cubicBezTo>
                  <a:pt x="94" y="0"/>
                  <a:pt x="94" y="0"/>
                  <a:pt x="94" y="0"/>
                </a:cubicBezTo>
                <a:cubicBezTo>
                  <a:pt x="128" y="0"/>
                  <a:pt x="155" y="28"/>
                  <a:pt x="155" y="62"/>
                </a:cubicBezTo>
                <a:cubicBezTo>
                  <a:pt x="155" y="95"/>
                  <a:pt x="128" y="123"/>
                  <a:pt x="94" y="123"/>
                </a:cubicBezTo>
                <a:cubicBezTo>
                  <a:pt x="0" y="123"/>
                  <a:pt x="0" y="123"/>
                  <a:pt x="0" y="123"/>
                </a:cubicBezTo>
                <a:lnTo>
                  <a:pt x="0" y="0"/>
                </a:lnTo>
                <a:close/>
              </a:path>
            </a:pathLst>
          </a:custGeom>
          <a:noFill/>
          <a:ln w="2381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B71B2CB-7C78-04A8-01F7-73611A787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AE5EA-F37B-A94A-B0DD-293D712E3065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259133" name="Rectangle 61">
            <a:extLst>
              <a:ext uri="{FF2B5EF4-FFF2-40B4-BE49-F238E27FC236}">
                <a16:creationId xmlns:a16="http://schemas.microsoft.com/office/drawing/2014/main" id="{8A277FAC-EE91-5F39-E0C2-C354CF21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713" y="2405063"/>
            <a:ext cx="4046537" cy="2192337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9074" name="Rectangle 2">
            <a:extLst>
              <a:ext uri="{FF2B5EF4-FFF2-40B4-BE49-F238E27FC236}">
                <a16:creationId xmlns:a16="http://schemas.microsoft.com/office/drawing/2014/main" id="{F3D081EF-CB8A-0F26-F73F-0430B9BE9B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2313" y="166688"/>
            <a:ext cx="7772400" cy="854075"/>
          </a:xfrm>
        </p:spPr>
        <p:txBody>
          <a:bodyPr/>
          <a:lstStyle/>
          <a:p>
            <a:r>
              <a:rPr lang="en-US" altLang="en-US"/>
              <a:t>The Ideal Gate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59083" name="Rectangle 11">
            <a:extLst>
              <a:ext uri="{FF2B5EF4-FFF2-40B4-BE49-F238E27FC236}">
                <a16:creationId xmlns:a16="http://schemas.microsoft.com/office/drawing/2014/main" id="{5E816E38-A47B-3C8E-50E7-4703C7AE2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543550"/>
            <a:ext cx="12700" cy="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084" name="Rectangle 12">
            <a:extLst>
              <a:ext uri="{FF2B5EF4-FFF2-40B4-BE49-F238E27FC236}">
                <a16:creationId xmlns:a16="http://schemas.microsoft.com/office/drawing/2014/main" id="{F6B6D39F-C86B-2EB9-3BB6-226F0DF6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551113"/>
            <a:ext cx="12700" cy="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089" name="Rectangle 17">
            <a:extLst>
              <a:ext uri="{FF2B5EF4-FFF2-40B4-BE49-F238E27FC236}">
                <a16:creationId xmlns:a16="http://schemas.microsoft.com/office/drawing/2014/main" id="{CEE2AC97-29CA-4F92-3355-E58394B0F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543550"/>
            <a:ext cx="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090" name="Rectangle 18">
            <a:extLst>
              <a:ext uri="{FF2B5EF4-FFF2-40B4-BE49-F238E27FC236}">
                <a16:creationId xmlns:a16="http://schemas.microsoft.com/office/drawing/2014/main" id="{7445A894-0CC4-7BB9-6A04-F8AEE640B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100" y="5543550"/>
            <a:ext cx="0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9132" name="Group 60">
            <a:extLst>
              <a:ext uri="{FF2B5EF4-FFF2-40B4-BE49-F238E27FC236}">
                <a16:creationId xmlns:a16="http://schemas.microsoft.com/office/drawing/2014/main" id="{07BAE156-D5C8-887A-DEA7-187BA28E23B0}"/>
              </a:ext>
            </a:extLst>
          </p:cNvPr>
          <p:cNvGrpSpPr>
            <a:grpSpLocks/>
          </p:cNvGrpSpPr>
          <p:nvPr/>
        </p:nvGrpSpPr>
        <p:grpSpPr bwMode="auto">
          <a:xfrm>
            <a:off x="5180013" y="2543175"/>
            <a:ext cx="942975" cy="503238"/>
            <a:chOff x="3311" y="1210"/>
            <a:chExt cx="594" cy="317"/>
          </a:xfrm>
        </p:grpSpPr>
        <p:sp>
          <p:nvSpPr>
            <p:cNvPr id="259107" name="Rectangle 35">
              <a:extLst>
                <a:ext uri="{FF2B5EF4-FFF2-40B4-BE49-F238E27FC236}">
                  <a16:creationId xmlns:a16="http://schemas.microsoft.com/office/drawing/2014/main" id="{FFF941D4-6E61-9179-77EB-49A77BD44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210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800" i="0">
                  <a:solidFill>
                    <a:srgbClr val="000000"/>
                  </a:solidFill>
                </a:rPr>
                <a:t>R</a:t>
              </a:r>
              <a:endParaRPr lang="en-US" altLang="en-US" sz="6000" i="0">
                <a:solidFill>
                  <a:srgbClr val="0000B6"/>
                </a:solidFill>
              </a:endParaRPr>
            </a:p>
          </p:txBody>
        </p:sp>
        <p:sp>
          <p:nvSpPr>
            <p:cNvPr id="259108" name="Rectangle 36">
              <a:extLst>
                <a:ext uri="{FF2B5EF4-FFF2-40B4-BE49-F238E27FC236}">
                  <a16:creationId xmlns:a16="http://schemas.microsoft.com/office/drawing/2014/main" id="{C94AEF43-EA0C-C90D-122F-C988949FD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1334"/>
              <a:ext cx="8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i </a:t>
              </a:r>
              <a:endParaRPr lang="en-US" altLang="en-US" sz="6000" i="0">
                <a:solidFill>
                  <a:srgbClr val="0000B6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259109" name="Rectangle 37">
              <a:extLst>
                <a:ext uri="{FF2B5EF4-FFF2-40B4-BE49-F238E27FC236}">
                  <a16:creationId xmlns:a16="http://schemas.microsoft.com/office/drawing/2014/main" id="{4F127599-11DA-B91B-2D10-C16559D02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3" y="1210"/>
              <a:ext cx="19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800" i="0">
                  <a:solidFill>
                    <a:srgbClr val="000000"/>
                  </a:solidFill>
                </a:rPr>
                <a:t>= </a:t>
              </a:r>
              <a:endParaRPr lang="en-US" altLang="en-US" sz="6000" i="0">
                <a:solidFill>
                  <a:srgbClr val="0000B6"/>
                </a:solidFill>
              </a:endParaRPr>
            </a:p>
          </p:txBody>
        </p:sp>
        <p:sp>
          <p:nvSpPr>
            <p:cNvPr id="259110" name="Rectangle 38">
              <a:extLst>
                <a:ext uri="{FF2B5EF4-FFF2-40B4-BE49-F238E27FC236}">
                  <a16:creationId xmlns:a16="http://schemas.microsoft.com/office/drawing/2014/main" id="{4080F5FC-9D97-B3B0-6778-63B394A6A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" y="1224"/>
              <a:ext cx="15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800" i="0">
                  <a:solidFill>
                    <a:srgbClr val="000000"/>
                  </a:solidFill>
                  <a:latin typeface="Symbol" pitchFamily="2" charset="2"/>
                </a:rPr>
                <a:t>¥</a:t>
              </a:r>
              <a:endParaRPr lang="en-US" altLang="en-US" sz="6000" i="0">
                <a:solidFill>
                  <a:srgbClr val="0000B6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259131" name="Group 59">
            <a:extLst>
              <a:ext uri="{FF2B5EF4-FFF2-40B4-BE49-F238E27FC236}">
                <a16:creationId xmlns:a16="http://schemas.microsoft.com/office/drawing/2014/main" id="{EE8561BF-02A0-423B-553C-DE7CA491A0E7}"/>
              </a:ext>
            </a:extLst>
          </p:cNvPr>
          <p:cNvGrpSpPr>
            <a:grpSpLocks/>
          </p:cNvGrpSpPr>
          <p:nvPr/>
        </p:nvGrpSpPr>
        <p:grpSpPr bwMode="auto">
          <a:xfrm>
            <a:off x="5205413" y="3062288"/>
            <a:ext cx="984250" cy="477837"/>
            <a:chOff x="3311" y="1745"/>
            <a:chExt cx="620" cy="301"/>
          </a:xfrm>
        </p:grpSpPr>
        <p:sp>
          <p:nvSpPr>
            <p:cNvPr id="259111" name="Rectangle 39">
              <a:extLst>
                <a:ext uri="{FF2B5EF4-FFF2-40B4-BE49-F238E27FC236}">
                  <a16:creationId xmlns:a16="http://schemas.microsoft.com/office/drawing/2014/main" id="{7DFC93F5-53C8-1564-9FAF-96467FB32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1745"/>
              <a:ext cx="1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800" i="0">
                  <a:solidFill>
                    <a:srgbClr val="000000"/>
                  </a:solidFill>
                </a:rPr>
                <a:t>R</a:t>
              </a:r>
              <a:endParaRPr lang="en-US" altLang="en-US" sz="6000" i="0">
                <a:solidFill>
                  <a:srgbClr val="0000B6"/>
                </a:solidFill>
              </a:endParaRPr>
            </a:p>
          </p:txBody>
        </p:sp>
        <p:sp>
          <p:nvSpPr>
            <p:cNvPr id="259112" name="Rectangle 40">
              <a:extLst>
                <a:ext uri="{FF2B5EF4-FFF2-40B4-BE49-F238E27FC236}">
                  <a16:creationId xmlns:a16="http://schemas.microsoft.com/office/drawing/2014/main" id="{9F3B2226-3C60-D83E-1432-B94A237A6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1855"/>
              <a:ext cx="133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000" i="0">
                  <a:solidFill>
                    <a:srgbClr val="000000"/>
                  </a:solidFill>
                </a:rPr>
                <a:t>o </a:t>
              </a:r>
              <a:endParaRPr lang="en-US" altLang="en-US" sz="6000" i="0">
                <a:solidFill>
                  <a:srgbClr val="0000B6"/>
                </a:solidFill>
              </a:endParaRPr>
            </a:p>
          </p:txBody>
        </p:sp>
        <p:sp>
          <p:nvSpPr>
            <p:cNvPr id="259113" name="Rectangle 41">
              <a:extLst>
                <a:ext uri="{FF2B5EF4-FFF2-40B4-BE49-F238E27FC236}">
                  <a16:creationId xmlns:a16="http://schemas.microsoft.com/office/drawing/2014/main" id="{48F592F0-5FF6-4C35-C493-4877B6EF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1745"/>
              <a:ext cx="31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800" i="0">
                  <a:solidFill>
                    <a:srgbClr val="000000"/>
                  </a:solidFill>
                </a:rPr>
                <a:t>= 0</a:t>
              </a:r>
              <a:endParaRPr lang="en-US" altLang="en-US" sz="6000" i="0">
                <a:solidFill>
                  <a:srgbClr val="0000B6"/>
                </a:solidFill>
              </a:endParaRPr>
            </a:p>
          </p:txBody>
        </p:sp>
      </p:grpSp>
      <p:sp>
        <p:nvSpPr>
          <p:cNvPr id="259114" name="Text Box 42">
            <a:extLst>
              <a:ext uri="{FF2B5EF4-FFF2-40B4-BE49-F238E27FC236}">
                <a16:creationId xmlns:a16="http://schemas.microsoft.com/office/drawing/2014/main" id="{9B47DEF1-BC05-17C9-F74C-2B55C935A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3486150"/>
            <a:ext cx="3536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i="0"/>
              <a:t>Fanout = </a:t>
            </a:r>
            <a:r>
              <a:rPr lang="en-US" altLang="en-US" sz="2800" i="0">
                <a:solidFill>
                  <a:srgbClr val="000000"/>
                </a:solidFill>
                <a:latin typeface="Symbol" pitchFamily="2" charset="2"/>
              </a:rPr>
              <a:t>¥</a:t>
            </a:r>
          </a:p>
          <a:p>
            <a:r>
              <a:rPr lang="en-US" altLang="en-US" sz="2800" i="0">
                <a:solidFill>
                  <a:srgbClr val="000000"/>
                </a:solidFill>
              </a:rPr>
              <a:t>NM</a:t>
            </a:r>
            <a:r>
              <a:rPr lang="en-US" altLang="en-US" sz="2800" i="0" baseline="-25000">
                <a:solidFill>
                  <a:srgbClr val="000000"/>
                </a:solidFill>
              </a:rPr>
              <a:t>H</a:t>
            </a:r>
            <a:r>
              <a:rPr lang="en-US" altLang="en-US" sz="2800" i="0">
                <a:solidFill>
                  <a:srgbClr val="000000"/>
                </a:solidFill>
              </a:rPr>
              <a:t> = NM</a:t>
            </a:r>
            <a:r>
              <a:rPr lang="en-US" altLang="en-US" sz="2800" i="0" baseline="-25000">
                <a:solidFill>
                  <a:srgbClr val="000000"/>
                </a:solidFill>
              </a:rPr>
              <a:t>L</a:t>
            </a:r>
            <a:r>
              <a:rPr lang="en-US" altLang="en-US" sz="2800" i="0">
                <a:solidFill>
                  <a:srgbClr val="000000"/>
                </a:solidFill>
              </a:rPr>
              <a:t> = V</a:t>
            </a:r>
            <a:r>
              <a:rPr lang="en-US" altLang="en-US" sz="2800" i="0" baseline="-25000"/>
              <a:t>DD</a:t>
            </a:r>
            <a:r>
              <a:rPr lang="en-US" altLang="en-US" sz="2800" i="0">
                <a:solidFill>
                  <a:srgbClr val="000000"/>
                </a:solidFill>
              </a:rPr>
              <a:t>/2</a:t>
            </a:r>
            <a:r>
              <a:rPr lang="en-US" altLang="en-US" sz="2800" i="0"/>
              <a:t> </a:t>
            </a:r>
          </a:p>
        </p:txBody>
      </p:sp>
      <p:sp>
        <p:nvSpPr>
          <p:cNvPr id="259119" name="Line 47">
            <a:extLst>
              <a:ext uri="{FF2B5EF4-FFF2-40B4-BE49-F238E27FC236}">
                <a16:creationId xmlns:a16="http://schemas.microsoft.com/office/drawing/2014/main" id="{82020A3B-14B5-84EA-B63D-CCFE575A2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5413" y="5276850"/>
            <a:ext cx="3425825" cy="1588"/>
          </a:xfrm>
          <a:prstGeom prst="line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120" name="Freeform 48">
            <a:extLst>
              <a:ext uri="{FF2B5EF4-FFF2-40B4-BE49-F238E27FC236}">
                <a16:creationId xmlns:a16="http://schemas.microsoft.com/office/drawing/2014/main" id="{46585B1D-CA2E-6D4D-E5EB-27658530A758}"/>
              </a:ext>
            </a:extLst>
          </p:cNvPr>
          <p:cNvSpPr>
            <a:spLocks/>
          </p:cNvSpPr>
          <p:nvPr/>
        </p:nvSpPr>
        <p:spPr bwMode="auto">
          <a:xfrm>
            <a:off x="4759325" y="5224463"/>
            <a:ext cx="227013" cy="112712"/>
          </a:xfrm>
          <a:custGeom>
            <a:avLst/>
            <a:gdLst>
              <a:gd name="T0" fmla="*/ 4 w 22"/>
              <a:gd name="T1" fmla="*/ 6 h 13"/>
              <a:gd name="T2" fmla="*/ 0 w 22"/>
              <a:gd name="T3" fmla="*/ 0 h 13"/>
              <a:gd name="T4" fmla="*/ 0 w 22"/>
              <a:gd name="T5" fmla="*/ 0 h 13"/>
              <a:gd name="T6" fmla="*/ 11 w 22"/>
              <a:gd name="T7" fmla="*/ 4 h 13"/>
              <a:gd name="T8" fmla="*/ 22 w 22"/>
              <a:gd name="T9" fmla="*/ 6 h 13"/>
              <a:gd name="T10" fmla="*/ 11 w 22"/>
              <a:gd name="T11" fmla="*/ 9 h 13"/>
              <a:gd name="T12" fmla="*/ 0 w 22"/>
              <a:gd name="T13" fmla="*/ 13 h 13"/>
              <a:gd name="T14" fmla="*/ 0 w 22"/>
              <a:gd name="T15" fmla="*/ 13 h 13"/>
              <a:gd name="T16" fmla="*/ 4 w 22"/>
              <a:gd name="T1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3">
                <a:moveTo>
                  <a:pt x="4" y="6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1" y="4"/>
                  <a:pt x="11" y="4"/>
                  <a:pt x="11" y="4"/>
                </a:cubicBezTo>
                <a:cubicBezTo>
                  <a:pt x="15" y="5"/>
                  <a:pt x="18" y="6"/>
                  <a:pt x="22" y="6"/>
                </a:cubicBezTo>
                <a:cubicBezTo>
                  <a:pt x="18" y="7"/>
                  <a:pt x="15" y="8"/>
                  <a:pt x="11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lnTo>
                  <a:pt x="4" y="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121" name="Line 49">
            <a:extLst>
              <a:ext uri="{FF2B5EF4-FFF2-40B4-BE49-F238E27FC236}">
                <a16:creationId xmlns:a16="http://schemas.microsoft.com/office/drawing/2014/main" id="{163F8462-A281-C154-DC42-C1855A01FF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95413" y="2062163"/>
            <a:ext cx="1587" cy="3214687"/>
          </a:xfrm>
          <a:prstGeom prst="line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122" name="Freeform 50">
            <a:extLst>
              <a:ext uri="{FF2B5EF4-FFF2-40B4-BE49-F238E27FC236}">
                <a16:creationId xmlns:a16="http://schemas.microsoft.com/office/drawing/2014/main" id="{1812CE66-1D1F-5998-5D8C-05DB8CADFE39}"/>
              </a:ext>
            </a:extLst>
          </p:cNvPr>
          <p:cNvSpPr>
            <a:spLocks/>
          </p:cNvSpPr>
          <p:nvPr/>
        </p:nvSpPr>
        <p:spPr bwMode="auto">
          <a:xfrm>
            <a:off x="1333500" y="1922463"/>
            <a:ext cx="133350" cy="190500"/>
          </a:xfrm>
          <a:custGeom>
            <a:avLst/>
            <a:gdLst>
              <a:gd name="T0" fmla="*/ 6 w 13"/>
              <a:gd name="T1" fmla="*/ 18 h 22"/>
              <a:gd name="T2" fmla="*/ 0 w 13"/>
              <a:gd name="T3" fmla="*/ 22 h 22"/>
              <a:gd name="T4" fmla="*/ 0 w 13"/>
              <a:gd name="T5" fmla="*/ 22 h 22"/>
              <a:gd name="T6" fmla="*/ 4 w 13"/>
              <a:gd name="T7" fmla="*/ 11 h 22"/>
              <a:gd name="T8" fmla="*/ 6 w 13"/>
              <a:gd name="T9" fmla="*/ 0 h 22"/>
              <a:gd name="T10" fmla="*/ 9 w 13"/>
              <a:gd name="T11" fmla="*/ 11 h 22"/>
              <a:gd name="T12" fmla="*/ 13 w 13"/>
              <a:gd name="T13" fmla="*/ 22 h 22"/>
              <a:gd name="T14" fmla="*/ 13 w 13"/>
              <a:gd name="T15" fmla="*/ 22 h 22"/>
              <a:gd name="T16" fmla="*/ 6 w 13"/>
              <a:gd name="T17" fmla="*/ 18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2">
                <a:moveTo>
                  <a:pt x="6" y="18"/>
                </a:move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5" y="8"/>
                  <a:pt x="5" y="4"/>
                  <a:pt x="6" y="0"/>
                </a:cubicBezTo>
                <a:cubicBezTo>
                  <a:pt x="7" y="4"/>
                  <a:pt x="8" y="8"/>
                  <a:pt x="9" y="11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2"/>
                  <a:pt x="13" y="22"/>
                  <a:pt x="13" y="22"/>
                </a:cubicBez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123" name="Freeform 51">
            <a:extLst>
              <a:ext uri="{FF2B5EF4-FFF2-40B4-BE49-F238E27FC236}">
                <a16:creationId xmlns:a16="http://schemas.microsoft.com/office/drawing/2014/main" id="{A677D595-5BD1-14E8-5B40-F06BADB62A4F}"/>
              </a:ext>
            </a:extLst>
          </p:cNvPr>
          <p:cNvSpPr>
            <a:spLocks/>
          </p:cNvSpPr>
          <p:nvPr/>
        </p:nvSpPr>
        <p:spPr bwMode="auto">
          <a:xfrm>
            <a:off x="1333500" y="2852738"/>
            <a:ext cx="3508375" cy="2424112"/>
          </a:xfrm>
          <a:custGeom>
            <a:avLst/>
            <a:gdLst>
              <a:gd name="T0" fmla="*/ 0 w 2210"/>
              <a:gd name="T1" fmla="*/ 0 h 1527"/>
              <a:gd name="T2" fmla="*/ 942 w 2210"/>
              <a:gd name="T3" fmla="*/ 0 h 1527"/>
              <a:gd name="T4" fmla="*/ 942 w 2210"/>
              <a:gd name="T5" fmla="*/ 1527 h 1527"/>
              <a:gd name="T6" fmla="*/ 2210 w 2210"/>
              <a:gd name="T7" fmla="*/ 1527 h 1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0" h="1527">
                <a:moveTo>
                  <a:pt x="0" y="0"/>
                </a:moveTo>
                <a:lnTo>
                  <a:pt x="942" y="0"/>
                </a:lnTo>
                <a:lnTo>
                  <a:pt x="942" y="1527"/>
                </a:lnTo>
                <a:lnTo>
                  <a:pt x="2210" y="1527"/>
                </a:lnTo>
              </a:path>
            </a:pathLst>
          </a:custGeom>
          <a:noFill/>
          <a:ln w="50800" cap="flat">
            <a:solidFill>
              <a:srgbClr val="31526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9124" name="Rectangle 52">
            <a:extLst>
              <a:ext uri="{FF2B5EF4-FFF2-40B4-BE49-F238E27FC236}">
                <a16:creationId xmlns:a16="http://schemas.microsoft.com/office/drawing/2014/main" id="{04A29A32-92B6-9FCD-11D7-6206284E8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838" y="3762375"/>
            <a:ext cx="8270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600">
                <a:solidFill>
                  <a:srgbClr val="000000"/>
                </a:solidFill>
              </a:rPr>
              <a:t>g</a:t>
            </a:r>
            <a:r>
              <a:rPr lang="en-US" altLang="en-US" sz="2600">
                <a:solidFill>
                  <a:srgbClr val="000000"/>
                </a:solidFill>
                <a:latin typeface="Times Ten Roman" pitchFamily="2" charset="0"/>
              </a:rPr>
              <a:t> </a:t>
            </a:r>
            <a:r>
              <a:rPr lang="en-US" altLang="en-US" sz="2800" i="0">
                <a:solidFill>
                  <a:srgbClr val="000000"/>
                </a:solidFill>
              </a:rPr>
              <a:t>= </a:t>
            </a:r>
            <a:r>
              <a:rPr lang="en-US" altLang="en-US" sz="2800" i="0">
                <a:solidFill>
                  <a:srgbClr val="000000"/>
                </a:solidFill>
                <a:sym typeface="Symbol" pitchFamily="2" charset="2"/>
              </a:rPr>
              <a:t></a:t>
            </a:r>
            <a:endParaRPr lang="en-US" altLang="en-US" sz="2600">
              <a:solidFill>
                <a:srgbClr val="000000"/>
              </a:solidFill>
              <a:latin typeface="Times Ten Roman" pitchFamily="2" charset="0"/>
            </a:endParaRPr>
          </a:p>
        </p:txBody>
      </p:sp>
      <p:sp>
        <p:nvSpPr>
          <p:cNvPr id="259126" name="Rectangle 54">
            <a:extLst>
              <a:ext uri="{FF2B5EF4-FFF2-40B4-BE49-F238E27FC236}">
                <a16:creationId xmlns:a16="http://schemas.microsoft.com/office/drawing/2014/main" id="{488C472F-6B40-2702-1C59-9673D51C0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0" y="5376863"/>
            <a:ext cx="1857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59127" name="Rectangle 55">
            <a:extLst>
              <a:ext uri="{FF2B5EF4-FFF2-40B4-BE49-F238E27FC236}">
                <a16:creationId xmlns:a16="http://schemas.microsoft.com/office/drawing/2014/main" id="{DEA6154A-1C7A-69ED-8857-70075424F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75" y="5516563"/>
            <a:ext cx="157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</a:rPr>
              <a:t>in</a:t>
            </a:r>
            <a:endParaRPr lang="en-US" altLang="en-US"/>
          </a:p>
        </p:txBody>
      </p:sp>
      <p:sp>
        <p:nvSpPr>
          <p:cNvPr id="259128" name="Rectangle 56">
            <a:extLst>
              <a:ext uri="{FF2B5EF4-FFF2-40B4-BE49-F238E27FC236}">
                <a16:creationId xmlns:a16="http://schemas.microsoft.com/office/drawing/2014/main" id="{B79A7EDF-E5DC-5D29-C545-188F1E709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54175"/>
            <a:ext cx="18573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solidFill>
                  <a:srgbClr val="000000"/>
                </a:solidFill>
              </a:rPr>
              <a:t>V</a:t>
            </a:r>
            <a:endParaRPr lang="en-US" altLang="en-US"/>
          </a:p>
        </p:txBody>
      </p:sp>
      <p:sp>
        <p:nvSpPr>
          <p:cNvPr id="259129" name="Rectangle 57">
            <a:extLst>
              <a:ext uri="{FF2B5EF4-FFF2-40B4-BE49-F238E27FC236}">
                <a16:creationId xmlns:a16="http://schemas.microsoft.com/office/drawing/2014/main" id="{CAD638A3-AAB6-6FF9-4E0D-9F5922F84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5" y="1790700"/>
            <a:ext cx="3016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700">
                <a:solidFill>
                  <a:srgbClr val="000000"/>
                </a:solidFill>
              </a:rPr>
              <a:t>out</a:t>
            </a:r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2081141-50C5-62F8-F13C-F0F4B16CD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6B1A3-CC7A-A649-BB14-C73452D8F298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260098" name="Rectangle 2">
            <a:extLst>
              <a:ext uri="{FF2B5EF4-FFF2-40B4-BE49-F238E27FC236}">
                <a16:creationId xmlns:a16="http://schemas.microsoft.com/office/drawing/2014/main" id="{B1FCA37B-6AE0-92ED-C082-B7286850C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8488" y="266700"/>
            <a:ext cx="7772400" cy="766763"/>
          </a:xfrm>
        </p:spPr>
        <p:txBody>
          <a:bodyPr/>
          <a:lstStyle/>
          <a:p>
            <a:r>
              <a:rPr lang="en-US" altLang="en-US"/>
              <a:t>An Old-time Inverter</a:t>
            </a:r>
          </a:p>
        </p:txBody>
      </p:sp>
      <p:sp>
        <p:nvSpPr>
          <p:cNvPr id="260104" name="Line 8">
            <a:extLst>
              <a:ext uri="{FF2B5EF4-FFF2-40B4-BE49-F238E27FC236}">
                <a16:creationId xmlns:a16="http://schemas.microsoft.com/office/drawing/2014/main" id="{71CA359C-1F03-A2E5-F66F-15D2316D5F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3113" y="5132388"/>
            <a:ext cx="1587" cy="1920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05" name="Line 9">
            <a:extLst>
              <a:ext uri="{FF2B5EF4-FFF2-40B4-BE49-F238E27FC236}">
                <a16:creationId xmlns:a16="http://schemas.microsoft.com/office/drawing/2014/main" id="{2077B9CD-5005-0F30-B811-8BD2BB0718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4503738"/>
            <a:ext cx="193675" cy="15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06" name="Line 10">
            <a:extLst>
              <a:ext uri="{FF2B5EF4-FFF2-40B4-BE49-F238E27FC236}">
                <a16:creationId xmlns:a16="http://schemas.microsoft.com/office/drawing/2014/main" id="{165FA14B-5F67-F547-9E42-56CB8D0644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1275" y="5245100"/>
            <a:ext cx="1588" cy="793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07" name="Line 11">
            <a:extLst>
              <a:ext uri="{FF2B5EF4-FFF2-40B4-BE49-F238E27FC236}">
                <a16:creationId xmlns:a16="http://schemas.microsoft.com/office/drawing/2014/main" id="{2CF5C57C-253E-ECBF-1E8B-CFA69143E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3363" y="5245100"/>
            <a:ext cx="1587" cy="793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08" name="Line 12">
            <a:extLst>
              <a:ext uri="{FF2B5EF4-FFF2-40B4-BE49-F238E27FC236}">
                <a16:creationId xmlns:a16="http://schemas.microsoft.com/office/drawing/2014/main" id="{550E1F0E-0269-70D2-C754-56D2716B4B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4914900"/>
            <a:ext cx="80962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09" name="Line 13">
            <a:extLst>
              <a:ext uri="{FF2B5EF4-FFF2-40B4-BE49-F238E27FC236}">
                <a16:creationId xmlns:a16="http://schemas.microsoft.com/office/drawing/2014/main" id="{AC7124FA-0A08-8B54-195A-845BA5714F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3683000"/>
            <a:ext cx="193675" cy="1588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0" name="Line 14">
            <a:extLst>
              <a:ext uri="{FF2B5EF4-FFF2-40B4-BE49-F238E27FC236}">
                <a16:creationId xmlns:a16="http://schemas.microsoft.com/office/drawing/2014/main" id="{3C8A2112-8BD7-149C-E0A4-37DF718A0C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3273425"/>
            <a:ext cx="80962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1" name="Line 15">
            <a:extLst>
              <a:ext uri="{FF2B5EF4-FFF2-40B4-BE49-F238E27FC236}">
                <a16:creationId xmlns:a16="http://schemas.microsoft.com/office/drawing/2014/main" id="{F177C663-E731-7D28-D14D-C7815A3620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2862263"/>
            <a:ext cx="193675" cy="15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2" name="Line 16">
            <a:extLst>
              <a:ext uri="{FF2B5EF4-FFF2-40B4-BE49-F238E27FC236}">
                <a16:creationId xmlns:a16="http://schemas.microsoft.com/office/drawing/2014/main" id="{D3E950FA-B38C-73CB-4EDF-5F4CC1440C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2452688"/>
            <a:ext cx="80962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3" name="Line 17">
            <a:extLst>
              <a:ext uri="{FF2B5EF4-FFF2-40B4-BE49-F238E27FC236}">
                <a16:creationId xmlns:a16="http://schemas.microsoft.com/office/drawing/2014/main" id="{1C8898C0-65E7-517F-EAF6-13128F100F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2041525"/>
            <a:ext cx="193675" cy="1588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4" name="Line 18">
            <a:extLst>
              <a:ext uri="{FF2B5EF4-FFF2-40B4-BE49-F238E27FC236}">
                <a16:creationId xmlns:a16="http://schemas.microsoft.com/office/drawing/2014/main" id="{3CB50D32-8F17-A055-15E1-E51BB24F7C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1631950"/>
            <a:ext cx="80962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5" name="Line 19">
            <a:extLst>
              <a:ext uri="{FF2B5EF4-FFF2-40B4-BE49-F238E27FC236}">
                <a16:creationId xmlns:a16="http://schemas.microsoft.com/office/drawing/2014/main" id="{FAF39A7C-4F61-D2A8-98BB-A10BBAF77F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4094163"/>
            <a:ext cx="80962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6" name="Line 20">
            <a:extLst>
              <a:ext uri="{FF2B5EF4-FFF2-40B4-BE49-F238E27FC236}">
                <a16:creationId xmlns:a16="http://schemas.microsoft.com/office/drawing/2014/main" id="{CA6FA3BE-7CE2-CDFC-6AA4-F0779F128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2675" y="4503738"/>
            <a:ext cx="193675" cy="15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7" name="Line 21">
            <a:extLst>
              <a:ext uri="{FF2B5EF4-FFF2-40B4-BE49-F238E27FC236}">
                <a16:creationId xmlns:a16="http://schemas.microsoft.com/office/drawing/2014/main" id="{1FA11F31-EECF-3322-2D54-787A91AC0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5388" y="4914900"/>
            <a:ext cx="80962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8" name="Line 22">
            <a:extLst>
              <a:ext uri="{FF2B5EF4-FFF2-40B4-BE49-F238E27FC236}">
                <a16:creationId xmlns:a16="http://schemas.microsoft.com/office/drawing/2014/main" id="{39F0E67E-ACEC-836B-7F95-AF6F8E408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2675" y="3683000"/>
            <a:ext cx="193675" cy="1588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19" name="Line 23">
            <a:extLst>
              <a:ext uri="{FF2B5EF4-FFF2-40B4-BE49-F238E27FC236}">
                <a16:creationId xmlns:a16="http://schemas.microsoft.com/office/drawing/2014/main" id="{1116C52F-5A17-A6F1-E503-FF82A2B4A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5388" y="3273425"/>
            <a:ext cx="80962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0" name="Line 24">
            <a:extLst>
              <a:ext uri="{FF2B5EF4-FFF2-40B4-BE49-F238E27FC236}">
                <a16:creationId xmlns:a16="http://schemas.microsoft.com/office/drawing/2014/main" id="{A3695DC9-D7D7-1AA4-729E-230A8935D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2675" y="2862263"/>
            <a:ext cx="193675" cy="15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1" name="Line 25">
            <a:extLst>
              <a:ext uri="{FF2B5EF4-FFF2-40B4-BE49-F238E27FC236}">
                <a16:creationId xmlns:a16="http://schemas.microsoft.com/office/drawing/2014/main" id="{57BDD7C8-8FD6-462F-0DB6-8AD56691C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5388" y="2452688"/>
            <a:ext cx="80962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2" name="Line 26">
            <a:extLst>
              <a:ext uri="{FF2B5EF4-FFF2-40B4-BE49-F238E27FC236}">
                <a16:creationId xmlns:a16="http://schemas.microsoft.com/office/drawing/2014/main" id="{E53595B5-F93A-2446-2539-7CE50A2E5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2675" y="2041525"/>
            <a:ext cx="193675" cy="1588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3" name="Line 27">
            <a:extLst>
              <a:ext uri="{FF2B5EF4-FFF2-40B4-BE49-F238E27FC236}">
                <a16:creationId xmlns:a16="http://schemas.microsoft.com/office/drawing/2014/main" id="{D3472E2F-0675-0EE2-85C3-70262547C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5388" y="1631950"/>
            <a:ext cx="80962" cy="1588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4" name="Line 28">
            <a:extLst>
              <a:ext uri="{FF2B5EF4-FFF2-40B4-BE49-F238E27FC236}">
                <a16:creationId xmlns:a16="http://schemas.microsoft.com/office/drawing/2014/main" id="{5FC6D235-DE2B-FA47-953B-9B55CECD4D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5388" y="4094163"/>
            <a:ext cx="80962" cy="158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5" name="Line 29">
            <a:extLst>
              <a:ext uri="{FF2B5EF4-FFF2-40B4-BE49-F238E27FC236}">
                <a16:creationId xmlns:a16="http://schemas.microsoft.com/office/drawing/2014/main" id="{A29BD629-3E42-BFE3-5A06-C8CC168C36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1025" y="5132388"/>
            <a:ext cx="1588" cy="1920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6" name="Line 30">
            <a:extLst>
              <a:ext uri="{FF2B5EF4-FFF2-40B4-BE49-F238E27FC236}">
                <a16:creationId xmlns:a16="http://schemas.microsoft.com/office/drawing/2014/main" id="{0D9DCBF3-9EFC-79CB-118E-FCEC062277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0775" y="5245100"/>
            <a:ext cx="1588" cy="793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7" name="Line 31">
            <a:extLst>
              <a:ext uri="{FF2B5EF4-FFF2-40B4-BE49-F238E27FC236}">
                <a16:creationId xmlns:a16="http://schemas.microsoft.com/office/drawing/2014/main" id="{AD6EBBCD-2545-3FBC-4CC0-04E4E3A30A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8938" y="5132388"/>
            <a:ext cx="1587" cy="1920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8" name="Line 32">
            <a:extLst>
              <a:ext uri="{FF2B5EF4-FFF2-40B4-BE49-F238E27FC236}">
                <a16:creationId xmlns:a16="http://schemas.microsoft.com/office/drawing/2014/main" id="{ACDB57CA-2D4F-16A7-079A-670ADD343F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8688" y="5245100"/>
            <a:ext cx="1587" cy="793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29" name="Line 33">
            <a:extLst>
              <a:ext uri="{FF2B5EF4-FFF2-40B4-BE49-F238E27FC236}">
                <a16:creationId xmlns:a16="http://schemas.microsoft.com/office/drawing/2014/main" id="{65C76687-EE19-9383-C0B8-52C8F62FCA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6850" y="5132388"/>
            <a:ext cx="1588" cy="19208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0" name="Line 34">
            <a:extLst>
              <a:ext uri="{FF2B5EF4-FFF2-40B4-BE49-F238E27FC236}">
                <a16:creationId xmlns:a16="http://schemas.microsoft.com/office/drawing/2014/main" id="{75E4BBEA-AD9B-4809-B84C-DFA050BA8C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5245100"/>
            <a:ext cx="1588" cy="79375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1" name="Line 35">
            <a:extLst>
              <a:ext uri="{FF2B5EF4-FFF2-40B4-BE49-F238E27FC236}">
                <a16:creationId xmlns:a16="http://schemas.microsoft.com/office/drawing/2014/main" id="{2AE1065F-187E-B284-27E8-721DA1D7D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3113" y="1220788"/>
            <a:ext cx="1587" cy="193675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2" name="Line 36">
            <a:extLst>
              <a:ext uri="{FF2B5EF4-FFF2-40B4-BE49-F238E27FC236}">
                <a16:creationId xmlns:a16="http://schemas.microsoft.com/office/drawing/2014/main" id="{7FA44E7E-D028-CDD8-06A8-C968B5F9DF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1220788"/>
            <a:ext cx="1588" cy="809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3" name="Line 37">
            <a:extLst>
              <a:ext uri="{FF2B5EF4-FFF2-40B4-BE49-F238E27FC236}">
                <a16:creationId xmlns:a16="http://schemas.microsoft.com/office/drawing/2014/main" id="{7808A021-A029-13FA-5C3D-438634B226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3363" y="1220788"/>
            <a:ext cx="1587" cy="809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4" name="Line 38">
            <a:extLst>
              <a:ext uri="{FF2B5EF4-FFF2-40B4-BE49-F238E27FC236}">
                <a16:creationId xmlns:a16="http://schemas.microsoft.com/office/drawing/2014/main" id="{CF051EA9-7A6E-EB83-EB51-0B4285127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1025" y="1220788"/>
            <a:ext cx="1588" cy="193675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5" name="Line 39">
            <a:extLst>
              <a:ext uri="{FF2B5EF4-FFF2-40B4-BE49-F238E27FC236}">
                <a16:creationId xmlns:a16="http://schemas.microsoft.com/office/drawing/2014/main" id="{EEF4A925-5A3E-5BDD-4075-F09BBEF7E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0775" y="1220788"/>
            <a:ext cx="1588" cy="809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6" name="Line 40">
            <a:extLst>
              <a:ext uri="{FF2B5EF4-FFF2-40B4-BE49-F238E27FC236}">
                <a16:creationId xmlns:a16="http://schemas.microsoft.com/office/drawing/2014/main" id="{72F0BD6D-5C02-F6C4-DBE9-E6CA28629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8938" y="1220788"/>
            <a:ext cx="1587" cy="193675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7" name="Line 41">
            <a:extLst>
              <a:ext uri="{FF2B5EF4-FFF2-40B4-BE49-F238E27FC236}">
                <a16:creationId xmlns:a16="http://schemas.microsoft.com/office/drawing/2014/main" id="{900E2B70-0936-F84F-E78E-0F715F523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8688" y="1220788"/>
            <a:ext cx="1587" cy="809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8" name="Line 42">
            <a:extLst>
              <a:ext uri="{FF2B5EF4-FFF2-40B4-BE49-F238E27FC236}">
                <a16:creationId xmlns:a16="http://schemas.microsoft.com/office/drawing/2014/main" id="{32F34E97-0BB7-0285-506F-52C505B13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6850" y="1220788"/>
            <a:ext cx="1588" cy="193675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39" name="Line 43">
            <a:extLst>
              <a:ext uri="{FF2B5EF4-FFF2-40B4-BE49-F238E27FC236}">
                <a16:creationId xmlns:a16="http://schemas.microsoft.com/office/drawing/2014/main" id="{8B271377-06A0-37A4-5DE0-D88EE740C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1220788"/>
            <a:ext cx="1588" cy="8096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40" name="Freeform 44">
            <a:extLst>
              <a:ext uri="{FF2B5EF4-FFF2-40B4-BE49-F238E27FC236}">
                <a16:creationId xmlns:a16="http://schemas.microsoft.com/office/drawing/2014/main" id="{3CA2B907-2FB5-8ECC-F883-494A757E46DC}"/>
              </a:ext>
            </a:extLst>
          </p:cNvPr>
          <p:cNvSpPr>
            <a:spLocks/>
          </p:cNvSpPr>
          <p:nvPr/>
        </p:nvSpPr>
        <p:spPr bwMode="auto">
          <a:xfrm>
            <a:off x="2233613" y="2452688"/>
            <a:ext cx="492125" cy="2871787"/>
          </a:xfrm>
          <a:custGeom>
            <a:avLst/>
            <a:gdLst>
              <a:gd name="T0" fmla="*/ 310 w 310"/>
              <a:gd name="T1" fmla="*/ 1809 h 1809"/>
              <a:gd name="T2" fmla="*/ 310 w 310"/>
              <a:gd name="T3" fmla="*/ 0 h 1809"/>
              <a:gd name="T4" fmla="*/ 0 w 310"/>
              <a:gd name="T5" fmla="*/ 0 h 1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0" h="1809">
                <a:moveTo>
                  <a:pt x="310" y="1809"/>
                </a:moveTo>
                <a:lnTo>
                  <a:pt x="310" y="0"/>
                </a:lnTo>
                <a:lnTo>
                  <a:pt x="0" y="0"/>
                </a:lnTo>
              </a:path>
            </a:pathLst>
          </a:custGeom>
          <a:noFill/>
          <a:ln w="15875" cap="flat">
            <a:solidFill>
              <a:srgbClr val="99999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41" name="Line 45">
            <a:extLst>
              <a:ext uri="{FF2B5EF4-FFF2-40B4-BE49-F238E27FC236}">
                <a16:creationId xmlns:a16="http://schemas.microsoft.com/office/drawing/2014/main" id="{DAD8FA70-17FF-01E6-A057-EA830EFB5E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3700" y="2662238"/>
            <a:ext cx="1588" cy="2662237"/>
          </a:xfrm>
          <a:prstGeom prst="line">
            <a:avLst/>
          </a:prstGeom>
          <a:noFill/>
          <a:ln w="15875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42" name="Line 46">
            <a:extLst>
              <a:ext uri="{FF2B5EF4-FFF2-40B4-BE49-F238E27FC236}">
                <a16:creationId xmlns:a16="http://schemas.microsoft.com/office/drawing/2014/main" id="{8FB78A57-308E-3020-429C-F9EE0F4EA8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5263" y="3981450"/>
            <a:ext cx="1587" cy="1343025"/>
          </a:xfrm>
          <a:prstGeom prst="line">
            <a:avLst/>
          </a:prstGeom>
          <a:noFill/>
          <a:ln w="15875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43" name="Line 47">
            <a:extLst>
              <a:ext uri="{FF2B5EF4-FFF2-40B4-BE49-F238E27FC236}">
                <a16:creationId xmlns:a16="http://schemas.microsoft.com/office/drawing/2014/main" id="{A63CD9A3-1496-4D75-AC6A-14350E7AD7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3613" y="4954588"/>
            <a:ext cx="3775075" cy="1587"/>
          </a:xfrm>
          <a:prstGeom prst="line">
            <a:avLst/>
          </a:prstGeom>
          <a:noFill/>
          <a:ln w="15875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44" name="Line 48">
            <a:extLst>
              <a:ext uri="{FF2B5EF4-FFF2-40B4-BE49-F238E27FC236}">
                <a16:creationId xmlns:a16="http://schemas.microsoft.com/office/drawing/2014/main" id="{00AE5D2D-9854-DF98-3191-CFB0EFD27B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4729163"/>
            <a:ext cx="1588" cy="595312"/>
          </a:xfrm>
          <a:prstGeom prst="line">
            <a:avLst/>
          </a:prstGeom>
          <a:noFill/>
          <a:ln w="15875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45" name="Line 49">
            <a:extLst>
              <a:ext uri="{FF2B5EF4-FFF2-40B4-BE49-F238E27FC236}">
                <a16:creationId xmlns:a16="http://schemas.microsoft.com/office/drawing/2014/main" id="{00F7E38C-EB70-5E29-F00A-8473845BD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8688" y="4954588"/>
            <a:ext cx="1587" cy="369887"/>
          </a:xfrm>
          <a:prstGeom prst="line">
            <a:avLst/>
          </a:prstGeom>
          <a:noFill/>
          <a:ln w="15875">
            <a:solidFill>
              <a:srgbClr val="99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46" name="Line 50">
            <a:extLst>
              <a:ext uri="{FF2B5EF4-FFF2-40B4-BE49-F238E27FC236}">
                <a16:creationId xmlns:a16="http://schemas.microsoft.com/office/drawing/2014/main" id="{0CF2C9C0-D34B-5118-1555-15F06D6D00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3613" y="1220788"/>
            <a:ext cx="5392737" cy="4103687"/>
          </a:xfrm>
          <a:prstGeom prst="line">
            <a:avLst/>
          </a:prstGeom>
          <a:noFill/>
          <a:ln w="15875">
            <a:solidFill>
              <a:srgbClr val="C66B5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47" name="Oval 51">
            <a:extLst>
              <a:ext uri="{FF2B5EF4-FFF2-40B4-BE49-F238E27FC236}">
                <a16:creationId xmlns:a16="http://schemas.microsoft.com/office/drawing/2014/main" id="{44F85D50-D33B-FA31-746C-821B103E4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2403475"/>
            <a:ext cx="96838" cy="96838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0148" name="Oval 52">
            <a:extLst>
              <a:ext uri="{FF2B5EF4-FFF2-40B4-BE49-F238E27FC236}">
                <a16:creationId xmlns:a16="http://schemas.microsoft.com/office/drawing/2014/main" id="{7FD1D44F-DF65-C056-A173-AC5CA95E0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6050" y="3924300"/>
            <a:ext cx="96838" cy="96838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0149" name="Freeform 53">
            <a:extLst>
              <a:ext uri="{FF2B5EF4-FFF2-40B4-BE49-F238E27FC236}">
                <a16:creationId xmlns:a16="http://schemas.microsoft.com/office/drawing/2014/main" id="{0255F46A-13A8-259B-9D34-163521049A8D}"/>
              </a:ext>
            </a:extLst>
          </p:cNvPr>
          <p:cNvSpPr>
            <a:spLocks/>
          </p:cNvSpPr>
          <p:nvPr/>
        </p:nvSpPr>
        <p:spPr bwMode="auto">
          <a:xfrm>
            <a:off x="2233613" y="1220788"/>
            <a:ext cx="5392737" cy="4103687"/>
          </a:xfrm>
          <a:custGeom>
            <a:avLst/>
            <a:gdLst>
              <a:gd name="T0" fmla="*/ 3397 w 3397"/>
              <a:gd name="T1" fmla="*/ 0 h 2585"/>
              <a:gd name="T2" fmla="*/ 0 w 3397"/>
              <a:gd name="T3" fmla="*/ 0 h 2585"/>
              <a:gd name="T4" fmla="*/ 0 w 3397"/>
              <a:gd name="T5" fmla="*/ 2585 h 2585"/>
              <a:gd name="T6" fmla="*/ 3397 w 3397"/>
              <a:gd name="T7" fmla="*/ 2585 h 2585"/>
              <a:gd name="T8" fmla="*/ 3397 w 3397"/>
              <a:gd name="T9" fmla="*/ 0 h 2585"/>
              <a:gd name="T10" fmla="*/ 3397 w 3397"/>
              <a:gd name="T11" fmla="*/ 0 h 2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97" h="2585">
                <a:moveTo>
                  <a:pt x="3397" y="0"/>
                </a:moveTo>
                <a:lnTo>
                  <a:pt x="0" y="0"/>
                </a:lnTo>
                <a:lnTo>
                  <a:pt x="0" y="2585"/>
                </a:lnTo>
                <a:lnTo>
                  <a:pt x="3397" y="2585"/>
                </a:lnTo>
                <a:lnTo>
                  <a:pt x="3397" y="0"/>
                </a:lnTo>
                <a:lnTo>
                  <a:pt x="3397" y="0"/>
                </a:lnTo>
                <a:close/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50" name="Freeform 54">
            <a:extLst>
              <a:ext uri="{FF2B5EF4-FFF2-40B4-BE49-F238E27FC236}">
                <a16:creationId xmlns:a16="http://schemas.microsoft.com/office/drawing/2014/main" id="{0B02EE35-16EC-11C4-CAC5-D2A6961E1AF0}"/>
              </a:ext>
            </a:extLst>
          </p:cNvPr>
          <p:cNvSpPr>
            <a:spLocks/>
          </p:cNvSpPr>
          <p:nvPr/>
        </p:nvSpPr>
        <p:spPr bwMode="auto">
          <a:xfrm>
            <a:off x="4922838" y="4560888"/>
            <a:ext cx="973137" cy="1587"/>
          </a:xfrm>
          <a:custGeom>
            <a:avLst/>
            <a:gdLst>
              <a:gd name="T0" fmla="*/ 0 w 613"/>
              <a:gd name="T1" fmla="*/ 613 w 613"/>
              <a:gd name="T2" fmla="*/ 0 w 61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13">
                <a:moveTo>
                  <a:pt x="0" y="0"/>
                </a:moveTo>
                <a:lnTo>
                  <a:pt x="61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51" name="Line 55">
            <a:extLst>
              <a:ext uri="{FF2B5EF4-FFF2-40B4-BE49-F238E27FC236}">
                <a16:creationId xmlns:a16="http://schemas.microsoft.com/office/drawing/2014/main" id="{A9F333DD-BAD7-A077-BC7C-105DCBBD7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2838" y="4560888"/>
            <a:ext cx="973137" cy="1587"/>
          </a:xfrm>
          <a:prstGeom prst="line">
            <a:avLst/>
          </a:prstGeom>
          <a:noFill/>
          <a:ln w="15875">
            <a:solidFill>
              <a:srgbClr val="3152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52" name="Freeform 56">
            <a:extLst>
              <a:ext uri="{FF2B5EF4-FFF2-40B4-BE49-F238E27FC236}">
                <a16:creationId xmlns:a16="http://schemas.microsoft.com/office/drawing/2014/main" id="{7060E776-F42C-8A53-912A-19136111436B}"/>
              </a:ext>
            </a:extLst>
          </p:cNvPr>
          <p:cNvSpPr>
            <a:spLocks/>
          </p:cNvSpPr>
          <p:nvPr/>
        </p:nvSpPr>
        <p:spPr bwMode="auto">
          <a:xfrm>
            <a:off x="5856288" y="4511675"/>
            <a:ext cx="152400" cy="96838"/>
          </a:xfrm>
          <a:custGeom>
            <a:avLst/>
            <a:gdLst>
              <a:gd name="T0" fmla="*/ 3 w 19"/>
              <a:gd name="T1" fmla="*/ 6 h 12"/>
              <a:gd name="T2" fmla="*/ 0 w 19"/>
              <a:gd name="T3" fmla="*/ 0 h 12"/>
              <a:gd name="T4" fmla="*/ 0 w 19"/>
              <a:gd name="T5" fmla="*/ 0 h 12"/>
              <a:gd name="T6" fmla="*/ 9 w 19"/>
              <a:gd name="T7" fmla="*/ 4 h 12"/>
              <a:gd name="T8" fmla="*/ 19 w 19"/>
              <a:gd name="T9" fmla="*/ 6 h 12"/>
              <a:gd name="T10" fmla="*/ 9 w 19"/>
              <a:gd name="T11" fmla="*/ 8 h 12"/>
              <a:gd name="T12" fmla="*/ 0 w 19"/>
              <a:gd name="T13" fmla="*/ 12 h 12"/>
              <a:gd name="T14" fmla="*/ 0 w 19"/>
              <a:gd name="T15" fmla="*/ 12 h 12"/>
              <a:gd name="T16" fmla="*/ 3 w 19"/>
              <a:gd name="T17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2">
                <a:moveTo>
                  <a:pt x="3" y="6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4"/>
                  <a:pt x="9" y="4"/>
                  <a:pt x="9" y="4"/>
                </a:cubicBezTo>
                <a:cubicBezTo>
                  <a:pt x="13" y="4"/>
                  <a:pt x="16" y="5"/>
                  <a:pt x="19" y="6"/>
                </a:cubicBezTo>
                <a:cubicBezTo>
                  <a:pt x="16" y="7"/>
                  <a:pt x="13" y="7"/>
                  <a:pt x="9" y="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3" y="6"/>
                  <a:pt x="3" y="6"/>
                  <a:pt x="3" y="6"/>
                </a:cubicBezTo>
                <a:close/>
              </a:path>
            </a:pathLst>
          </a:custGeom>
          <a:solidFill>
            <a:srgbClr val="315263"/>
          </a:solidFill>
          <a:ln w="9525">
            <a:solidFill>
              <a:srgbClr val="31526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0153" name="Freeform 57">
            <a:extLst>
              <a:ext uri="{FF2B5EF4-FFF2-40B4-BE49-F238E27FC236}">
                <a16:creationId xmlns:a16="http://schemas.microsoft.com/office/drawing/2014/main" id="{857C496B-FBCB-02EC-18A3-A7C0EC7B8E5B}"/>
              </a:ext>
            </a:extLst>
          </p:cNvPr>
          <p:cNvSpPr>
            <a:spLocks/>
          </p:cNvSpPr>
          <p:nvPr/>
        </p:nvSpPr>
        <p:spPr bwMode="auto">
          <a:xfrm>
            <a:off x="4800600" y="4511675"/>
            <a:ext cx="161925" cy="96838"/>
          </a:xfrm>
          <a:custGeom>
            <a:avLst/>
            <a:gdLst>
              <a:gd name="T0" fmla="*/ 16 w 20"/>
              <a:gd name="T1" fmla="*/ 6 h 12"/>
              <a:gd name="T2" fmla="*/ 20 w 20"/>
              <a:gd name="T3" fmla="*/ 12 h 12"/>
              <a:gd name="T4" fmla="*/ 20 w 20"/>
              <a:gd name="T5" fmla="*/ 12 h 12"/>
              <a:gd name="T6" fmla="*/ 10 w 20"/>
              <a:gd name="T7" fmla="*/ 8 h 12"/>
              <a:gd name="T8" fmla="*/ 0 w 20"/>
              <a:gd name="T9" fmla="*/ 6 h 12"/>
              <a:gd name="T10" fmla="*/ 10 w 20"/>
              <a:gd name="T11" fmla="*/ 4 h 12"/>
              <a:gd name="T12" fmla="*/ 20 w 20"/>
              <a:gd name="T13" fmla="*/ 0 h 12"/>
              <a:gd name="T14" fmla="*/ 20 w 20"/>
              <a:gd name="T15" fmla="*/ 0 h 12"/>
              <a:gd name="T16" fmla="*/ 16 w 20"/>
              <a:gd name="T17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12">
                <a:moveTo>
                  <a:pt x="16" y="6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0" y="8"/>
                  <a:pt x="10" y="8"/>
                  <a:pt x="10" y="8"/>
                </a:cubicBezTo>
                <a:cubicBezTo>
                  <a:pt x="7" y="7"/>
                  <a:pt x="4" y="7"/>
                  <a:pt x="0" y="6"/>
                </a:cubicBezTo>
                <a:cubicBezTo>
                  <a:pt x="4" y="5"/>
                  <a:pt x="7" y="4"/>
                  <a:pt x="10" y="4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6"/>
                  <a:pt x="16" y="6"/>
                  <a:pt x="16" y="6"/>
                </a:cubicBezTo>
                <a:close/>
              </a:path>
            </a:pathLst>
          </a:custGeom>
          <a:solidFill>
            <a:srgbClr val="315263"/>
          </a:solidFill>
          <a:ln w="9525">
            <a:solidFill>
              <a:srgbClr val="31526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0154" name="Rectangle 58">
            <a:extLst>
              <a:ext uri="{FF2B5EF4-FFF2-40B4-BE49-F238E27FC236}">
                <a16:creationId xmlns:a16="http://schemas.microsoft.com/office/drawing/2014/main" id="{02754DA6-5849-D844-E5F7-2EDFE0ABE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152900"/>
            <a:ext cx="436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315263"/>
                </a:solidFill>
                <a:latin typeface="Times Ten Roman" pitchFamily="2" charset="0"/>
              </a:rPr>
              <a:t>NM</a:t>
            </a:r>
            <a:endParaRPr lang="en-US" altLang="en-US">
              <a:solidFill>
                <a:srgbClr val="315263"/>
              </a:solidFill>
            </a:endParaRPr>
          </a:p>
        </p:txBody>
      </p:sp>
      <p:sp>
        <p:nvSpPr>
          <p:cNvPr id="260155" name="Rectangle 59">
            <a:extLst>
              <a:ext uri="{FF2B5EF4-FFF2-40B4-BE49-F238E27FC236}">
                <a16:creationId xmlns:a16="http://schemas.microsoft.com/office/drawing/2014/main" id="{CB22071E-6ADC-0907-3037-59CE65B5B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4283075"/>
            <a:ext cx="158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500">
                <a:solidFill>
                  <a:srgbClr val="315263"/>
                </a:solidFill>
                <a:latin typeface="Times Ten Roman" pitchFamily="2" charset="0"/>
              </a:rPr>
              <a:t>H</a:t>
            </a:r>
            <a:endParaRPr lang="en-US" altLang="en-US">
              <a:solidFill>
                <a:srgbClr val="315263"/>
              </a:solidFill>
            </a:endParaRPr>
          </a:p>
        </p:txBody>
      </p:sp>
      <p:sp>
        <p:nvSpPr>
          <p:cNvPr id="260156" name="Rectangle 60">
            <a:extLst>
              <a:ext uri="{FF2B5EF4-FFF2-40B4-BE49-F238E27FC236}">
                <a16:creationId xmlns:a16="http://schemas.microsoft.com/office/drawing/2014/main" id="{0089ABB4-5B06-4CC4-B56A-F49902489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713" y="5710238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imes Ten Roman" pitchFamily="2" charset="0"/>
              </a:rPr>
              <a:t>V</a:t>
            </a:r>
            <a:endParaRPr lang="en-US" altLang="en-US"/>
          </a:p>
        </p:txBody>
      </p:sp>
      <p:sp>
        <p:nvSpPr>
          <p:cNvPr id="260157" name="Rectangle 61">
            <a:extLst>
              <a:ext uri="{FF2B5EF4-FFF2-40B4-BE49-F238E27FC236}">
                <a16:creationId xmlns:a16="http://schemas.microsoft.com/office/drawing/2014/main" id="{6137ED94-D6EA-3B5B-AD30-67DC14332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5840413"/>
            <a:ext cx="158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500">
                <a:solidFill>
                  <a:srgbClr val="000000"/>
                </a:solidFill>
                <a:latin typeface="Times Ten Roman" pitchFamily="2" charset="0"/>
              </a:rPr>
              <a:t>in</a:t>
            </a:r>
            <a:endParaRPr lang="en-US" altLang="en-US"/>
          </a:p>
        </p:txBody>
      </p:sp>
      <p:sp>
        <p:nvSpPr>
          <p:cNvPr id="260158" name="Rectangle 62">
            <a:extLst>
              <a:ext uri="{FF2B5EF4-FFF2-40B4-BE49-F238E27FC236}">
                <a16:creationId xmlns:a16="http://schemas.microsoft.com/office/drawing/2014/main" id="{21C7F032-A0C3-E934-9B87-975347A3A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788" y="5710238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 (V)</a:t>
            </a:r>
            <a:endParaRPr lang="en-US" altLang="en-US"/>
          </a:p>
        </p:txBody>
      </p:sp>
      <p:sp>
        <p:nvSpPr>
          <p:cNvPr id="260159" name="Rectangle 63">
            <a:extLst>
              <a:ext uri="{FF2B5EF4-FFF2-40B4-BE49-F238E27FC236}">
                <a16:creationId xmlns:a16="http://schemas.microsoft.com/office/drawing/2014/main" id="{6D16B358-9E7B-3941-CC3C-A1B2E20E4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025" y="3868738"/>
            <a:ext cx="158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imes Ten Roman" pitchFamily="2" charset="0"/>
              </a:rPr>
              <a:t>V</a:t>
            </a:r>
            <a:endParaRPr lang="en-US" altLang="en-US"/>
          </a:p>
        </p:txBody>
      </p:sp>
      <p:sp>
        <p:nvSpPr>
          <p:cNvPr id="260160" name="Rectangle 64">
            <a:extLst>
              <a:ext uri="{FF2B5EF4-FFF2-40B4-BE49-F238E27FC236}">
                <a16:creationId xmlns:a16="http://schemas.microsoft.com/office/drawing/2014/main" id="{5EF2D94D-987C-1E2A-96C2-829590D9A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525" y="3683000"/>
            <a:ext cx="31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imes Ten Roman" pitchFamily="2" charset="0"/>
              </a:rPr>
              <a:t>out</a:t>
            </a:r>
            <a:endParaRPr lang="en-US" altLang="en-US"/>
          </a:p>
        </p:txBody>
      </p:sp>
      <p:sp>
        <p:nvSpPr>
          <p:cNvPr id="260161" name="Rectangle 65">
            <a:extLst>
              <a:ext uri="{FF2B5EF4-FFF2-40B4-BE49-F238E27FC236}">
                <a16:creationId xmlns:a16="http://schemas.microsoft.com/office/drawing/2014/main" id="{67260045-EC52-062C-F23D-33833CC10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025" y="3413125"/>
            <a:ext cx="158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i="0">
                <a:solidFill>
                  <a:srgbClr val="000000"/>
                </a:solidFill>
                <a:latin typeface="Times Ten Roman" pitchFamily="2" charset="0"/>
              </a:rPr>
              <a:t>(V)</a:t>
            </a:r>
            <a:endParaRPr lang="en-US" altLang="en-US"/>
          </a:p>
        </p:txBody>
      </p:sp>
      <p:sp>
        <p:nvSpPr>
          <p:cNvPr id="260162" name="Freeform 66">
            <a:extLst>
              <a:ext uri="{FF2B5EF4-FFF2-40B4-BE49-F238E27FC236}">
                <a16:creationId xmlns:a16="http://schemas.microsoft.com/office/drawing/2014/main" id="{26410BF0-DE4E-2D20-EEA7-9945A0A15D82}"/>
              </a:ext>
            </a:extLst>
          </p:cNvPr>
          <p:cNvSpPr>
            <a:spLocks/>
          </p:cNvSpPr>
          <p:nvPr/>
        </p:nvSpPr>
        <p:spPr bwMode="auto">
          <a:xfrm>
            <a:off x="2532063" y="2211388"/>
            <a:ext cx="595312" cy="1587"/>
          </a:xfrm>
          <a:custGeom>
            <a:avLst/>
            <a:gdLst>
              <a:gd name="T0" fmla="*/ 375 w 375"/>
              <a:gd name="T1" fmla="*/ 0 w 375"/>
              <a:gd name="T2" fmla="*/ 375 w 37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75">
                <a:moveTo>
                  <a:pt x="375" y="0"/>
                </a:moveTo>
                <a:lnTo>
                  <a:pt x="0" y="0"/>
                </a:lnTo>
                <a:lnTo>
                  <a:pt x="3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63" name="Line 67">
            <a:extLst>
              <a:ext uri="{FF2B5EF4-FFF2-40B4-BE49-F238E27FC236}">
                <a16:creationId xmlns:a16="http://schemas.microsoft.com/office/drawing/2014/main" id="{B5AE5B8B-C80A-ACA4-57F3-9E09AA5F67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32063" y="2211388"/>
            <a:ext cx="595312" cy="1587"/>
          </a:xfrm>
          <a:prstGeom prst="line">
            <a:avLst/>
          </a:prstGeom>
          <a:noFill/>
          <a:ln w="15875">
            <a:solidFill>
              <a:srgbClr val="3152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0164" name="Freeform 68">
            <a:extLst>
              <a:ext uri="{FF2B5EF4-FFF2-40B4-BE49-F238E27FC236}">
                <a16:creationId xmlns:a16="http://schemas.microsoft.com/office/drawing/2014/main" id="{D964D245-FB2E-46F7-C10E-DFD34518E1B2}"/>
              </a:ext>
            </a:extLst>
          </p:cNvPr>
          <p:cNvSpPr>
            <a:spLocks/>
          </p:cNvSpPr>
          <p:nvPr/>
        </p:nvSpPr>
        <p:spPr bwMode="auto">
          <a:xfrm>
            <a:off x="2563813" y="2162175"/>
            <a:ext cx="161925" cy="96838"/>
          </a:xfrm>
          <a:custGeom>
            <a:avLst/>
            <a:gdLst>
              <a:gd name="T0" fmla="*/ 4 w 20"/>
              <a:gd name="T1" fmla="*/ 6 h 12"/>
              <a:gd name="T2" fmla="*/ 0 w 20"/>
              <a:gd name="T3" fmla="*/ 0 h 12"/>
              <a:gd name="T4" fmla="*/ 1 w 20"/>
              <a:gd name="T5" fmla="*/ 0 h 12"/>
              <a:gd name="T6" fmla="*/ 10 w 20"/>
              <a:gd name="T7" fmla="*/ 4 h 12"/>
              <a:gd name="T8" fmla="*/ 20 w 20"/>
              <a:gd name="T9" fmla="*/ 6 h 12"/>
              <a:gd name="T10" fmla="*/ 10 w 20"/>
              <a:gd name="T11" fmla="*/ 8 h 12"/>
              <a:gd name="T12" fmla="*/ 1 w 20"/>
              <a:gd name="T13" fmla="*/ 12 h 12"/>
              <a:gd name="T14" fmla="*/ 0 w 20"/>
              <a:gd name="T15" fmla="*/ 12 h 12"/>
              <a:gd name="T16" fmla="*/ 4 w 20"/>
              <a:gd name="T17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12">
                <a:moveTo>
                  <a:pt x="4" y="6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" y="4"/>
                  <a:pt x="10" y="4"/>
                  <a:pt x="10" y="4"/>
                </a:cubicBezTo>
                <a:cubicBezTo>
                  <a:pt x="13" y="5"/>
                  <a:pt x="17" y="6"/>
                  <a:pt x="20" y="6"/>
                </a:cubicBezTo>
                <a:cubicBezTo>
                  <a:pt x="17" y="7"/>
                  <a:pt x="13" y="8"/>
                  <a:pt x="1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4" y="6"/>
                  <a:pt x="4" y="6"/>
                  <a:pt x="4" y="6"/>
                </a:cubicBezTo>
                <a:close/>
              </a:path>
            </a:pathLst>
          </a:custGeom>
          <a:solidFill>
            <a:srgbClr val="315263"/>
          </a:solidFill>
          <a:ln w="9525">
            <a:solidFill>
              <a:srgbClr val="31526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0165" name="Freeform 69">
            <a:extLst>
              <a:ext uri="{FF2B5EF4-FFF2-40B4-BE49-F238E27FC236}">
                <a16:creationId xmlns:a16="http://schemas.microsoft.com/office/drawing/2014/main" id="{BB95B402-AD8D-3A35-AEE6-FEAE8A211A1C}"/>
              </a:ext>
            </a:extLst>
          </p:cNvPr>
          <p:cNvSpPr>
            <a:spLocks/>
          </p:cNvSpPr>
          <p:nvPr/>
        </p:nvSpPr>
        <p:spPr bwMode="auto">
          <a:xfrm>
            <a:off x="2933700" y="2162175"/>
            <a:ext cx="161925" cy="96838"/>
          </a:xfrm>
          <a:custGeom>
            <a:avLst/>
            <a:gdLst>
              <a:gd name="T0" fmla="*/ 16 w 20"/>
              <a:gd name="T1" fmla="*/ 6 h 12"/>
              <a:gd name="T2" fmla="*/ 20 w 20"/>
              <a:gd name="T3" fmla="*/ 12 h 12"/>
              <a:gd name="T4" fmla="*/ 19 w 20"/>
              <a:gd name="T5" fmla="*/ 12 h 12"/>
              <a:gd name="T6" fmla="*/ 10 w 20"/>
              <a:gd name="T7" fmla="*/ 8 h 12"/>
              <a:gd name="T8" fmla="*/ 0 w 20"/>
              <a:gd name="T9" fmla="*/ 6 h 12"/>
              <a:gd name="T10" fmla="*/ 10 w 20"/>
              <a:gd name="T11" fmla="*/ 4 h 12"/>
              <a:gd name="T12" fmla="*/ 19 w 20"/>
              <a:gd name="T13" fmla="*/ 0 h 12"/>
              <a:gd name="T14" fmla="*/ 20 w 20"/>
              <a:gd name="T15" fmla="*/ 0 h 12"/>
              <a:gd name="T16" fmla="*/ 16 w 20"/>
              <a:gd name="T17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12">
                <a:moveTo>
                  <a:pt x="16" y="6"/>
                </a:moveTo>
                <a:cubicBezTo>
                  <a:pt x="20" y="12"/>
                  <a:pt x="20" y="12"/>
                  <a:pt x="20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0" y="8"/>
                  <a:pt x="10" y="8"/>
                  <a:pt x="10" y="8"/>
                </a:cubicBezTo>
                <a:cubicBezTo>
                  <a:pt x="7" y="8"/>
                  <a:pt x="3" y="7"/>
                  <a:pt x="0" y="6"/>
                </a:cubicBezTo>
                <a:cubicBezTo>
                  <a:pt x="3" y="6"/>
                  <a:pt x="7" y="5"/>
                  <a:pt x="10" y="4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6"/>
                  <a:pt x="16" y="6"/>
                  <a:pt x="16" y="6"/>
                </a:cubicBezTo>
                <a:close/>
              </a:path>
            </a:pathLst>
          </a:custGeom>
          <a:solidFill>
            <a:srgbClr val="315263"/>
          </a:solidFill>
          <a:ln w="9525">
            <a:solidFill>
              <a:srgbClr val="31526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0166" name="Rectangle 70">
            <a:extLst>
              <a:ext uri="{FF2B5EF4-FFF2-40B4-BE49-F238E27FC236}">
                <a16:creationId xmlns:a16="http://schemas.microsoft.com/office/drawing/2014/main" id="{E07610AC-2C28-1292-2254-4FD5D1A7B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413" y="1806575"/>
            <a:ext cx="436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315263"/>
                </a:solidFill>
                <a:latin typeface="Times Ten Roman" pitchFamily="2" charset="0"/>
              </a:rPr>
              <a:t>NM</a:t>
            </a:r>
            <a:endParaRPr lang="en-US" altLang="en-US">
              <a:solidFill>
                <a:srgbClr val="315263"/>
              </a:solidFill>
            </a:endParaRPr>
          </a:p>
        </p:txBody>
      </p:sp>
      <p:sp>
        <p:nvSpPr>
          <p:cNvPr id="260167" name="Rectangle 71">
            <a:extLst>
              <a:ext uri="{FF2B5EF4-FFF2-40B4-BE49-F238E27FC236}">
                <a16:creationId xmlns:a16="http://schemas.microsoft.com/office/drawing/2014/main" id="{CFCDE819-974A-533A-45AB-A1A13B2DB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5" y="1933575"/>
            <a:ext cx="1381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500">
                <a:solidFill>
                  <a:srgbClr val="315263"/>
                </a:solidFill>
                <a:latin typeface="Times Ten Roman" pitchFamily="2" charset="0"/>
              </a:rPr>
              <a:t>L</a:t>
            </a:r>
            <a:endParaRPr lang="en-US" altLang="en-US">
              <a:solidFill>
                <a:srgbClr val="315263"/>
              </a:solidFill>
            </a:endParaRPr>
          </a:p>
        </p:txBody>
      </p:sp>
      <p:sp>
        <p:nvSpPr>
          <p:cNvPr id="260168" name="Rectangle 72">
            <a:extLst>
              <a:ext uri="{FF2B5EF4-FFF2-40B4-BE49-F238E27FC236}">
                <a16:creationId xmlns:a16="http://schemas.microsoft.com/office/drawing/2014/main" id="{34927399-B60A-0641-7020-C370FAECF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3811588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imes Ten Roman" pitchFamily="2" charset="0"/>
              </a:rPr>
              <a:t>V</a:t>
            </a:r>
            <a:endParaRPr lang="en-US" altLang="en-US"/>
          </a:p>
        </p:txBody>
      </p:sp>
      <p:sp>
        <p:nvSpPr>
          <p:cNvPr id="260169" name="Rectangle 73">
            <a:extLst>
              <a:ext uri="{FF2B5EF4-FFF2-40B4-BE49-F238E27FC236}">
                <a16:creationId xmlns:a16="http://schemas.microsoft.com/office/drawing/2014/main" id="{791A27B6-296F-589F-4E9D-3C5DA5DDC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3" y="3941763"/>
            <a:ext cx="1793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500">
                <a:solidFill>
                  <a:srgbClr val="000000"/>
                </a:solidFill>
                <a:latin typeface="Times Ten Roman" pitchFamily="2" charset="0"/>
              </a:rPr>
              <a:t>M</a:t>
            </a:r>
            <a:endParaRPr lang="en-US" altLang="en-US"/>
          </a:p>
        </p:txBody>
      </p:sp>
      <p:sp>
        <p:nvSpPr>
          <p:cNvPr id="260170" name="Rectangle 74">
            <a:extLst>
              <a:ext uri="{FF2B5EF4-FFF2-40B4-BE49-F238E27FC236}">
                <a16:creationId xmlns:a16="http://schemas.microsoft.com/office/drawing/2014/main" id="{B05936F9-2D85-BFAE-84EB-408C2FF51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25" y="5357813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0.0</a:t>
            </a:r>
            <a:endParaRPr lang="en-US" altLang="en-US"/>
          </a:p>
        </p:txBody>
      </p:sp>
      <p:sp>
        <p:nvSpPr>
          <p:cNvPr id="260171" name="Rectangle 75">
            <a:extLst>
              <a:ext uri="{FF2B5EF4-FFF2-40B4-BE49-F238E27FC236}">
                <a16:creationId xmlns:a16="http://schemas.microsoft.com/office/drawing/2014/main" id="{05F67A19-F903-C5D1-486B-857BE4242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88" y="4351338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1.0</a:t>
            </a:r>
            <a:endParaRPr lang="en-US" altLang="en-US"/>
          </a:p>
        </p:txBody>
      </p:sp>
      <p:sp>
        <p:nvSpPr>
          <p:cNvPr id="260172" name="Rectangle 76">
            <a:extLst>
              <a:ext uri="{FF2B5EF4-FFF2-40B4-BE49-F238E27FC236}">
                <a16:creationId xmlns:a16="http://schemas.microsoft.com/office/drawing/2014/main" id="{3A48E77E-DF9E-0775-8C00-C757E2BF2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88" y="3529013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2.0</a:t>
            </a:r>
            <a:endParaRPr lang="en-US" altLang="en-US"/>
          </a:p>
        </p:txBody>
      </p:sp>
      <p:sp>
        <p:nvSpPr>
          <p:cNvPr id="260173" name="Rectangle 77">
            <a:extLst>
              <a:ext uri="{FF2B5EF4-FFF2-40B4-BE49-F238E27FC236}">
                <a16:creationId xmlns:a16="http://schemas.microsoft.com/office/drawing/2014/main" id="{A122710A-59D9-AEEF-8071-FD2C0B01B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88" y="2711450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3.0</a:t>
            </a:r>
            <a:endParaRPr lang="en-US" altLang="en-US"/>
          </a:p>
        </p:txBody>
      </p:sp>
      <p:sp>
        <p:nvSpPr>
          <p:cNvPr id="260174" name="Rectangle 78">
            <a:extLst>
              <a:ext uri="{FF2B5EF4-FFF2-40B4-BE49-F238E27FC236}">
                <a16:creationId xmlns:a16="http://schemas.microsoft.com/office/drawing/2014/main" id="{BC0CCB3C-9746-468C-3450-DE2E99381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88" y="1892300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4.0</a:t>
            </a:r>
            <a:endParaRPr lang="en-US" altLang="en-US"/>
          </a:p>
        </p:txBody>
      </p:sp>
      <p:sp>
        <p:nvSpPr>
          <p:cNvPr id="260175" name="Rectangle 79">
            <a:extLst>
              <a:ext uri="{FF2B5EF4-FFF2-40B4-BE49-F238E27FC236}">
                <a16:creationId xmlns:a16="http://schemas.microsoft.com/office/drawing/2014/main" id="{823874E8-E95B-509A-FE7B-842186CA8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88" y="1073150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5.0</a:t>
            </a:r>
            <a:endParaRPr lang="en-US" altLang="en-US"/>
          </a:p>
        </p:txBody>
      </p:sp>
      <p:sp>
        <p:nvSpPr>
          <p:cNvPr id="260176" name="Rectangle 80">
            <a:extLst>
              <a:ext uri="{FF2B5EF4-FFF2-40B4-BE49-F238E27FC236}">
                <a16:creationId xmlns:a16="http://schemas.microsoft.com/office/drawing/2014/main" id="{639FD891-9CDC-80D8-0A4D-202C6A461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5357813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1.0</a:t>
            </a:r>
            <a:endParaRPr lang="en-US" altLang="en-US"/>
          </a:p>
        </p:txBody>
      </p:sp>
      <p:sp>
        <p:nvSpPr>
          <p:cNvPr id="260177" name="Rectangle 81">
            <a:extLst>
              <a:ext uri="{FF2B5EF4-FFF2-40B4-BE49-F238E27FC236}">
                <a16:creationId xmlns:a16="http://schemas.microsoft.com/office/drawing/2014/main" id="{31602ABB-AEFD-763E-F0B9-C0C9DB65A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688" y="5357813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2.0</a:t>
            </a:r>
            <a:endParaRPr lang="en-US" altLang="en-US"/>
          </a:p>
        </p:txBody>
      </p:sp>
      <p:sp>
        <p:nvSpPr>
          <p:cNvPr id="260178" name="Rectangle 82">
            <a:extLst>
              <a:ext uri="{FF2B5EF4-FFF2-40B4-BE49-F238E27FC236}">
                <a16:creationId xmlns:a16="http://schemas.microsoft.com/office/drawing/2014/main" id="{B338D145-A692-FDE5-E22F-F609AE24E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0" y="5357813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3.0</a:t>
            </a:r>
            <a:endParaRPr lang="en-US" altLang="en-US"/>
          </a:p>
        </p:txBody>
      </p:sp>
      <p:sp>
        <p:nvSpPr>
          <p:cNvPr id="260179" name="Rectangle 83">
            <a:extLst>
              <a:ext uri="{FF2B5EF4-FFF2-40B4-BE49-F238E27FC236}">
                <a16:creationId xmlns:a16="http://schemas.microsoft.com/office/drawing/2014/main" id="{A8A21A2D-59F7-C3C1-DD8C-97045AEEE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100" y="5357813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4.0</a:t>
            </a:r>
            <a:endParaRPr lang="en-US" altLang="en-US"/>
          </a:p>
        </p:txBody>
      </p:sp>
      <p:sp>
        <p:nvSpPr>
          <p:cNvPr id="260180" name="Rectangle 84">
            <a:extLst>
              <a:ext uri="{FF2B5EF4-FFF2-40B4-BE49-F238E27FC236}">
                <a16:creationId xmlns:a16="http://schemas.microsoft.com/office/drawing/2014/main" id="{F02A4E78-39D2-8B1D-1307-BC319B84E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3" y="5357813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 i="0">
                <a:solidFill>
                  <a:srgbClr val="000000"/>
                </a:solidFill>
                <a:latin typeface="Times Ten Roman" pitchFamily="2" charset="0"/>
              </a:rPr>
              <a:t>5.0</a:t>
            </a:r>
            <a:endParaRPr lang="en-US" altLang="en-US"/>
          </a:p>
        </p:txBody>
      </p:sp>
      <p:sp>
        <p:nvSpPr>
          <p:cNvPr id="260181" name="Freeform 85">
            <a:extLst>
              <a:ext uri="{FF2B5EF4-FFF2-40B4-BE49-F238E27FC236}">
                <a16:creationId xmlns:a16="http://schemas.microsoft.com/office/drawing/2014/main" id="{D142A7E4-117D-A883-4B3B-3BA26F4D8A8E}"/>
              </a:ext>
            </a:extLst>
          </p:cNvPr>
          <p:cNvSpPr>
            <a:spLocks/>
          </p:cNvSpPr>
          <p:nvPr/>
        </p:nvSpPr>
        <p:spPr bwMode="auto">
          <a:xfrm>
            <a:off x="5959475" y="4906963"/>
            <a:ext cx="96838" cy="96837"/>
          </a:xfrm>
          <a:custGeom>
            <a:avLst/>
            <a:gdLst>
              <a:gd name="T0" fmla="*/ 61 w 61"/>
              <a:gd name="T1" fmla="*/ 61 h 61"/>
              <a:gd name="T2" fmla="*/ 0 w 61"/>
              <a:gd name="T3" fmla="*/ 61 h 61"/>
              <a:gd name="T4" fmla="*/ 0 w 61"/>
              <a:gd name="T5" fmla="*/ 0 h 61"/>
              <a:gd name="T6" fmla="*/ 61 w 61"/>
              <a:gd name="T7" fmla="*/ 0 h 61"/>
              <a:gd name="T8" fmla="*/ 61 w 61"/>
              <a:gd name="T9" fmla="*/ 61 h 61"/>
              <a:gd name="T10" fmla="*/ 61 w 61"/>
              <a:gd name="T11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" h="61">
                <a:moveTo>
                  <a:pt x="61" y="61"/>
                </a:moveTo>
                <a:lnTo>
                  <a:pt x="0" y="61"/>
                </a:lnTo>
                <a:lnTo>
                  <a:pt x="0" y="0"/>
                </a:lnTo>
                <a:lnTo>
                  <a:pt x="61" y="0"/>
                </a:lnTo>
                <a:lnTo>
                  <a:pt x="61" y="61"/>
                </a:lnTo>
                <a:lnTo>
                  <a:pt x="61" y="61"/>
                </a:lnTo>
                <a:close/>
              </a:path>
            </a:pathLst>
          </a:custGeom>
          <a:solidFill>
            <a:srgbClr val="000000"/>
          </a:solidFill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0182" name="Freeform 86">
            <a:extLst>
              <a:ext uri="{FF2B5EF4-FFF2-40B4-BE49-F238E27FC236}">
                <a16:creationId xmlns:a16="http://schemas.microsoft.com/office/drawing/2014/main" id="{1E5A412A-F0CD-F311-F6A9-6864171650F2}"/>
              </a:ext>
            </a:extLst>
          </p:cNvPr>
          <p:cNvSpPr>
            <a:spLocks/>
          </p:cNvSpPr>
          <p:nvPr/>
        </p:nvSpPr>
        <p:spPr bwMode="auto">
          <a:xfrm>
            <a:off x="2225675" y="2211388"/>
            <a:ext cx="5400675" cy="2855912"/>
          </a:xfrm>
          <a:custGeom>
            <a:avLst/>
            <a:gdLst>
              <a:gd name="T0" fmla="*/ 0 w 671"/>
              <a:gd name="T1" fmla="*/ 0 h 355"/>
              <a:gd name="T2" fmla="*/ 62 w 671"/>
              <a:gd name="T3" fmla="*/ 30 h 355"/>
              <a:gd name="T4" fmla="*/ 221 w 671"/>
              <a:gd name="T5" fmla="*/ 220 h 355"/>
              <a:gd name="T6" fmla="*/ 339 w 671"/>
              <a:gd name="T7" fmla="*/ 322 h 355"/>
              <a:gd name="T8" fmla="*/ 671 w 671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1" h="355">
                <a:moveTo>
                  <a:pt x="0" y="0"/>
                </a:moveTo>
                <a:cubicBezTo>
                  <a:pt x="0" y="0"/>
                  <a:pt x="30" y="1"/>
                  <a:pt x="62" y="30"/>
                </a:cubicBezTo>
                <a:cubicBezTo>
                  <a:pt x="100" y="64"/>
                  <a:pt x="159" y="137"/>
                  <a:pt x="221" y="220"/>
                </a:cubicBezTo>
                <a:cubicBezTo>
                  <a:pt x="221" y="220"/>
                  <a:pt x="289" y="305"/>
                  <a:pt x="339" y="322"/>
                </a:cubicBezTo>
                <a:cubicBezTo>
                  <a:pt x="339" y="322"/>
                  <a:pt x="377" y="341"/>
                  <a:pt x="671" y="355"/>
                </a:cubicBezTo>
              </a:path>
            </a:pathLst>
          </a:custGeom>
          <a:noFill/>
          <a:ln w="412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67C7022-AB97-FD53-27A4-AC93B72FA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86B-7E58-5145-8BD7-805238E30306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261122" name="Rectangle 2">
            <a:extLst>
              <a:ext uri="{FF2B5EF4-FFF2-40B4-BE49-F238E27FC236}">
                <a16:creationId xmlns:a16="http://schemas.microsoft.com/office/drawing/2014/main" id="{6B283829-D176-39D7-376C-AADD0A50D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166688"/>
            <a:ext cx="7772400" cy="830262"/>
          </a:xfrm>
        </p:spPr>
        <p:txBody>
          <a:bodyPr/>
          <a:lstStyle/>
          <a:p>
            <a:r>
              <a:rPr lang="en-US" altLang="en-US"/>
              <a:t>Delay Definitions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61129" name="Rectangle 9">
            <a:extLst>
              <a:ext uri="{FF2B5EF4-FFF2-40B4-BE49-F238E27FC236}">
                <a16:creationId xmlns:a16="http://schemas.microsoft.com/office/drawing/2014/main" id="{0B1CF112-A565-5E35-3490-FACAB647F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3232150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130" name="Rectangle 10">
            <a:extLst>
              <a:ext uri="{FF2B5EF4-FFF2-40B4-BE49-F238E27FC236}">
                <a16:creationId xmlns:a16="http://schemas.microsoft.com/office/drawing/2014/main" id="{DE6FBE3F-EEA1-3CB5-A83D-0FAF400F2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1481138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147" name="Rectangle 27">
            <a:extLst>
              <a:ext uri="{FF2B5EF4-FFF2-40B4-BE49-F238E27FC236}">
                <a16:creationId xmlns:a16="http://schemas.microsoft.com/office/drawing/2014/main" id="{ADF20788-2F43-C19F-A93C-8BFB785F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5418138"/>
            <a:ext cx="12700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148" name="Rectangle 28">
            <a:extLst>
              <a:ext uri="{FF2B5EF4-FFF2-40B4-BE49-F238E27FC236}">
                <a16:creationId xmlns:a16="http://schemas.microsoft.com/office/drawing/2014/main" id="{20AD727F-7960-023A-3F56-78230D90A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3667125"/>
            <a:ext cx="12700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154" name="Rectangle 34">
            <a:extLst>
              <a:ext uri="{FF2B5EF4-FFF2-40B4-BE49-F238E27FC236}">
                <a16:creationId xmlns:a16="http://schemas.microsoft.com/office/drawing/2014/main" id="{9FB831C7-CA31-E3F4-65E2-DBBF8515F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75" y="5418138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160" name="Rectangle 40">
            <a:extLst>
              <a:ext uri="{FF2B5EF4-FFF2-40B4-BE49-F238E27FC236}">
                <a16:creationId xmlns:a16="http://schemas.microsoft.com/office/drawing/2014/main" id="{486A1B6A-5F8C-EE62-0C43-4B305B298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75" y="5418138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31" name="Rectangle 111">
            <a:extLst>
              <a:ext uri="{FF2B5EF4-FFF2-40B4-BE49-F238E27FC236}">
                <a16:creationId xmlns:a16="http://schemas.microsoft.com/office/drawing/2014/main" id="{E52F4E26-4EF1-B4D2-C486-741147D16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013" y="2487613"/>
            <a:ext cx="12700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34" name="Rectangle 114">
            <a:extLst>
              <a:ext uri="{FF2B5EF4-FFF2-40B4-BE49-F238E27FC236}">
                <a16:creationId xmlns:a16="http://schemas.microsoft.com/office/drawing/2014/main" id="{5D0C870E-EB62-2347-29C7-FB3AB3C04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4697413"/>
            <a:ext cx="12700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37" name="Rectangle 117">
            <a:extLst>
              <a:ext uri="{FF2B5EF4-FFF2-40B4-BE49-F238E27FC236}">
                <a16:creationId xmlns:a16="http://schemas.microsoft.com/office/drawing/2014/main" id="{38EB8BE1-9D61-0A42-7D4A-664D66232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263" y="2487613"/>
            <a:ext cx="12700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40" name="Rectangle 120">
            <a:extLst>
              <a:ext uri="{FF2B5EF4-FFF2-40B4-BE49-F238E27FC236}">
                <a16:creationId xmlns:a16="http://schemas.microsoft.com/office/drawing/2014/main" id="{C5DA153D-05CE-38FA-8133-69E3866B4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697413"/>
            <a:ext cx="12700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41" name="Rectangle 121">
            <a:extLst>
              <a:ext uri="{FF2B5EF4-FFF2-40B4-BE49-F238E27FC236}">
                <a16:creationId xmlns:a16="http://schemas.microsoft.com/office/drawing/2014/main" id="{9692FDCB-FC98-BCBA-FBA5-6CD788212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13" y="1474788"/>
            <a:ext cx="12700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43" name="Rectangle 123">
            <a:extLst>
              <a:ext uri="{FF2B5EF4-FFF2-40B4-BE49-F238E27FC236}">
                <a16:creationId xmlns:a16="http://schemas.microsoft.com/office/drawing/2014/main" id="{8A8D1C65-5B8F-98A8-E7E1-F17D161FF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188" y="2474913"/>
            <a:ext cx="1587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46" name="Rectangle 126">
            <a:extLst>
              <a:ext uri="{FF2B5EF4-FFF2-40B4-BE49-F238E27FC236}">
                <a16:creationId xmlns:a16="http://schemas.microsoft.com/office/drawing/2014/main" id="{BDA6833E-5072-64CB-C130-D96CA2C8F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46847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47" name="Rectangle 127">
            <a:extLst>
              <a:ext uri="{FF2B5EF4-FFF2-40B4-BE49-F238E27FC236}">
                <a16:creationId xmlns:a16="http://schemas.microsoft.com/office/drawing/2014/main" id="{C90ABC33-FEFC-77F9-0C2D-BE2D9876D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46847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63" name="Rectangle 143">
            <a:extLst>
              <a:ext uri="{FF2B5EF4-FFF2-40B4-BE49-F238E27FC236}">
                <a16:creationId xmlns:a16="http://schemas.microsoft.com/office/drawing/2014/main" id="{54849D7C-41CB-A8BB-3B48-59FAAFEC8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24876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64" name="Rectangle 144">
            <a:extLst>
              <a:ext uri="{FF2B5EF4-FFF2-40B4-BE49-F238E27FC236}">
                <a16:creationId xmlns:a16="http://schemas.microsoft.com/office/drawing/2014/main" id="{ACA310C0-D8BC-DBAF-6373-DE9553BB8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24876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67" name="Rectangle 147">
            <a:extLst>
              <a:ext uri="{FF2B5EF4-FFF2-40B4-BE49-F238E27FC236}">
                <a16:creationId xmlns:a16="http://schemas.microsoft.com/office/drawing/2014/main" id="{1E178C43-E3AD-B778-E977-7EE4FF5D8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2487613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70" name="Rectangle 150">
            <a:extLst>
              <a:ext uri="{FF2B5EF4-FFF2-40B4-BE49-F238E27FC236}">
                <a16:creationId xmlns:a16="http://schemas.microsoft.com/office/drawing/2014/main" id="{FBD019C3-18C0-9E16-36D5-9156FF279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3" y="4684713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85" name="Rectangle 165">
            <a:extLst>
              <a:ext uri="{FF2B5EF4-FFF2-40B4-BE49-F238E27FC236}">
                <a16:creationId xmlns:a16="http://schemas.microsoft.com/office/drawing/2014/main" id="{C2D3A7AA-BD4F-2F96-AC5A-8DCE20413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950" y="5815013"/>
            <a:ext cx="11113" cy="158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87" name="Rectangle 167">
            <a:extLst>
              <a:ext uri="{FF2B5EF4-FFF2-40B4-BE49-F238E27FC236}">
                <a16:creationId xmlns:a16="http://schemas.microsoft.com/office/drawing/2014/main" id="{6DEABC2E-4860-CF03-AD52-70153296A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5256213"/>
            <a:ext cx="12700" cy="158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288" name="Rectangle 168">
            <a:extLst>
              <a:ext uri="{FF2B5EF4-FFF2-40B4-BE49-F238E27FC236}">
                <a16:creationId xmlns:a16="http://schemas.microsoft.com/office/drawing/2014/main" id="{077EE2BF-F651-915B-F422-9C215575D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0" y="5765800"/>
            <a:ext cx="12700" cy="1588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01" name="Rectangle 181">
            <a:extLst>
              <a:ext uri="{FF2B5EF4-FFF2-40B4-BE49-F238E27FC236}">
                <a16:creationId xmlns:a16="http://schemas.microsoft.com/office/drawing/2014/main" id="{94CF8591-A0B0-3B79-820B-3C2EC0ECC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8" y="4076700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02" name="Rectangle 182">
            <a:extLst>
              <a:ext uri="{FF2B5EF4-FFF2-40B4-BE49-F238E27FC236}">
                <a16:creationId xmlns:a16="http://schemas.microsoft.com/office/drawing/2014/main" id="{FAF3C5CA-68F5-0D7B-0D69-F8120BE0E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076700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04" name="Rectangle 184">
            <a:extLst>
              <a:ext uri="{FF2B5EF4-FFF2-40B4-BE49-F238E27FC236}">
                <a16:creationId xmlns:a16="http://schemas.microsoft.com/office/drawing/2014/main" id="{F9A6BEFE-5086-E174-05B0-0444160B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363" y="5256213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05" name="Rectangle 185">
            <a:extLst>
              <a:ext uri="{FF2B5EF4-FFF2-40B4-BE49-F238E27FC236}">
                <a16:creationId xmlns:a16="http://schemas.microsoft.com/office/drawing/2014/main" id="{1858AD64-70B9-7F74-E893-9462A786A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325" y="5256213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08" name="Rectangle 188">
            <a:extLst>
              <a:ext uri="{FF2B5EF4-FFF2-40B4-BE49-F238E27FC236}">
                <a16:creationId xmlns:a16="http://schemas.microsoft.com/office/drawing/2014/main" id="{F1348B8C-346C-1274-D6EE-D40CBD301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3" y="5815013"/>
            <a:ext cx="12700" cy="158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10" name="Rectangle 190">
            <a:extLst>
              <a:ext uri="{FF2B5EF4-FFF2-40B4-BE49-F238E27FC236}">
                <a16:creationId xmlns:a16="http://schemas.microsoft.com/office/drawing/2014/main" id="{120C008F-488C-BC36-35A6-62A20F518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076700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11" name="Rectangle 191">
            <a:extLst>
              <a:ext uri="{FF2B5EF4-FFF2-40B4-BE49-F238E27FC236}">
                <a16:creationId xmlns:a16="http://schemas.microsoft.com/office/drawing/2014/main" id="{AA0B3B35-53AF-C74B-8E5A-E968DB857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25" y="4076700"/>
            <a:ext cx="1588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14" name="Rectangle 194">
            <a:extLst>
              <a:ext uri="{FF2B5EF4-FFF2-40B4-BE49-F238E27FC236}">
                <a16:creationId xmlns:a16="http://schemas.microsoft.com/office/drawing/2014/main" id="{D5A1A9E2-D145-E932-A5DA-CB8390226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5256213"/>
            <a:ext cx="1587" cy="127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16" name="Rectangle 196">
            <a:extLst>
              <a:ext uri="{FF2B5EF4-FFF2-40B4-BE49-F238E27FC236}">
                <a16:creationId xmlns:a16="http://schemas.microsoft.com/office/drawing/2014/main" id="{FD47DE92-8820-87F0-0361-8CE54089D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2088" y="5256213"/>
            <a:ext cx="12700" cy="158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1317" name="Rectangle 197">
            <a:extLst>
              <a:ext uri="{FF2B5EF4-FFF2-40B4-BE49-F238E27FC236}">
                <a16:creationId xmlns:a16="http://schemas.microsoft.com/office/drawing/2014/main" id="{F49C304B-CD71-D2C5-EC07-1E96D6146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9388" y="5765800"/>
            <a:ext cx="12700" cy="1588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1338" name="Picture 218">
            <a:extLst>
              <a:ext uri="{FF2B5EF4-FFF2-40B4-BE49-F238E27FC236}">
                <a16:creationId xmlns:a16="http://schemas.microsoft.com/office/drawing/2014/main" id="{096CA051-FBC1-5EC7-05E6-82C7D3D3916E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6838" y="1176338"/>
            <a:ext cx="6088062" cy="490855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42DDFA4-48DE-7020-A5DC-DAB93503F0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E58B1-06B3-E442-AD6F-A6A147ED8547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62146" name="Rectangle 2">
            <a:extLst>
              <a:ext uri="{FF2B5EF4-FFF2-40B4-BE49-F238E27FC236}">
                <a16:creationId xmlns:a16="http://schemas.microsoft.com/office/drawing/2014/main" id="{744C00C1-1746-67D1-DBC3-5682C01A9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088" y="279400"/>
            <a:ext cx="7772400" cy="754063"/>
          </a:xfrm>
        </p:spPr>
        <p:txBody>
          <a:bodyPr/>
          <a:lstStyle/>
          <a:p>
            <a:r>
              <a:rPr lang="en-US" altLang="en-US" sz="4000"/>
              <a:t>Ring Oscillator</a:t>
            </a:r>
            <a:endParaRPr lang="en-US" altLang="en-US" sz="4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62149" name="Picture 5">
            <a:extLst>
              <a:ext uri="{FF2B5EF4-FFF2-40B4-BE49-F238E27FC236}">
                <a16:creationId xmlns:a16="http://schemas.microsoft.com/office/drawing/2014/main" id="{2A206935-4538-646D-16B6-B666638B3269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438" y="1479550"/>
            <a:ext cx="7837487" cy="3795713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grpSp>
        <p:nvGrpSpPr>
          <p:cNvPr id="262173" name="Group 29">
            <a:extLst>
              <a:ext uri="{FF2B5EF4-FFF2-40B4-BE49-F238E27FC236}">
                <a16:creationId xmlns:a16="http://schemas.microsoft.com/office/drawing/2014/main" id="{1A1C78B2-87A7-0E77-CE89-07FC38065688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5600700"/>
            <a:ext cx="1984375" cy="520700"/>
            <a:chOff x="2154" y="3528"/>
            <a:chExt cx="1250" cy="328"/>
          </a:xfrm>
        </p:grpSpPr>
        <p:sp>
          <p:nvSpPr>
            <p:cNvPr id="262165" name="AutoShape 21">
              <a:extLst>
                <a:ext uri="{FF2B5EF4-FFF2-40B4-BE49-F238E27FC236}">
                  <a16:creationId xmlns:a16="http://schemas.microsoft.com/office/drawing/2014/main" id="{CEBB3BC3-8782-90A4-6711-12F5E0B3918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54" y="3528"/>
              <a:ext cx="125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167" name="Rectangle 23">
              <a:extLst>
                <a:ext uri="{FF2B5EF4-FFF2-40B4-BE49-F238E27FC236}">
                  <a16:creationId xmlns:a16="http://schemas.microsoft.com/office/drawing/2014/main" id="{C7201EDC-E302-531E-301A-D373B4793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3552"/>
              <a:ext cx="536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700">
                  <a:solidFill>
                    <a:srgbClr val="315263"/>
                  </a:solidFill>
                  <a:latin typeface="Times New Roman" panose="02020603050405020304" pitchFamily="18" charset="0"/>
                </a:rPr>
                <a:t>T = 2 </a:t>
              </a:r>
              <a:endParaRPr lang="en-US" altLang="en-US">
                <a:solidFill>
                  <a:srgbClr val="315263"/>
                </a:solidFill>
              </a:endParaRPr>
            </a:p>
          </p:txBody>
        </p:sp>
        <p:sp>
          <p:nvSpPr>
            <p:cNvPr id="262168" name="Rectangle 24">
              <a:extLst>
                <a:ext uri="{FF2B5EF4-FFF2-40B4-BE49-F238E27FC236}">
                  <a16:creationId xmlns:a16="http://schemas.microsoft.com/office/drawing/2014/main" id="{29E57A3B-0384-FB6B-0629-C7D695C0F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3552"/>
              <a:ext cx="119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700" i="0">
                  <a:solidFill>
                    <a:srgbClr val="315263"/>
                  </a:solidFill>
                  <a:latin typeface="Symbol" pitchFamily="2" charset="2"/>
                </a:rPr>
                <a:t>´</a:t>
              </a:r>
              <a:endParaRPr lang="en-US" altLang="en-US">
                <a:solidFill>
                  <a:srgbClr val="315263"/>
                </a:solidFill>
              </a:endParaRPr>
            </a:p>
          </p:txBody>
        </p:sp>
        <p:sp>
          <p:nvSpPr>
            <p:cNvPr id="262169" name="Rectangle 25">
              <a:extLst>
                <a:ext uri="{FF2B5EF4-FFF2-40B4-BE49-F238E27FC236}">
                  <a16:creationId xmlns:a16="http://schemas.microsoft.com/office/drawing/2014/main" id="{80F59DDA-DA55-C291-5E61-C63EE700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3552"/>
              <a:ext cx="114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700">
                  <a:solidFill>
                    <a:srgbClr val="315263"/>
                  </a:solidFill>
                  <a:latin typeface="Times New Roman" panose="02020603050405020304" pitchFamily="18" charset="0"/>
                </a:rPr>
                <a:t> t</a:t>
              </a:r>
              <a:endParaRPr lang="en-US" altLang="en-US">
                <a:solidFill>
                  <a:srgbClr val="315263"/>
                </a:solidFill>
              </a:endParaRPr>
            </a:p>
          </p:txBody>
        </p:sp>
        <p:sp>
          <p:nvSpPr>
            <p:cNvPr id="262170" name="Rectangle 26">
              <a:extLst>
                <a:ext uri="{FF2B5EF4-FFF2-40B4-BE49-F238E27FC236}">
                  <a16:creationId xmlns:a16="http://schemas.microsoft.com/office/drawing/2014/main" id="{604E6527-CFB5-2F1D-0BAD-CF10AB815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" y="3649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100">
                  <a:solidFill>
                    <a:srgbClr val="315263"/>
                  </a:solidFill>
                  <a:latin typeface="Times New Roman" panose="02020603050405020304" pitchFamily="18" charset="0"/>
                </a:rPr>
                <a:t>p</a:t>
              </a:r>
              <a:endParaRPr lang="en-US" altLang="en-US">
                <a:solidFill>
                  <a:srgbClr val="315263"/>
                </a:solidFill>
              </a:endParaRPr>
            </a:p>
          </p:txBody>
        </p:sp>
        <p:sp>
          <p:nvSpPr>
            <p:cNvPr id="262171" name="Rectangle 27">
              <a:extLst>
                <a:ext uri="{FF2B5EF4-FFF2-40B4-BE49-F238E27FC236}">
                  <a16:creationId xmlns:a16="http://schemas.microsoft.com/office/drawing/2014/main" id="{AB3EBF1A-9CDF-4E21-C34D-42F02F2D8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3552"/>
              <a:ext cx="173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700" i="0">
                  <a:solidFill>
                    <a:srgbClr val="315263"/>
                  </a:solidFill>
                  <a:latin typeface="Symbol" pitchFamily="2" charset="2"/>
                </a:rPr>
                <a:t> ´</a:t>
              </a:r>
              <a:endParaRPr lang="en-US" altLang="en-US">
                <a:solidFill>
                  <a:srgbClr val="315263"/>
                </a:solidFill>
              </a:endParaRPr>
            </a:p>
          </p:txBody>
        </p:sp>
        <p:sp>
          <p:nvSpPr>
            <p:cNvPr id="262172" name="Rectangle 28">
              <a:extLst>
                <a:ext uri="{FF2B5EF4-FFF2-40B4-BE49-F238E27FC236}">
                  <a16:creationId xmlns:a16="http://schemas.microsoft.com/office/drawing/2014/main" id="{3EDFB6FA-345B-66F0-7E38-813634434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" y="3552"/>
              <a:ext cx="19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2700">
                  <a:solidFill>
                    <a:srgbClr val="315263"/>
                  </a:solidFill>
                  <a:latin typeface="Times New Roman" panose="02020603050405020304" pitchFamily="18" charset="0"/>
                </a:rPr>
                <a:t> N</a:t>
              </a:r>
              <a:endParaRPr lang="en-US" altLang="en-US">
                <a:solidFill>
                  <a:srgbClr val="315263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95C10EE-6A6E-ACAA-8E65-AE53CAE621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7E970-0935-1043-9CAD-F94FE76DD803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63170" name="Rectangle 2">
            <a:extLst>
              <a:ext uri="{FF2B5EF4-FFF2-40B4-BE49-F238E27FC236}">
                <a16:creationId xmlns:a16="http://schemas.microsoft.com/office/drawing/2014/main" id="{3A4C28E6-49D2-73F0-0F93-40AB5AEBEA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First-Order RC Network</a:t>
            </a:r>
          </a:p>
        </p:txBody>
      </p:sp>
      <p:sp>
        <p:nvSpPr>
          <p:cNvPr id="263171" name="Rectangle 3">
            <a:extLst>
              <a:ext uri="{FF2B5EF4-FFF2-40B4-BE49-F238E27FC236}">
                <a16:creationId xmlns:a16="http://schemas.microsoft.com/office/drawing/2014/main" id="{EF22D272-57CB-C28C-2D67-470F41BA8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25" y="2701925"/>
            <a:ext cx="28575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72" name="Rectangle 4">
            <a:extLst>
              <a:ext uri="{FF2B5EF4-FFF2-40B4-BE49-F238E27FC236}">
                <a16:creationId xmlns:a16="http://schemas.microsoft.com/office/drawing/2014/main" id="{12C83841-0D8F-83D1-EE21-5A6C941D7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701925"/>
            <a:ext cx="28575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73" name="Rectangle 5">
            <a:extLst>
              <a:ext uri="{FF2B5EF4-FFF2-40B4-BE49-F238E27FC236}">
                <a16:creationId xmlns:a16="http://schemas.microsoft.com/office/drawing/2014/main" id="{17EA3710-0D45-1CE1-288E-268D66E1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3752850"/>
            <a:ext cx="28575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74" name="Rectangle 6">
            <a:extLst>
              <a:ext uri="{FF2B5EF4-FFF2-40B4-BE49-F238E27FC236}">
                <a16:creationId xmlns:a16="http://schemas.microsoft.com/office/drawing/2014/main" id="{EE61D07D-0317-137E-44CB-471129E56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3298825"/>
            <a:ext cx="28575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75" name="Rectangle 7">
            <a:extLst>
              <a:ext uri="{FF2B5EF4-FFF2-40B4-BE49-F238E27FC236}">
                <a16:creationId xmlns:a16="http://schemas.microsoft.com/office/drawing/2014/main" id="{DF6CEF5E-4518-6C79-1ABD-E281C4AA3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475" y="3298825"/>
            <a:ext cx="1588" cy="285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76" name="Rectangle 8">
            <a:extLst>
              <a:ext uri="{FF2B5EF4-FFF2-40B4-BE49-F238E27FC236}">
                <a16:creationId xmlns:a16="http://schemas.microsoft.com/office/drawing/2014/main" id="{F13EE41D-A389-4F17-AECB-C4AB74EB8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730500"/>
            <a:ext cx="28575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77" name="Rectangle 9">
            <a:extLst>
              <a:ext uri="{FF2B5EF4-FFF2-40B4-BE49-F238E27FC236}">
                <a16:creationId xmlns:a16="http://schemas.microsoft.com/office/drawing/2014/main" id="{0D087E37-2F9A-9D6A-C506-D7BF3E1AF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3184525"/>
            <a:ext cx="28575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78" name="Rectangle 10">
            <a:extLst>
              <a:ext uri="{FF2B5EF4-FFF2-40B4-BE49-F238E27FC236}">
                <a16:creationId xmlns:a16="http://schemas.microsoft.com/office/drawing/2014/main" id="{27EDA556-041B-B4AA-6D2F-88D2574EF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475" y="3213100"/>
            <a:ext cx="1588" cy="285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79" name="Rectangle 11">
            <a:extLst>
              <a:ext uri="{FF2B5EF4-FFF2-40B4-BE49-F238E27FC236}">
                <a16:creationId xmlns:a16="http://schemas.microsoft.com/office/drawing/2014/main" id="{825FB5AD-902C-D70C-2544-4E388F0AA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3752850"/>
            <a:ext cx="28575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0" name="Rectangle 12">
            <a:extLst>
              <a:ext uri="{FF2B5EF4-FFF2-40B4-BE49-F238E27FC236}">
                <a16:creationId xmlns:a16="http://schemas.microsoft.com/office/drawing/2014/main" id="{2D9E9A13-F719-6B5B-9FDB-B4C80A3DA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3554413"/>
            <a:ext cx="28575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1" name="Rectangle 13">
            <a:extLst>
              <a:ext uri="{FF2B5EF4-FFF2-40B4-BE49-F238E27FC236}">
                <a16:creationId xmlns:a16="http://schemas.microsoft.com/office/drawing/2014/main" id="{437CCBFC-BAAF-C521-2CB3-DF34926A6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3043238"/>
            <a:ext cx="28575" cy="1587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2" name="Rectangle 14">
            <a:extLst>
              <a:ext uri="{FF2B5EF4-FFF2-40B4-BE49-F238E27FC236}">
                <a16:creationId xmlns:a16="http://schemas.microsoft.com/office/drawing/2014/main" id="{9B76A28E-FC55-6582-7B71-3065529D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2701925"/>
            <a:ext cx="28575" cy="15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3" name="Rectangle 15">
            <a:extLst>
              <a:ext uri="{FF2B5EF4-FFF2-40B4-BE49-F238E27FC236}">
                <a16:creationId xmlns:a16="http://schemas.microsoft.com/office/drawing/2014/main" id="{7EBBB5C3-7848-00B0-722C-937DEB7E2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2701925"/>
            <a:ext cx="1588" cy="285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3184" name="Rectangle 16">
            <a:extLst>
              <a:ext uri="{FF2B5EF4-FFF2-40B4-BE49-F238E27FC236}">
                <a16:creationId xmlns:a16="http://schemas.microsoft.com/office/drawing/2014/main" id="{0A39F5E8-9D5D-110D-9140-979FB5FC2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701925"/>
            <a:ext cx="1588" cy="2857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63185" name="Group 17">
            <a:extLst>
              <a:ext uri="{FF2B5EF4-FFF2-40B4-BE49-F238E27FC236}">
                <a16:creationId xmlns:a16="http://schemas.microsoft.com/office/drawing/2014/main" id="{C321578C-8FF4-71DE-742D-4DD11691590E}"/>
              </a:ext>
            </a:extLst>
          </p:cNvPr>
          <p:cNvGrpSpPr>
            <a:grpSpLocks/>
          </p:cNvGrpSpPr>
          <p:nvPr/>
        </p:nvGrpSpPr>
        <p:grpSpPr bwMode="auto">
          <a:xfrm>
            <a:off x="942975" y="2162175"/>
            <a:ext cx="2771775" cy="1817688"/>
            <a:chOff x="594" y="1362"/>
            <a:chExt cx="1746" cy="1145"/>
          </a:xfrm>
        </p:grpSpPr>
        <p:sp>
          <p:nvSpPr>
            <p:cNvPr id="263186" name="Oval 18">
              <a:extLst>
                <a:ext uri="{FF2B5EF4-FFF2-40B4-BE49-F238E27FC236}">
                  <a16:creationId xmlns:a16="http://schemas.microsoft.com/office/drawing/2014/main" id="{F031791F-7344-37E9-D0AB-B78FACC44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920"/>
              <a:ext cx="336" cy="336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187" name="Freeform 19">
              <a:extLst>
                <a:ext uri="{FF2B5EF4-FFF2-40B4-BE49-F238E27FC236}">
                  <a16:creationId xmlns:a16="http://schemas.microsoft.com/office/drawing/2014/main" id="{0306A690-1C16-A0B8-981A-6CFD30185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" y="1702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188" name="Rectangle 20">
              <a:extLst>
                <a:ext uri="{FF2B5EF4-FFF2-40B4-BE49-F238E27FC236}">
                  <a16:creationId xmlns:a16="http://schemas.microsoft.com/office/drawing/2014/main" id="{A87E864C-0B55-CF6C-3121-1D04476DD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" y="1702"/>
              <a:ext cx="108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3189" name="Group 21">
              <a:extLst>
                <a:ext uri="{FF2B5EF4-FFF2-40B4-BE49-F238E27FC236}">
                  <a16:creationId xmlns:a16="http://schemas.microsoft.com/office/drawing/2014/main" id="{0F472230-E959-EF44-9818-EF9A388C5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612"/>
              <a:ext cx="576" cy="215"/>
              <a:chOff x="1152" y="1612"/>
              <a:chExt cx="576" cy="215"/>
            </a:xfrm>
          </p:grpSpPr>
          <p:sp>
            <p:nvSpPr>
              <p:cNvPr id="263190" name="Freeform 22">
                <a:extLst>
                  <a:ext uri="{FF2B5EF4-FFF2-40B4-BE49-F238E27FC236}">
                    <a16:creationId xmlns:a16="http://schemas.microsoft.com/office/drawing/2014/main" id="{C927046E-19CA-B812-8F0C-CDBC21576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1630"/>
                <a:ext cx="558" cy="161"/>
              </a:xfrm>
              <a:custGeom>
                <a:avLst/>
                <a:gdLst>
                  <a:gd name="T0" fmla="*/ 558 w 558"/>
                  <a:gd name="T1" fmla="*/ 72 h 161"/>
                  <a:gd name="T2" fmla="*/ 522 w 558"/>
                  <a:gd name="T3" fmla="*/ 161 h 161"/>
                  <a:gd name="T4" fmla="*/ 414 w 558"/>
                  <a:gd name="T5" fmla="*/ 0 h 161"/>
                  <a:gd name="T6" fmla="*/ 324 w 558"/>
                  <a:gd name="T7" fmla="*/ 161 h 161"/>
                  <a:gd name="T8" fmla="*/ 234 w 558"/>
                  <a:gd name="T9" fmla="*/ 0 h 161"/>
                  <a:gd name="T10" fmla="*/ 126 w 558"/>
                  <a:gd name="T11" fmla="*/ 161 h 161"/>
                  <a:gd name="T12" fmla="*/ 36 w 558"/>
                  <a:gd name="T13" fmla="*/ 0 h 161"/>
                  <a:gd name="T14" fmla="*/ 0 w 558"/>
                  <a:gd name="T15" fmla="*/ 72 h 161"/>
                  <a:gd name="T16" fmla="*/ 558 w 558"/>
                  <a:gd name="T17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8" h="161">
                    <a:moveTo>
                      <a:pt x="558" y="72"/>
                    </a:moveTo>
                    <a:lnTo>
                      <a:pt x="522" y="161"/>
                    </a:lnTo>
                    <a:lnTo>
                      <a:pt x="414" y="0"/>
                    </a:lnTo>
                    <a:lnTo>
                      <a:pt x="324" y="161"/>
                    </a:lnTo>
                    <a:lnTo>
                      <a:pt x="234" y="0"/>
                    </a:lnTo>
                    <a:lnTo>
                      <a:pt x="126" y="161"/>
                    </a:lnTo>
                    <a:lnTo>
                      <a:pt x="36" y="0"/>
                    </a:lnTo>
                    <a:lnTo>
                      <a:pt x="0" y="72"/>
                    </a:lnTo>
                    <a:lnTo>
                      <a:pt x="558" y="72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91" name="Freeform 23">
                <a:extLst>
                  <a:ext uri="{FF2B5EF4-FFF2-40B4-BE49-F238E27FC236}">
                    <a16:creationId xmlns:a16="http://schemas.microsoft.com/office/drawing/2014/main" id="{E8DF3DE0-4CD2-3D5D-2717-D69F685DF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8" y="1612"/>
                <a:ext cx="450" cy="215"/>
              </a:xfrm>
              <a:custGeom>
                <a:avLst/>
                <a:gdLst>
                  <a:gd name="T0" fmla="*/ 450 w 450"/>
                  <a:gd name="T1" fmla="*/ 90 h 215"/>
                  <a:gd name="T2" fmla="*/ 414 w 450"/>
                  <a:gd name="T3" fmla="*/ 179 h 215"/>
                  <a:gd name="T4" fmla="*/ 414 w 450"/>
                  <a:gd name="T5" fmla="*/ 215 h 215"/>
                  <a:gd name="T6" fmla="*/ 396 w 450"/>
                  <a:gd name="T7" fmla="*/ 197 h 215"/>
                  <a:gd name="T8" fmla="*/ 288 w 450"/>
                  <a:gd name="T9" fmla="*/ 36 h 215"/>
                  <a:gd name="T10" fmla="*/ 288 w 450"/>
                  <a:gd name="T11" fmla="*/ 18 h 215"/>
                  <a:gd name="T12" fmla="*/ 306 w 450"/>
                  <a:gd name="T13" fmla="*/ 18 h 215"/>
                  <a:gd name="T14" fmla="*/ 216 w 450"/>
                  <a:gd name="T15" fmla="*/ 179 h 215"/>
                  <a:gd name="T16" fmla="*/ 216 w 450"/>
                  <a:gd name="T17" fmla="*/ 197 h 215"/>
                  <a:gd name="T18" fmla="*/ 198 w 450"/>
                  <a:gd name="T19" fmla="*/ 179 h 215"/>
                  <a:gd name="T20" fmla="*/ 108 w 450"/>
                  <a:gd name="T21" fmla="*/ 18 h 215"/>
                  <a:gd name="T22" fmla="*/ 108 w 450"/>
                  <a:gd name="T23" fmla="*/ 18 h 215"/>
                  <a:gd name="T24" fmla="*/ 126 w 450"/>
                  <a:gd name="T25" fmla="*/ 36 h 215"/>
                  <a:gd name="T26" fmla="*/ 18 w 450"/>
                  <a:gd name="T27" fmla="*/ 197 h 215"/>
                  <a:gd name="T28" fmla="*/ 18 w 450"/>
                  <a:gd name="T29" fmla="*/ 197 h 215"/>
                  <a:gd name="T30" fmla="*/ 0 w 450"/>
                  <a:gd name="T31" fmla="*/ 179 h 215"/>
                  <a:gd name="T32" fmla="*/ 0 w 450"/>
                  <a:gd name="T33" fmla="*/ 179 h 215"/>
                  <a:gd name="T34" fmla="*/ 108 w 450"/>
                  <a:gd name="T35" fmla="*/ 18 h 215"/>
                  <a:gd name="T36" fmla="*/ 126 w 450"/>
                  <a:gd name="T37" fmla="*/ 0 h 215"/>
                  <a:gd name="T38" fmla="*/ 126 w 450"/>
                  <a:gd name="T39" fmla="*/ 18 h 215"/>
                  <a:gd name="T40" fmla="*/ 216 w 450"/>
                  <a:gd name="T41" fmla="*/ 179 h 215"/>
                  <a:gd name="T42" fmla="*/ 198 w 450"/>
                  <a:gd name="T43" fmla="*/ 179 h 215"/>
                  <a:gd name="T44" fmla="*/ 198 w 450"/>
                  <a:gd name="T45" fmla="*/ 179 h 215"/>
                  <a:gd name="T46" fmla="*/ 288 w 450"/>
                  <a:gd name="T47" fmla="*/ 18 h 215"/>
                  <a:gd name="T48" fmla="*/ 306 w 450"/>
                  <a:gd name="T49" fmla="*/ 0 h 215"/>
                  <a:gd name="T50" fmla="*/ 306 w 450"/>
                  <a:gd name="T51" fmla="*/ 18 h 215"/>
                  <a:gd name="T52" fmla="*/ 414 w 450"/>
                  <a:gd name="T53" fmla="*/ 179 h 215"/>
                  <a:gd name="T54" fmla="*/ 396 w 450"/>
                  <a:gd name="T55" fmla="*/ 197 h 215"/>
                  <a:gd name="T56" fmla="*/ 396 w 450"/>
                  <a:gd name="T57" fmla="*/ 179 h 215"/>
                  <a:gd name="T58" fmla="*/ 432 w 450"/>
                  <a:gd name="T59" fmla="*/ 90 h 215"/>
                  <a:gd name="T60" fmla="*/ 450 w 450"/>
                  <a:gd name="T61" fmla="*/ 9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0" h="215">
                    <a:moveTo>
                      <a:pt x="450" y="90"/>
                    </a:moveTo>
                    <a:lnTo>
                      <a:pt x="414" y="179"/>
                    </a:lnTo>
                    <a:lnTo>
                      <a:pt x="414" y="215"/>
                    </a:lnTo>
                    <a:lnTo>
                      <a:pt x="396" y="197"/>
                    </a:lnTo>
                    <a:lnTo>
                      <a:pt x="288" y="36"/>
                    </a:lnTo>
                    <a:lnTo>
                      <a:pt x="288" y="18"/>
                    </a:lnTo>
                    <a:lnTo>
                      <a:pt x="306" y="18"/>
                    </a:lnTo>
                    <a:lnTo>
                      <a:pt x="216" y="179"/>
                    </a:lnTo>
                    <a:lnTo>
                      <a:pt x="216" y="197"/>
                    </a:lnTo>
                    <a:lnTo>
                      <a:pt x="198" y="179"/>
                    </a:lnTo>
                    <a:lnTo>
                      <a:pt x="108" y="18"/>
                    </a:lnTo>
                    <a:lnTo>
                      <a:pt x="108" y="18"/>
                    </a:lnTo>
                    <a:lnTo>
                      <a:pt x="126" y="36"/>
                    </a:lnTo>
                    <a:lnTo>
                      <a:pt x="18" y="197"/>
                    </a:lnTo>
                    <a:lnTo>
                      <a:pt x="18" y="197"/>
                    </a:lnTo>
                    <a:lnTo>
                      <a:pt x="0" y="179"/>
                    </a:lnTo>
                    <a:lnTo>
                      <a:pt x="0" y="179"/>
                    </a:lnTo>
                    <a:lnTo>
                      <a:pt x="108" y="18"/>
                    </a:lnTo>
                    <a:lnTo>
                      <a:pt x="126" y="0"/>
                    </a:lnTo>
                    <a:lnTo>
                      <a:pt x="126" y="18"/>
                    </a:lnTo>
                    <a:lnTo>
                      <a:pt x="216" y="179"/>
                    </a:lnTo>
                    <a:lnTo>
                      <a:pt x="198" y="179"/>
                    </a:lnTo>
                    <a:lnTo>
                      <a:pt x="198" y="179"/>
                    </a:lnTo>
                    <a:lnTo>
                      <a:pt x="288" y="18"/>
                    </a:lnTo>
                    <a:lnTo>
                      <a:pt x="306" y="0"/>
                    </a:lnTo>
                    <a:lnTo>
                      <a:pt x="306" y="18"/>
                    </a:lnTo>
                    <a:lnTo>
                      <a:pt x="414" y="179"/>
                    </a:lnTo>
                    <a:lnTo>
                      <a:pt x="396" y="197"/>
                    </a:lnTo>
                    <a:lnTo>
                      <a:pt x="396" y="179"/>
                    </a:lnTo>
                    <a:lnTo>
                      <a:pt x="432" y="90"/>
                    </a:lnTo>
                    <a:lnTo>
                      <a:pt x="450" y="9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92" name="Freeform 24">
                <a:extLst>
                  <a:ext uri="{FF2B5EF4-FFF2-40B4-BE49-F238E27FC236}">
                    <a16:creationId xmlns:a16="http://schemas.microsoft.com/office/drawing/2014/main" id="{BC4B73A5-9F58-6FF3-0E53-FCF10FCFD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8" y="1612"/>
                <a:ext cx="108" cy="179"/>
              </a:xfrm>
              <a:custGeom>
                <a:avLst/>
                <a:gdLst>
                  <a:gd name="T0" fmla="*/ 90 w 108"/>
                  <a:gd name="T1" fmla="*/ 179 h 179"/>
                  <a:gd name="T2" fmla="*/ 0 w 108"/>
                  <a:gd name="T3" fmla="*/ 18 h 179"/>
                  <a:gd name="T4" fmla="*/ 0 w 108"/>
                  <a:gd name="T5" fmla="*/ 18 h 179"/>
                  <a:gd name="T6" fmla="*/ 18 w 108"/>
                  <a:gd name="T7" fmla="*/ 0 h 179"/>
                  <a:gd name="T8" fmla="*/ 18 w 108"/>
                  <a:gd name="T9" fmla="*/ 18 h 179"/>
                  <a:gd name="T10" fmla="*/ 108 w 108"/>
                  <a:gd name="T11" fmla="*/ 179 h 179"/>
                  <a:gd name="T12" fmla="*/ 90 w 108"/>
                  <a:gd name="T13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79">
                    <a:moveTo>
                      <a:pt x="90" y="179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18" y="0"/>
                    </a:lnTo>
                    <a:lnTo>
                      <a:pt x="18" y="18"/>
                    </a:lnTo>
                    <a:lnTo>
                      <a:pt x="108" y="179"/>
                    </a:lnTo>
                    <a:lnTo>
                      <a:pt x="90" y="179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93" name="Freeform 25">
                <a:extLst>
                  <a:ext uri="{FF2B5EF4-FFF2-40B4-BE49-F238E27FC236}">
                    <a16:creationId xmlns:a16="http://schemas.microsoft.com/office/drawing/2014/main" id="{BBAC2085-E8CB-6557-F23B-570824199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1630"/>
                <a:ext cx="54" cy="72"/>
              </a:xfrm>
              <a:custGeom>
                <a:avLst/>
                <a:gdLst>
                  <a:gd name="T0" fmla="*/ 54 w 54"/>
                  <a:gd name="T1" fmla="*/ 0 h 72"/>
                  <a:gd name="T2" fmla="*/ 36 w 54"/>
                  <a:gd name="T3" fmla="*/ 0 h 72"/>
                  <a:gd name="T4" fmla="*/ 0 w 54"/>
                  <a:gd name="T5" fmla="*/ 72 h 72"/>
                  <a:gd name="T6" fmla="*/ 18 w 54"/>
                  <a:gd name="T7" fmla="*/ 72 h 72"/>
                  <a:gd name="T8" fmla="*/ 54 w 5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54" y="0"/>
                    </a:moveTo>
                    <a:lnTo>
                      <a:pt x="36" y="0"/>
                    </a:lnTo>
                    <a:lnTo>
                      <a:pt x="0" y="72"/>
                    </a:lnTo>
                    <a:lnTo>
                      <a:pt x="18" y="72"/>
                    </a:lnTo>
                    <a:lnTo>
                      <a:pt x="54" y="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94" name="Freeform 26">
                <a:extLst>
                  <a:ext uri="{FF2B5EF4-FFF2-40B4-BE49-F238E27FC236}">
                    <a16:creationId xmlns:a16="http://schemas.microsoft.com/office/drawing/2014/main" id="{A525541E-64C6-9222-6E19-538B53CA9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0" y="1702"/>
                <a:ext cx="18" cy="18"/>
              </a:xfrm>
              <a:custGeom>
                <a:avLst/>
                <a:gdLst>
                  <a:gd name="T0" fmla="*/ 18 w 18"/>
                  <a:gd name="T1" fmla="*/ 18 h 18"/>
                  <a:gd name="T2" fmla="*/ 18 w 18"/>
                  <a:gd name="T3" fmla="*/ 0 h 18"/>
                  <a:gd name="T4" fmla="*/ 18 w 18"/>
                  <a:gd name="T5" fmla="*/ 0 h 18"/>
                  <a:gd name="T6" fmla="*/ 0 w 18"/>
                  <a:gd name="T7" fmla="*/ 0 h 18"/>
                  <a:gd name="T8" fmla="*/ 0 w 18"/>
                  <a:gd name="T9" fmla="*/ 18 h 18"/>
                  <a:gd name="T10" fmla="*/ 0 w 18"/>
                  <a:gd name="T11" fmla="*/ 18 h 18"/>
                  <a:gd name="T12" fmla="*/ 18 w 18"/>
                  <a:gd name="T13" fmla="*/ 18 h 18"/>
                  <a:gd name="T14" fmla="*/ 18 w 18"/>
                  <a:gd name="T15" fmla="*/ 18 h 18"/>
                  <a:gd name="T16" fmla="*/ 18 w 18"/>
                  <a:gd name="T1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8" y="18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95" name="Freeform 27">
                <a:extLst>
                  <a:ext uri="{FF2B5EF4-FFF2-40B4-BE49-F238E27FC236}">
                    <a16:creationId xmlns:a16="http://schemas.microsoft.com/office/drawing/2014/main" id="{36846B9C-2147-ABCB-49CC-F7428D8AC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" y="1702"/>
                <a:ext cx="18" cy="18"/>
              </a:xfrm>
              <a:custGeom>
                <a:avLst/>
                <a:gdLst>
                  <a:gd name="T0" fmla="*/ 18 w 18"/>
                  <a:gd name="T1" fmla="*/ 18 h 18"/>
                  <a:gd name="T2" fmla="*/ 18 w 18"/>
                  <a:gd name="T3" fmla="*/ 0 h 18"/>
                  <a:gd name="T4" fmla="*/ 18 w 18"/>
                  <a:gd name="T5" fmla="*/ 0 h 18"/>
                  <a:gd name="T6" fmla="*/ 0 w 18"/>
                  <a:gd name="T7" fmla="*/ 0 h 18"/>
                  <a:gd name="T8" fmla="*/ 0 w 18"/>
                  <a:gd name="T9" fmla="*/ 18 h 18"/>
                  <a:gd name="T10" fmla="*/ 0 w 18"/>
                  <a:gd name="T11" fmla="*/ 18 h 18"/>
                  <a:gd name="T12" fmla="*/ 18 w 18"/>
                  <a:gd name="T13" fmla="*/ 18 h 18"/>
                  <a:gd name="T14" fmla="*/ 18 w 18"/>
                  <a:gd name="T15" fmla="*/ 18 h 18"/>
                  <a:gd name="T16" fmla="*/ 18 w 18"/>
                  <a:gd name="T1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8" y="18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3196" name="Freeform 28">
              <a:extLst>
                <a:ext uri="{FF2B5EF4-FFF2-40B4-BE49-F238E27FC236}">
                  <a16:creationId xmlns:a16="http://schemas.microsoft.com/office/drawing/2014/main" id="{5779B33A-BAFD-911D-BAFF-DB3729D77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" y="1702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197" name="Rectangle 29">
              <a:extLst>
                <a:ext uri="{FF2B5EF4-FFF2-40B4-BE49-F238E27FC236}">
                  <a16:creationId xmlns:a16="http://schemas.microsoft.com/office/drawing/2014/main" id="{0C2ED3D1-170E-04ED-C885-CBCE30FB5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702"/>
              <a:ext cx="108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198" name="Rectangle 30">
              <a:extLst>
                <a:ext uri="{FF2B5EF4-FFF2-40B4-BE49-F238E27FC236}">
                  <a16:creationId xmlns:a16="http://schemas.microsoft.com/office/drawing/2014/main" id="{6419C71D-6078-26F4-5EBB-20C7EEF34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" y="1487"/>
              <a:ext cx="1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Helvetica" pitchFamily="2" charset="0"/>
                </a:rPr>
                <a:t>v</a:t>
              </a:r>
              <a:endParaRPr lang="en-US" altLang="en-US" i="0">
                <a:solidFill>
                  <a:srgbClr val="0000B6"/>
                </a:solidFill>
              </a:endParaRPr>
            </a:p>
          </p:txBody>
        </p:sp>
        <p:sp>
          <p:nvSpPr>
            <p:cNvPr id="263199" name="Rectangle 31">
              <a:extLst>
                <a:ext uri="{FF2B5EF4-FFF2-40B4-BE49-F238E27FC236}">
                  <a16:creationId xmlns:a16="http://schemas.microsoft.com/office/drawing/2014/main" id="{3EABDC36-C008-65C0-AFD6-AD18D0376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" y="1541"/>
              <a:ext cx="19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300">
                  <a:solidFill>
                    <a:srgbClr val="000000"/>
                  </a:solidFill>
                  <a:latin typeface="Helvetica" pitchFamily="2" charset="0"/>
                </a:rPr>
                <a:t>out</a:t>
              </a:r>
              <a:endParaRPr lang="en-US" altLang="en-US" i="0">
                <a:solidFill>
                  <a:srgbClr val="0000B6"/>
                </a:solidFill>
              </a:endParaRPr>
            </a:p>
          </p:txBody>
        </p:sp>
        <p:sp>
          <p:nvSpPr>
            <p:cNvPr id="263200" name="Rectangle 32">
              <a:extLst>
                <a:ext uri="{FF2B5EF4-FFF2-40B4-BE49-F238E27FC236}">
                  <a16:creationId xmlns:a16="http://schemas.microsoft.com/office/drawing/2014/main" id="{35C42B12-957F-4509-7A90-70EC28879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1935"/>
              <a:ext cx="1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Helvetica" pitchFamily="2" charset="0"/>
                </a:rPr>
                <a:t>v</a:t>
              </a:r>
              <a:endParaRPr lang="en-US" altLang="en-US" i="0">
                <a:solidFill>
                  <a:srgbClr val="0000B6"/>
                </a:solidFill>
              </a:endParaRPr>
            </a:p>
          </p:txBody>
        </p:sp>
        <p:sp>
          <p:nvSpPr>
            <p:cNvPr id="263201" name="Rectangle 33">
              <a:extLst>
                <a:ext uri="{FF2B5EF4-FFF2-40B4-BE49-F238E27FC236}">
                  <a16:creationId xmlns:a16="http://schemas.microsoft.com/office/drawing/2014/main" id="{5BE6A8E9-7610-68BB-236A-C82D52208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" y="1988"/>
              <a:ext cx="12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300">
                  <a:solidFill>
                    <a:srgbClr val="000000"/>
                  </a:solidFill>
                  <a:latin typeface="Helvetica" pitchFamily="2" charset="0"/>
                </a:rPr>
                <a:t>in</a:t>
              </a:r>
              <a:endParaRPr lang="en-US" altLang="en-US" i="0">
                <a:solidFill>
                  <a:srgbClr val="0000B6"/>
                </a:solidFill>
              </a:endParaRPr>
            </a:p>
          </p:txBody>
        </p:sp>
        <p:sp>
          <p:nvSpPr>
            <p:cNvPr id="263202" name="Rectangle 34">
              <a:extLst>
                <a:ext uri="{FF2B5EF4-FFF2-40B4-BE49-F238E27FC236}">
                  <a16:creationId xmlns:a16="http://schemas.microsoft.com/office/drawing/2014/main" id="{E4FC6B6F-CD01-F80B-47A0-72249DDE1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2070"/>
              <a:ext cx="1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03" name="Rectangle 35">
              <a:extLst>
                <a:ext uri="{FF2B5EF4-FFF2-40B4-BE49-F238E27FC236}">
                  <a16:creationId xmlns:a16="http://schemas.microsoft.com/office/drawing/2014/main" id="{9E129D8D-7BAC-42C3-4ECA-AF19D31DB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" y="2070"/>
              <a:ext cx="306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04" name="Rectangle 36">
              <a:extLst>
                <a:ext uri="{FF2B5EF4-FFF2-40B4-BE49-F238E27FC236}">
                  <a16:creationId xmlns:a16="http://schemas.microsoft.com/office/drawing/2014/main" id="{17B05E0E-3F0B-D9AB-D7DC-0C69F8699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2016"/>
              <a:ext cx="1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05" name="Rectangle 37">
              <a:extLst>
                <a:ext uri="{FF2B5EF4-FFF2-40B4-BE49-F238E27FC236}">
                  <a16:creationId xmlns:a16="http://schemas.microsoft.com/office/drawing/2014/main" id="{864D2185-DFA9-DD45-3DE0-FBFCD5BCE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" y="2016"/>
              <a:ext cx="306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06" name="Freeform 38">
              <a:extLst>
                <a:ext uri="{FF2B5EF4-FFF2-40B4-BE49-F238E27FC236}">
                  <a16:creationId xmlns:a16="http://schemas.microsoft.com/office/drawing/2014/main" id="{D99CBD9D-B3AF-6515-B170-54588C84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8" y="2489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07" name="Freeform 39">
              <a:extLst>
                <a:ext uri="{FF2B5EF4-FFF2-40B4-BE49-F238E27FC236}">
                  <a16:creationId xmlns:a16="http://schemas.microsoft.com/office/drawing/2014/main" id="{9F60D946-3671-078B-1444-522064B8D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2489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08" name="Rectangle 40">
              <a:extLst>
                <a:ext uri="{FF2B5EF4-FFF2-40B4-BE49-F238E27FC236}">
                  <a16:creationId xmlns:a16="http://schemas.microsoft.com/office/drawing/2014/main" id="{C51417AB-9CB3-BF36-A821-A871E60EF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489"/>
              <a:ext cx="162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09" name="Freeform 41">
              <a:extLst>
                <a:ext uri="{FF2B5EF4-FFF2-40B4-BE49-F238E27FC236}">
                  <a16:creationId xmlns:a16="http://schemas.microsoft.com/office/drawing/2014/main" id="{6A157471-1619-C9D1-2FBE-C748C59E7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" y="2436"/>
              <a:ext cx="18" cy="17"/>
            </a:xfrm>
            <a:custGeom>
              <a:avLst/>
              <a:gdLst>
                <a:gd name="T0" fmla="*/ 18 w 18"/>
                <a:gd name="T1" fmla="*/ 17 h 17"/>
                <a:gd name="T2" fmla="*/ 18 w 18"/>
                <a:gd name="T3" fmla="*/ 0 h 17"/>
                <a:gd name="T4" fmla="*/ 18 w 18"/>
                <a:gd name="T5" fmla="*/ 0 h 17"/>
                <a:gd name="T6" fmla="*/ 0 w 18"/>
                <a:gd name="T7" fmla="*/ 0 h 17"/>
                <a:gd name="T8" fmla="*/ 0 w 18"/>
                <a:gd name="T9" fmla="*/ 17 h 17"/>
                <a:gd name="T10" fmla="*/ 0 w 18"/>
                <a:gd name="T11" fmla="*/ 17 h 17"/>
                <a:gd name="T12" fmla="*/ 18 w 18"/>
                <a:gd name="T13" fmla="*/ 17 h 17"/>
                <a:gd name="T14" fmla="*/ 18 w 18"/>
                <a:gd name="T15" fmla="*/ 17 h 17"/>
                <a:gd name="T16" fmla="*/ 18 w 1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7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10" name="Freeform 42">
              <a:extLst>
                <a:ext uri="{FF2B5EF4-FFF2-40B4-BE49-F238E27FC236}">
                  <a16:creationId xmlns:a16="http://schemas.microsoft.com/office/drawing/2014/main" id="{BED530AB-01D6-5C02-ABD2-77413072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" y="2436"/>
              <a:ext cx="18" cy="17"/>
            </a:xfrm>
            <a:custGeom>
              <a:avLst/>
              <a:gdLst>
                <a:gd name="T0" fmla="*/ 18 w 18"/>
                <a:gd name="T1" fmla="*/ 17 h 17"/>
                <a:gd name="T2" fmla="*/ 18 w 18"/>
                <a:gd name="T3" fmla="*/ 0 h 17"/>
                <a:gd name="T4" fmla="*/ 18 w 18"/>
                <a:gd name="T5" fmla="*/ 0 h 17"/>
                <a:gd name="T6" fmla="*/ 0 w 18"/>
                <a:gd name="T7" fmla="*/ 0 h 17"/>
                <a:gd name="T8" fmla="*/ 0 w 18"/>
                <a:gd name="T9" fmla="*/ 17 h 17"/>
                <a:gd name="T10" fmla="*/ 0 w 18"/>
                <a:gd name="T11" fmla="*/ 17 h 17"/>
                <a:gd name="T12" fmla="*/ 18 w 18"/>
                <a:gd name="T13" fmla="*/ 17 h 17"/>
                <a:gd name="T14" fmla="*/ 18 w 18"/>
                <a:gd name="T15" fmla="*/ 17 h 17"/>
                <a:gd name="T16" fmla="*/ 18 w 1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7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11" name="Rectangle 43">
              <a:extLst>
                <a:ext uri="{FF2B5EF4-FFF2-40B4-BE49-F238E27FC236}">
                  <a16:creationId xmlns:a16="http://schemas.microsoft.com/office/drawing/2014/main" id="{239C216B-CF67-1375-5F07-4E3CC475F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" y="2436"/>
              <a:ext cx="324" cy="1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12" name="Freeform 44">
              <a:extLst>
                <a:ext uri="{FF2B5EF4-FFF2-40B4-BE49-F238E27FC236}">
                  <a16:creationId xmlns:a16="http://schemas.microsoft.com/office/drawing/2014/main" id="{17022145-09FA-514B-A88C-224BCA74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" y="2382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13" name="Freeform 45">
              <a:extLst>
                <a:ext uri="{FF2B5EF4-FFF2-40B4-BE49-F238E27FC236}">
                  <a16:creationId xmlns:a16="http://schemas.microsoft.com/office/drawing/2014/main" id="{11C54888-3A64-E988-DCEB-B5F5AA8AE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" y="2382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14" name="Rectangle 46">
              <a:extLst>
                <a:ext uri="{FF2B5EF4-FFF2-40B4-BE49-F238E27FC236}">
                  <a16:creationId xmlns:a16="http://schemas.microsoft.com/office/drawing/2014/main" id="{57256B85-3697-4F23-EC99-5ED0411C5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382"/>
              <a:ext cx="486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15" name="Rectangle 47">
              <a:extLst>
                <a:ext uri="{FF2B5EF4-FFF2-40B4-BE49-F238E27FC236}">
                  <a16:creationId xmlns:a16="http://schemas.microsoft.com/office/drawing/2014/main" id="{56F6691E-4EC3-4D94-F34A-10A92705F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" y="1952"/>
              <a:ext cx="18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Helvetica" pitchFamily="2" charset="0"/>
                </a:rPr>
                <a:t>C</a:t>
              </a:r>
              <a:endParaRPr lang="en-US" altLang="en-US" i="0">
                <a:solidFill>
                  <a:srgbClr val="0000B6"/>
                </a:solidFill>
              </a:endParaRPr>
            </a:p>
          </p:txBody>
        </p:sp>
        <p:sp>
          <p:nvSpPr>
            <p:cNvPr id="263216" name="Rectangle 48">
              <a:extLst>
                <a:ext uri="{FF2B5EF4-FFF2-40B4-BE49-F238E27FC236}">
                  <a16:creationId xmlns:a16="http://schemas.microsoft.com/office/drawing/2014/main" id="{C79D10BB-9798-7D54-9752-CB9C6903C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" y="1362"/>
              <a:ext cx="18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Helvetica" pitchFamily="2" charset="0"/>
                </a:rPr>
                <a:t>R</a:t>
              </a:r>
              <a:endParaRPr lang="en-US" altLang="en-US" i="0">
                <a:solidFill>
                  <a:srgbClr val="0000B6"/>
                </a:solidFill>
              </a:endParaRPr>
            </a:p>
          </p:txBody>
        </p:sp>
        <p:sp>
          <p:nvSpPr>
            <p:cNvPr id="263217" name="Freeform 49">
              <a:extLst>
                <a:ext uri="{FF2B5EF4-FFF2-40B4-BE49-F238E27FC236}">
                  <a16:creationId xmlns:a16="http://schemas.microsoft.com/office/drawing/2014/main" id="{0B989A87-872B-EDC4-B43D-EB96ED05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2489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18" name="Freeform 50">
              <a:extLst>
                <a:ext uri="{FF2B5EF4-FFF2-40B4-BE49-F238E27FC236}">
                  <a16:creationId xmlns:a16="http://schemas.microsoft.com/office/drawing/2014/main" id="{38CF1F08-84D0-78BE-CAD1-A1EC599E8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" y="2489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19" name="Rectangle 51">
              <a:extLst>
                <a:ext uri="{FF2B5EF4-FFF2-40B4-BE49-F238E27FC236}">
                  <a16:creationId xmlns:a16="http://schemas.microsoft.com/office/drawing/2014/main" id="{F8D19B2B-F43B-DFDC-1769-2D04996AC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2489"/>
              <a:ext cx="162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0" name="Freeform 52">
              <a:extLst>
                <a:ext uri="{FF2B5EF4-FFF2-40B4-BE49-F238E27FC236}">
                  <a16:creationId xmlns:a16="http://schemas.microsoft.com/office/drawing/2014/main" id="{B9CBF6F4-35D9-C51A-0038-1DA797EF9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" y="2436"/>
              <a:ext cx="18" cy="17"/>
            </a:xfrm>
            <a:custGeom>
              <a:avLst/>
              <a:gdLst>
                <a:gd name="T0" fmla="*/ 18 w 18"/>
                <a:gd name="T1" fmla="*/ 17 h 17"/>
                <a:gd name="T2" fmla="*/ 18 w 18"/>
                <a:gd name="T3" fmla="*/ 0 h 17"/>
                <a:gd name="T4" fmla="*/ 18 w 18"/>
                <a:gd name="T5" fmla="*/ 0 h 17"/>
                <a:gd name="T6" fmla="*/ 0 w 18"/>
                <a:gd name="T7" fmla="*/ 0 h 17"/>
                <a:gd name="T8" fmla="*/ 0 w 18"/>
                <a:gd name="T9" fmla="*/ 17 h 17"/>
                <a:gd name="T10" fmla="*/ 0 w 18"/>
                <a:gd name="T11" fmla="*/ 17 h 17"/>
                <a:gd name="T12" fmla="*/ 18 w 18"/>
                <a:gd name="T13" fmla="*/ 17 h 17"/>
                <a:gd name="T14" fmla="*/ 18 w 18"/>
                <a:gd name="T15" fmla="*/ 17 h 17"/>
                <a:gd name="T16" fmla="*/ 18 w 1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7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1" name="Freeform 53">
              <a:extLst>
                <a:ext uri="{FF2B5EF4-FFF2-40B4-BE49-F238E27FC236}">
                  <a16:creationId xmlns:a16="http://schemas.microsoft.com/office/drawing/2014/main" id="{2911EBC0-9C90-21B0-C977-CF3679E23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" y="2436"/>
              <a:ext cx="18" cy="17"/>
            </a:xfrm>
            <a:custGeom>
              <a:avLst/>
              <a:gdLst>
                <a:gd name="T0" fmla="*/ 18 w 18"/>
                <a:gd name="T1" fmla="*/ 17 h 17"/>
                <a:gd name="T2" fmla="*/ 18 w 18"/>
                <a:gd name="T3" fmla="*/ 0 h 17"/>
                <a:gd name="T4" fmla="*/ 18 w 18"/>
                <a:gd name="T5" fmla="*/ 0 h 17"/>
                <a:gd name="T6" fmla="*/ 0 w 18"/>
                <a:gd name="T7" fmla="*/ 0 h 17"/>
                <a:gd name="T8" fmla="*/ 0 w 18"/>
                <a:gd name="T9" fmla="*/ 17 h 17"/>
                <a:gd name="T10" fmla="*/ 0 w 18"/>
                <a:gd name="T11" fmla="*/ 17 h 17"/>
                <a:gd name="T12" fmla="*/ 18 w 18"/>
                <a:gd name="T13" fmla="*/ 17 h 17"/>
                <a:gd name="T14" fmla="*/ 18 w 18"/>
                <a:gd name="T15" fmla="*/ 17 h 17"/>
                <a:gd name="T16" fmla="*/ 18 w 1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8" y="17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2" name="Rectangle 54">
              <a:extLst>
                <a:ext uri="{FF2B5EF4-FFF2-40B4-BE49-F238E27FC236}">
                  <a16:creationId xmlns:a16="http://schemas.microsoft.com/office/drawing/2014/main" id="{ABC44CA9-F516-315B-3334-1C4E2DF5A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2436"/>
              <a:ext cx="324" cy="17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3" name="Freeform 55">
              <a:extLst>
                <a:ext uri="{FF2B5EF4-FFF2-40B4-BE49-F238E27FC236}">
                  <a16:creationId xmlns:a16="http://schemas.microsoft.com/office/drawing/2014/main" id="{419D1A89-BD2F-9D4B-DAD6-FDF0A9D92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2382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4" name="Freeform 56">
              <a:extLst>
                <a:ext uri="{FF2B5EF4-FFF2-40B4-BE49-F238E27FC236}">
                  <a16:creationId xmlns:a16="http://schemas.microsoft.com/office/drawing/2014/main" id="{C4CAC82F-FF90-854E-B5E1-12EA629D8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" y="2382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5" name="Rectangle 57">
              <a:extLst>
                <a:ext uri="{FF2B5EF4-FFF2-40B4-BE49-F238E27FC236}">
                  <a16:creationId xmlns:a16="http://schemas.microsoft.com/office/drawing/2014/main" id="{2E257315-214F-E838-9C75-59A4A469D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2382"/>
              <a:ext cx="486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6" name="Rectangle 58">
              <a:extLst>
                <a:ext uri="{FF2B5EF4-FFF2-40B4-BE49-F238E27FC236}">
                  <a16:creationId xmlns:a16="http://schemas.microsoft.com/office/drawing/2014/main" id="{941CEE52-EE8D-BBAE-11E7-EF09FCD2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" y="2256"/>
              <a:ext cx="18" cy="12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7" name="Rectangle 59">
              <a:extLst>
                <a:ext uri="{FF2B5EF4-FFF2-40B4-BE49-F238E27FC236}">
                  <a16:creationId xmlns:a16="http://schemas.microsoft.com/office/drawing/2014/main" id="{A226C61D-762B-287D-BE44-89DCC65BF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2131"/>
              <a:ext cx="1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8" name="Rectangle 60">
              <a:extLst>
                <a:ext uri="{FF2B5EF4-FFF2-40B4-BE49-F238E27FC236}">
                  <a16:creationId xmlns:a16="http://schemas.microsoft.com/office/drawing/2014/main" id="{72A57F97-1A30-E875-851E-A51B35869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2131"/>
              <a:ext cx="90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29" name="Rectangle 61">
              <a:extLst>
                <a:ext uri="{FF2B5EF4-FFF2-40B4-BE49-F238E27FC236}">
                  <a16:creationId xmlns:a16="http://schemas.microsoft.com/office/drawing/2014/main" id="{BB53D7DA-5EEF-2615-EEE9-C410847D1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2006"/>
              <a:ext cx="18" cy="12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0" name="Rectangle 62">
              <a:extLst>
                <a:ext uri="{FF2B5EF4-FFF2-40B4-BE49-F238E27FC236}">
                  <a16:creationId xmlns:a16="http://schemas.microsoft.com/office/drawing/2014/main" id="{F1C76111-9352-915E-B1FF-E36249F67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" y="2006"/>
              <a:ext cx="1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1" name="Rectangle 63">
              <a:extLst>
                <a:ext uri="{FF2B5EF4-FFF2-40B4-BE49-F238E27FC236}">
                  <a16:creationId xmlns:a16="http://schemas.microsoft.com/office/drawing/2014/main" id="{02DF5D66-1CF3-58C7-7518-61D69FD05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2006"/>
              <a:ext cx="72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2" name="Freeform 64">
              <a:extLst>
                <a:ext uri="{FF2B5EF4-FFF2-40B4-BE49-F238E27FC236}">
                  <a16:creationId xmlns:a16="http://schemas.microsoft.com/office/drawing/2014/main" id="{DA61F1AD-7C9D-75F3-AE5A-82F5768D9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" y="2078"/>
              <a:ext cx="18" cy="1"/>
            </a:xfrm>
            <a:custGeom>
              <a:avLst/>
              <a:gdLst>
                <a:gd name="T0" fmla="*/ 0 w 18"/>
                <a:gd name="T1" fmla="*/ 0 w 18"/>
                <a:gd name="T2" fmla="*/ 0 w 18"/>
                <a:gd name="T3" fmla="*/ 18 w 18"/>
                <a:gd name="T4" fmla="*/ 18 w 18"/>
                <a:gd name="T5" fmla="*/ 18 w 18"/>
                <a:gd name="T6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3" name="Rectangle 65">
              <a:extLst>
                <a:ext uri="{FF2B5EF4-FFF2-40B4-BE49-F238E27FC236}">
                  <a16:creationId xmlns:a16="http://schemas.microsoft.com/office/drawing/2014/main" id="{1455103F-D5F4-B862-FF0B-DA4B8C75B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" y="1702"/>
              <a:ext cx="18" cy="21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4" name="Rectangle 66">
              <a:extLst>
                <a:ext uri="{FF2B5EF4-FFF2-40B4-BE49-F238E27FC236}">
                  <a16:creationId xmlns:a16="http://schemas.microsoft.com/office/drawing/2014/main" id="{ABA44974-F4E7-2719-49A5-0B0EC277D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702"/>
              <a:ext cx="198" cy="18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5" name="Freeform 67">
              <a:extLst>
                <a:ext uri="{FF2B5EF4-FFF2-40B4-BE49-F238E27FC236}">
                  <a16:creationId xmlns:a16="http://schemas.microsoft.com/office/drawing/2014/main" id="{4B1B982E-2091-0632-D9D3-8CFCCD1B4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" y="1684"/>
              <a:ext cx="54" cy="54"/>
            </a:xfrm>
            <a:custGeom>
              <a:avLst/>
              <a:gdLst>
                <a:gd name="T0" fmla="*/ 54 w 54"/>
                <a:gd name="T1" fmla="*/ 36 h 54"/>
                <a:gd name="T2" fmla="*/ 36 w 54"/>
                <a:gd name="T3" fmla="*/ 18 h 54"/>
                <a:gd name="T4" fmla="*/ 18 w 54"/>
                <a:gd name="T5" fmla="*/ 0 h 54"/>
                <a:gd name="T6" fmla="*/ 0 w 54"/>
                <a:gd name="T7" fmla="*/ 18 h 54"/>
                <a:gd name="T8" fmla="*/ 0 w 54"/>
                <a:gd name="T9" fmla="*/ 36 h 54"/>
                <a:gd name="T10" fmla="*/ 0 w 54"/>
                <a:gd name="T11" fmla="*/ 54 h 54"/>
                <a:gd name="T12" fmla="*/ 18 w 54"/>
                <a:gd name="T13" fmla="*/ 54 h 54"/>
                <a:gd name="T14" fmla="*/ 36 w 54"/>
                <a:gd name="T15" fmla="*/ 54 h 54"/>
                <a:gd name="T16" fmla="*/ 54 w 54"/>
                <a:gd name="T1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54" y="36"/>
                  </a:moveTo>
                  <a:lnTo>
                    <a:pt x="36" y="18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54" y="3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6" name="Freeform 68">
              <a:extLst>
                <a:ext uri="{FF2B5EF4-FFF2-40B4-BE49-F238E27FC236}">
                  <a16:creationId xmlns:a16="http://schemas.microsoft.com/office/drawing/2014/main" id="{17FA7DE9-4F53-FB1B-366D-F1A4AF8A5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" y="1684"/>
              <a:ext cx="72" cy="72"/>
            </a:xfrm>
            <a:custGeom>
              <a:avLst/>
              <a:gdLst>
                <a:gd name="T0" fmla="*/ 54 w 72"/>
                <a:gd name="T1" fmla="*/ 54 h 72"/>
                <a:gd name="T2" fmla="*/ 36 w 72"/>
                <a:gd name="T3" fmla="*/ 36 h 72"/>
                <a:gd name="T4" fmla="*/ 36 w 72"/>
                <a:gd name="T5" fmla="*/ 36 h 72"/>
                <a:gd name="T6" fmla="*/ 36 w 72"/>
                <a:gd name="T7" fmla="*/ 36 h 72"/>
                <a:gd name="T8" fmla="*/ 18 w 72"/>
                <a:gd name="T9" fmla="*/ 18 h 72"/>
                <a:gd name="T10" fmla="*/ 36 w 72"/>
                <a:gd name="T11" fmla="*/ 18 h 72"/>
                <a:gd name="T12" fmla="*/ 36 w 72"/>
                <a:gd name="T13" fmla="*/ 18 h 72"/>
                <a:gd name="T14" fmla="*/ 18 w 72"/>
                <a:gd name="T15" fmla="*/ 36 h 72"/>
                <a:gd name="T16" fmla="*/ 18 w 72"/>
                <a:gd name="T17" fmla="*/ 18 h 72"/>
                <a:gd name="T18" fmla="*/ 18 w 72"/>
                <a:gd name="T19" fmla="*/ 18 h 72"/>
                <a:gd name="T20" fmla="*/ 18 w 72"/>
                <a:gd name="T21" fmla="*/ 36 h 72"/>
                <a:gd name="T22" fmla="*/ 18 w 72"/>
                <a:gd name="T23" fmla="*/ 36 h 72"/>
                <a:gd name="T24" fmla="*/ 18 w 72"/>
                <a:gd name="T25" fmla="*/ 36 h 72"/>
                <a:gd name="T26" fmla="*/ 18 w 72"/>
                <a:gd name="T27" fmla="*/ 54 h 72"/>
                <a:gd name="T28" fmla="*/ 0 w 72"/>
                <a:gd name="T29" fmla="*/ 54 h 72"/>
                <a:gd name="T30" fmla="*/ 0 w 72"/>
                <a:gd name="T31" fmla="*/ 54 h 72"/>
                <a:gd name="T32" fmla="*/ 18 w 72"/>
                <a:gd name="T33" fmla="*/ 54 h 72"/>
                <a:gd name="T34" fmla="*/ 18 w 72"/>
                <a:gd name="T35" fmla="*/ 54 h 72"/>
                <a:gd name="T36" fmla="*/ 18 w 72"/>
                <a:gd name="T37" fmla="*/ 54 h 72"/>
                <a:gd name="T38" fmla="*/ 36 w 72"/>
                <a:gd name="T39" fmla="*/ 54 h 72"/>
                <a:gd name="T40" fmla="*/ 36 w 72"/>
                <a:gd name="T41" fmla="*/ 54 h 72"/>
                <a:gd name="T42" fmla="*/ 36 w 72"/>
                <a:gd name="T43" fmla="*/ 54 h 72"/>
                <a:gd name="T44" fmla="*/ 54 w 72"/>
                <a:gd name="T45" fmla="*/ 36 h 72"/>
                <a:gd name="T46" fmla="*/ 54 w 72"/>
                <a:gd name="T47" fmla="*/ 36 h 72"/>
                <a:gd name="T48" fmla="*/ 72 w 72"/>
                <a:gd name="T49" fmla="*/ 54 h 72"/>
                <a:gd name="T50" fmla="*/ 72 w 72"/>
                <a:gd name="T51" fmla="*/ 54 h 72"/>
                <a:gd name="T52" fmla="*/ 54 w 72"/>
                <a:gd name="T53" fmla="*/ 72 h 72"/>
                <a:gd name="T54" fmla="*/ 54 w 72"/>
                <a:gd name="T55" fmla="*/ 72 h 72"/>
                <a:gd name="T56" fmla="*/ 36 w 72"/>
                <a:gd name="T57" fmla="*/ 72 h 72"/>
                <a:gd name="T58" fmla="*/ 18 w 72"/>
                <a:gd name="T59" fmla="*/ 72 h 72"/>
                <a:gd name="T60" fmla="*/ 18 w 72"/>
                <a:gd name="T61" fmla="*/ 72 h 72"/>
                <a:gd name="T62" fmla="*/ 18 w 72"/>
                <a:gd name="T63" fmla="*/ 72 h 72"/>
                <a:gd name="T64" fmla="*/ 0 w 72"/>
                <a:gd name="T65" fmla="*/ 72 h 72"/>
                <a:gd name="T66" fmla="*/ 0 w 72"/>
                <a:gd name="T67" fmla="*/ 72 h 72"/>
                <a:gd name="T68" fmla="*/ 0 w 72"/>
                <a:gd name="T69" fmla="*/ 54 h 72"/>
                <a:gd name="T70" fmla="*/ 0 w 72"/>
                <a:gd name="T71" fmla="*/ 36 h 72"/>
                <a:gd name="T72" fmla="*/ 0 w 72"/>
                <a:gd name="T73" fmla="*/ 36 h 72"/>
                <a:gd name="T74" fmla="*/ 0 w 72"/>
                <a:gd name="T75" fmla="*/ 36 h 72"/>
                <a:gd name="T76" fmla="*/ 0 w 72"/>
                <a:gd name="T77" fmla="*/ 18 h 72"/>
                <a:gd name="T78" fmla="*/ 0 w 72"/>
                <a:gd name="T79" fmla="*/ 18 h 72"/>
                <a:gd name="T80" fmla="*/ 0 w 72"/>
                <a:gd name="T81" fmla="*/ 18 h 72"/>
                <a:gd name="T82" fmla="*/ 18 w 72"/>
                <a:gd name="T83" fmla="*/ 0 h 72"/>
                <a:gd name="T84" fmla="*/ 18 w 72"/>
                <a:gd name="T85" fmla="*/ 0 h 72"/>
                <a:gd name="T86" fmla="*/ 36 w 72"/>
                <a:gd name="T87" fmla="*/ 0 h 72"/>
                <a:gd name="T88" fmla="*/ 54 w 72"/>
                <a:gd name="T89" fmla="*/ 18 h 72"/>
                <a:gd name="T90" fmla="*/ 54 w 72"/>
                <a:gd name="T91" fmla="*/ 18 h 72"/>
                <a:gd name="T92" fmla="*/ 54 w 72"/>
                <a:gd name="T93" fmla="*/ 18 h 72"/>
                <a:gd name="T94" fmla="*/ 72 w 72"/>
                <a:gd name="T95" fmla="*/ 36 h 72"/>
                <a:gd name="T96" fmla="*/ 54 w 72"/>
                <a:gd name="T97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" h="72">
                  <a:moveTo>
                    <a:pt x="54" y="54"/>
                  </a:move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18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18" y="3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36" y="72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36" y="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72" y="36"/>
                  </a:lnTo>
                  <a:lnTo>
                    <a:pt x="54" y="5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7" name="Freeform 69">
              <a:extLst>
                <a:ext uri="{FF2B5EF4-FFF2-40B4-BE49-F238E27FC236}">
                  <a16:creationId xmlns:a16="http://schemas.microsoft.com/office/drawing/2014/main" id="{2FC5D30B-880B-D2B3-3765-2771F49FE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1720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0 w 18"/>
                <a:gd name="T3" fmla="*/ 0 h 18"/>
                <a:gd name="T4" fmla="*/ 0 w 18"/>
                <a:gd name="T5" fmla="*/ 18 h 18"/>
                <a:gd name="T6" fmla="*/ 18 w 18"/>
                <a:gd name="T7" fmla="*/ 0 h 18"/>
                <a:gd name="T8" fmla="*/ 18 w 18"/>
                <a:gd name="T9" fmla="*/ 18 h 18"/>
                <a:gd name="T10" fmla="*/ 18 w 18"/>
                <a:gd name="T11" fmla="*/ 18 h 18"/>
                <a:gd name="T12" fmla="*/ 0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8" y="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8" name="Freeform 70">
              <a:extLst>
                <a:ext uri="{FF2B5EF4-FFF2-40B4-BE49-F238E27FC236}">
                  <a16:creationId xmlns:a16="http://schemas.microsoft.com/office/drawing/2014/main" id="{9510EED2-F0E7-207D-989D-96362B87E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1684"/>
              <a:ext cx="54" cy="54"/>
            </a:xfrm>
            <a:custGeom>
              <a:avLst/>
              <a:gdLst>
                <a:gd name="T0" fmla="*/ 54 w 54"/>
                <a:gd name="T1" fmla="*/ 36 h 54"/>
                <a:gd name="T2" fmla="*/ 36 w 54"/>
                <a:gd name="T3" fmla="*/ 18 h 54"/>
                <a:gd name="T4" fmla="*/ 18 w 54"/>
                <a:gd name="T5" fmla="*/ 0 h 54"/>
                <a:gd name="T6" fmla="*/ 0 w 54"/>
                <a:gd name="T7" fmla="*/ 18 h 54"/>
                <a:gd name="T8" fmla="*/ 0 w 54"/>
                <a:gd name="T9" fmla="*/ 36 h 54"/>
                <a:gd name="T10" fmla="*/ 0 w 54"/>
                <a:gd name="T11" fmla="*/ 54 h 54"/>
                <a:gd name="T12" fmla="*/ 18 w 54"/>
                <a:gd name="T13" fmla="*/ 54 h 54"/>
                <a:gd name="T14" fmla="*/ 36 w 54"/>
                <a:gd name="T15" fmla="*/ 54 h 54"/>
                <a:gd name="T16" fmla="*/ 54 w 54"/>
                <a:gd name="T1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54" y="36"/>
                  </a:moveTo>
                  <a:lnTo>
                    <a:pt x="36" y="18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54" y="36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39" name="Freeform 71">
              <a:extLst>
                <a:ext uri="{FF2B5EF4-FFF2-40B4-BE49-F238E27FC236}">
                  <a16:creationId xmlns:a16="http://schemas.microsoft.com/office/drawing/2014/main" id="{59031997-A68F-8931-DB68-0E463BCBE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1684"/>
              <a:ext cx="72" cy="72"/>
            </a:xfrm>
            <a:custGeom>
              <a:avLst/>
              <a:gdLst>
                <a:gd name="T0" fmla="*/ 54 w 72"/>
                <a:gd name="T1" fmla="*/ 54 h 72"/>
                <a:gd name="T2" fmla="*/ 36 w 72"/>
                <a:gd name="T3" fmla="*/ 36 h 72"/>
                <a:gd name="T4" fmla="*/ 36 w 72"/>
                <a:gd name="T5" fmla="*/ 36 h 72"/>
                <a:gd name="T6" fmla="*/ 36 w 72"/>
                <a:gd name="T7" fmla="*/ 36 h 72"/>
                <a:gd name="T8" fmla="*/ 18 w 72"/>
                <a:gd name="T9" fmla="*/ 18 h 72"/>
                <a:gd name="T10" fmla="*/ 36 w 72"/>
                <a:gd name="T11" fmla="*/ 18 h 72"/>
                <a:gd name="T12" fmla="*/ 36 w 72"/>
                <a:gd name="T13" fmla="*/ 18 h 72"/>
                <a:gd name="T14" fmla="*/ 18 w 72"/>
                <a:gd name="T15" fmla="*/ 36 h 72"/>
                <a:gd name="T16" fmla="*/ 18 w 72"/>
                <a:gd name="T17" fmla="*/ 18 h 72"/>
                <a:gd name="T18" fmla="*/ 18 w 72"/>
                <a:gd name="T19" fmla="*/ 18 h 72"/>
                <a:gd name="T20" fmla="*/ 18 w 72"/>
                <a:gd name="T21" fmla="*/ 36 h 72"/>
                <a:gd name="T22" fmla="*/ 18 w 72"/>
                <a:gd name="T23" fmla="*/ 36 h 72"/>
                <a:gd name="T24" fmla="*/ 18 w 72"/>
                <a:gd name="T25" fmla="*/ 36 h 72"/>
                <a:gd name="T26" fmla="*/ 18 w 72"/>
                <a:gd name="T27" fmla="*/ 54 h 72"/>
                <a:gd name="T28" fmla="*/ 0 w 72"/>
                <a:gd name="T29" fmla="*/ 54 h 72"/>
                <a:gd name="T30" fmla="*/ 0 w 72"/>
                <a:gd name="T31" fmla="*/ 54 h 72"/>
                <a:gd name="T32" fmla="*/ 18 w 72"/>
                <a:gd name="T33" fmla="*/ 54 h 72"/>
                <a:gd name="T34" fmla="*/ 18 w 72"/>
                <a:gd name="T35" fmla="*/ 54 h 72"/>
                <a:gd name="T36" fmla="*/ 18 w 72"/>
                <a:gd name="T37" fmla="*/ 54 h 72"/>
                <a:gd name="T38" fmla="*/ 36 w 72"/>
                <a:gd name="T39" fmla="*/ 54 h 72"/>
                <a:gd name="T40" fmla="*/ 36 w 72"/>
                <a:gd name="T41" fmla="*/ 54 h 72"/>
                <a:gd name="T42" fmla="*/ 36 w 72"/>
                <a:gd name="T43" fmla="*/ 54 h 72"/>
                <a:gd name="T44" fmla="*/ 54 w 72"/>
                <a:gd name="T45" fmla="*/ 36 h 72"/>
                <a:gd name="T46" fmla="*/ 54 w 72"/>
                <a:gd name="T47" fmla="*/ 36 h 72"/>
                <a:gd name="T48" fmla="*/ 72 w 72"/>
                <a:gd name="T49" fmla="*/ 54 h 72"/>
                <a:gd name="T50" fmla="*/ 72 w 72"/>
                <a:gd name="T51" fmla="*/ 54 h 72"/>
                <a:gd name="T52" fmla="*/ 54 w 72"/>
                <a:gd name="T53" fmla="*/ 72 h 72"/>
                <a:gd name="T54" fmla="*/ 54 w 72"/>
                <a:gd name="T55" fmla="*/ 72 h 72"/>
                <a:gd name="T56" fmla="*/ 36 w 72"/>
                <a:gd name="T57" fmla="*/ 72 h 72"/>
                <a:gd name="T58" fmla="*/ 18 w 72"/>
                <a:gd name="T59" fmla="*/ 72 h 72"/>
                <a:gd name="T60" fmla="*/ 18 w 72"/>
                <a:gd name="T61" fmla="*/ 72 h 72"/>
                <a:gd name="T62" fmla="*/ 18 w 72"/>
                <a:gd name="T63" fmla="*/ 72 h 72"/>
                <a:gd name="T64" fmla="*/ 0 w 72"/>
                <a:gd name="T65" fmla="*/ 72 h 72"/>
                <a:gd name="T66" fmla="*/ 0 w 72"/>
                <a:gd name="T67" fmla="*/ 72 h 72"/>
                <a:gd name="T68" fmla="*/ 0 w 72"/>
                <a:gd name="T69" fmla="*/ 54 h 72"/>
                <a:gd name="T70" fmla="*/ 0 w 72"/>
                <a:gd name="T71" fmla="*/ 36 h 72"/>
                <a:gd name="T72" fmla="*/ 0 w 72"/>
                <a:gd name="T73" fmla="*/ 36 h 72"/>
                <a:gd name="T74" fmla="*/ 0 w 72"/>
                <a:gd name="T75" fmla="*/ 36 h 72"/>
                <a:gd name="T76" fmla="*/ 0 w 72"/>
                <a:gd name="T77" fmla="*/ 18 h 72"/>
                <a:gd name="T78" fmla="*/ 0 w 72"/>
                <a:gd name="T79" fmla="*/ 18 h 72"/>
                <a:gd name="T80" fmla="*/ 0 w 72"/>
                <a:gd name="T81" fmla="*/ 18 h 72"/>
                <a:gd name="T82" fmla="*/ 18 w 72"/>
                <a:gd name="T83" fmla="*/ 0 h 72"/>
                <a:gd name="T84" fmla="*/ 18 w 72"/>
                <a:gd name="T85" fmla="*/ 0 h 72"/>
                <a:gd name="T86" fmla="*/ 36 w 72"/>
                <a:gd name="T87" fmla="*/ 0 h 72"/>
                <a:gd name="T88" fmla="*/ 54 w 72"/>
                <a:gd name="T89" fmla="*/ 18 h 72"/>
                <a:gd name="T90" fmla="*/ 54 w 72"/>
                <a:gd name="T91" fmla="*/ 18 h 72"/>
                <a:gd name="T92" fmla="*/ 54 w 72"/>
                <a:gd name="T93" fmla="*/ 18 h 72"/>
                <a:gd name="T94" fmla="*/ 72 w 72"/>
                <a:gd name="T95" fmla="*/ 36 h 72"/>
                <a:gd name="T96" fmla="*/ 54 w 72"/>
                <a:gd name="T97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" h="72">
                  <a:moveTo>
                    <a:pt x="54" y="54"/>
                  </a:move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18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18" y="3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36" y="72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36" y="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72" y="36"/>
                  </a:lnTo>
                  <a:lnTo>
                    <a:pt x="54" y="5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40" name="Freeform 72">
              <a:extLst>
                <a:ext uri="{FF2B5EF4-FFF2-40B4-BE49-F238E27FC236}">
                  <a16:creationId xmlns:a16="http://schemas.microsoft.com/office/drawing/2014/main" id="{0CC7AFFC-529E-5177-C5C7-835ED1F07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" y="1720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0 w 18"/>
                <a:gd name="T3" fmla="*/ 0 h 18"/>
                <a:gd name="T4" fmla="*/ 0 w 18"/>
                <a:gd name="T5" fmla="*/ 18 h 18"/>
                <a:gd name="T6" fmla="*/ 18 w 18"/>
                <a:gd name="T7" fmla="*/ 0 h 18"/>
                <a:gd name="T8" fmla="*/ 18 w 18"/>
                <a:gd name="T9" fmla="*/ 18 h 18"/>
                <a:gd name="T10" fmla="*/ 18 w 18"/>
                <a:gd name="T11" fmla="*/ 18 h 18"/>
                <a:gd name="T12" fmla="*/ 0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8" y="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41" name="Line 73">
              <a:extLst>
                <a:ext uri="{FF2B5EF4-FFF2-40B4-BE49-F238E27FC236}">
                  <a16:creationId xmlns:a16="http://schemas.microsoft.com/office/drawing/2014/main" id="{3AC94C4D-A040-D9B2-A336-B65402725E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06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242" name="Line 74">
              <a:extLst>
                <a:ext uri="{FF2B5EF4-FFF2-40B4-BE49-F238E27FC236}">
                  <a16:creationId xmlns:a16="http://schemas.microsoft.com/office/drawing/2014/main" id="{FF0C3515-C74F-6863-02E1-33F5A8583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680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63243" name="Picture 75">
            <a:extLst>
              <a:ext uri="{FF2B5EF4-FFF2-40B4-BE49-F238E27FC236}">
                <a16:creationId xmlns:a16="http://schemas.microsoft.com/office/drawing/2014/main" id="{D613A4A9-EF5A-0B4C-C83D-86788C65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6" t="47656" r="20000" b="43750"/>
          <a:stretch>
            <a:fillRect/>
          </a:stretch>
        </p:blipFill>
        <p:spPr bwMode="auto">
          <a:xfrm>
            <a:off x="4267200" y="2743200"/>
            <a:ext cx="4495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3244" name="Text Box 76">
            <a:extLst>
              <a:ext uri="{FF2B5EF4-FFF2-40B4-BE49-F238E27FC236}">
                <a16:creationId xmlns:a16="http://schemas.microsoft.com/office/drawing/2014/main" id="{1535A15D-A724-997B-218F-520F85FB5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800600"/>
            <a:ext cx="310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>
                <a:solidFill>
                  <a:schemeClr val="accent2"/>
                </a:solidFill>
              </a:rPr>
              <a:t>t</a:t>
            </a:r>
            <a:r>
              <a:rPr lang="en-US" altLang="en-US" i="0" baseline="-25000">
                <a:solidFill>
                  <a:schemeClr val="accent2"/>
                </a:solidFill>
              </a:rPr>
              <a:t>p</a:t>
            </a:r>
            <a:r>
              <a:rPr lang="en-US" altLang="en-US" i="0">
                <a:solidFill>
                  <a:schemeClr val="accent2"/>
                </a:solidFill>
              </a:rPr>
              <a:t> = ln (2) </a:t>
            </a:r>
            <a:r>
              <a:rPr lang="en-US" altLang="en-US" i="0">
                <a:solidFill>
                  <a:schemeClr val="accent2"/>
                </a:solidFill>
                <a:latin typeface="Symbol" pitchFamily="2" charset="2"/>
              </a:rPr>
              <a:t>t</a:t>
            </a:r>
            <a:r>
              <a:rPr lang="en-US" altLang="en-US" i="0">
                <a:solidFill>
                  <a:schemeClr val="accent2"/>
                </a:solidFill>
              </a:rPr>
              <a:t> = 0.69 RC</a:t>
            </a:r>
          </a:p>
        </p:txBody>
      </p:sp>
      <p:sp>
        <p:nvSpPr>
          <p:cNvPr id="263245" name="Text Box 77">
            <a:extLst>
              <a:ext uri="{FF2B5EF4-FFF2-40B4-BE49-F238E27FC236}">
                <a16:creationId xmlns:a16="http://schemas.microsoft.com/office/drawing/2014/main" id="{F085FCBD-E9FA-9377-58E6-A44137C56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5456238"/>
            <a:ext cx="73485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i="0">
                <a:solidFill>
                  <a:srgbClr val="000082"/>
                </a:solidFill>
                <a:latin typeface="Book Antiqua" panose="02040602050305030304" pitchFamily="18" charset="0"/>
              </a:rPr>
              <a:t>Important model – matches delay of inverter</a:t>
            </a:r>
            <a:r>
              <a:rPr lang="en-US" altLang="en-US" sz="4400" i="0">
                <a:solidFill>
                  <a:srgbClr val="000082"/>
                </a:solidFill>
                <a:latin typeface="Book Antiqua" panose="0204060205030503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0F272BE-43DA-957D-6EC3-DB0D0C13E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1A9EC-24D1-6C49-8C70-9A936D8EFF1F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64194" name="Rectangle 2">
            <a:extLst>
              <a:ext uri="{FF2B5EF4-FFF2-40B4-BE49-F238E27FC236}">
                <a16:creationId xmlns:a16="http://schemas.microsoft.com/office/drawing/2014/main" id="{9027147A-06E3-A2D2-CEA6-D47E5A0F0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Power Dissipation</a:t>
            </a:r>
          </a:p>
        </p:txBody>
      </p:sp>
      <p:sp>
        <p:nvSpPr>
          <p:cNvPr id="264195" name="Text Box 3">
            <a:extLst>
              <a:ext uri="{FF2B5EF4-FFF2-40B4-BE49-F238E27FC236}">
                <a16:creationId xmlns:a16="http://schemas.microsoft.com/office/drawing/2014/main" id="{4A86226E-841A-F895-D554-C638A4D4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905000"/>
            <a:ext cx="45783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i="0">
                <a:latin typeface="Times New Roman" panose="02020603050405020304" pitchFamily="18" charset="0"/>
              </a:rPr>
              <a:t>Instantaneous power: </a:t>
            </a:r>
          </a:p>
          <a:p>
            <a:r>
              <a:rPr lang="en-US" altLang="en-US" sz="2800" i="0">
                <a:latin typeface="Times New Roman" panose="02020603050405020304" pitchFamily="18" charset="0"/>
              </a:rPr>
              <a:t>	</a:t>
            </a:r>
            <a:r>
              <a:rPr lang="en-US" altLang="en-US" sz="2800">
                <a:latin typeface="Times New Roman" panose="02020603050405020304" pitchFamily="18" charset="0"/>
              </a:rPr>
              <a:t>p</a:t>
            </a:r>
            <a:r>
              <a:rPr lang="en-US" altLang="en-US" sz="2800" i="0">
                <a:latin typeface="Times New Roman" panose="02020603050405020304" pitchFamily="18" charset="0"/>
              </a:rPr>
              <a:t>(</a:t>
            </a:r>
            <a:r>
              <a:rPr lang="en-US" altLang="en-US" sz="2800">
                <a:latin typeface="Times New Roman" panose="02020603050405020304" pitchFamily="18" charset="0"/>
              </a:rPr>
              <a:t>t</a:t>
            </a:r>
            <a:r>
              <a:rPr lang="en-US" altLang="en-US" sz="2800" i="0">
                <a:latin typeface="Times New Roman" panose="02020603050405020304" pitchFamily="18" charset="0"/>
              </a:rPr>
              <a:t>) = </a:t>
            </a:r>
            <a:r>
              <a:rPr lang="en-US" altLang="en-US" sz="2800">
                <a:latin typeface="Times New Roman" panose="02020603050405020304" pitchFamily="18" charset="0"/>
              </a:rPr>
              <a:t>v</a:t>
            </a:r>
            <a:r>
              <a:rPr lang="en-US" altLang="en-US" sz="2800" i="0">
                <a:latin typeface="Times New Roman" panose="02020603050405020304" pitchFamily="18" charset="0"/>
              </a:rPr>
              <a:t>(</a:t>
            </a:r>
            <a:r>
              <a:rPr lang="en-US" altLang="en-US" sz="2800">
                <a:latin typeface="Times New Roman" panose="02020603050405020304" pitchFamily="18" charset="0"/>
              </a:rPr>
              <a:t>t</a:t>
            </a:r>
            <a:r>
              <a:rPr lang="en-US" altLang="en-US" sz="2800" i="0">
                <a:latin typeface="Times New Roman" panose="02020603050405020304" pitchFamily="18" charset="0"/>
              </a:rPr>
              <a:t>)</a:t>
            </a:r>
            <a:r>
              <a:rPr lang="en-US" altLang="en-US" sz="2800">
                <a:latin typeface="Times New Roman" panose="02020603050405020304" pitchFamily="18" charset="0"/>
              </a:rPr>
              <a:t>i</a:t>
            </a:r>
            <a:r>
              <a:rPr lang="en-US" altLang="en-US" sz="2800" i="0">
                <a:latin typeface="Times New Roman" panose="02020603050405020304" pitchFamily="18" charset="0"/>
              </a:rPr>
              <a:t>(</a:t>
            </a:r>
            <a:r>
              <a:rPr lang="en-US" altLang="en-US" sz="2800">
                <a:latin typeface="Times New Roman" panose="02020603050405020304" pitchFamily="18" charset="0"/>
              </a:rPr>
              <a:t>t</a:t>
            </a:r>
            <a:r>
              <a:rPr lang="en-US" altLang="en-US" sz="2800" i="0">
                <a:latin typeface="Times New Roman" panose="02020603050405020304" pitchFamily="18" charset="0"/>
              </a:rPr>
              <a:t>) = </a:t>
            </a:r>
            <a:r>
              <a:rPr lang="en-US" altLang="en-US" sz="2800">
                <a:latin typeface="Times New Roman" panose="02020603050405020304" pitchFamily="18" charset="0"/>
              </a:rPr>
              <a:t>V</a:t>
            </a:r>
            <a:r>
              <a:rPr lang="en-US" altLang="en-US" sz="2800" baseline="-25000">
                <a:latin typeface="Times New Roman" panose="02020603050405020304" pitchFamily="18" charset="0"/>
              </a:rPr>
              <a:t>supply</a:t>
            </a:r>
            <a:r>
              <a:rPr lang="en-US" altLang="en-US" sz="2800">
                <a:latin typeface="Times New Roman" panose="02020603050405020304" pitchFamily="18" charset="0"/>
              </a:rPr>
              <a:t>i</a:t>
            </a:r>
            <a:r>
              <a:rPr lang="en-US" altLang="en-US" sz="2800" i="0">
                <a:latin typeface="Times New Roman" panose="02020603050405020304" pitchFamily="18" charset="0"/>
              </a:rPr>
              <a:t>(</a:t>
            </a:r>
            <a:r>
              <a:rPr lang="en-US" altLang="en-US" sz="2800">
                <a:latin typeface="Times New Roman" panose="02020603050405020304" pitchFamily="18" charset="0"/>
              </a:rPr>
              <a:t>t</a:t>
            </a:r>
            <a:r>
              <a:rPr lang="en-US" altLang="en-US" sz="2800" i="0">
                <a:latin typeface="Times New Roman" panose="02020603050405020304" pitchFamily="18" charset="0"/>
              </a:rPr>
              <a:t>)</a:t>
            </a:r>
          </a:p>
          <a:p>
            <a:endParaRPr lang="en-US" altLang="en-US" sz="2800" i="0">
              <a:latin typeface="Times New Roman" panose="02020603050405020304" pitchFamily="18" charset="0"/>
            </a:endParaRPr>
          </a:p>
          <a:p>
            <a:r>
              <a:rPr lang="en-US" altLang="en-US" sz="2800" i="0">
                <a:latin typeface="Times New Roman" panose="02020603050405020304" pitchFamily="18" charset="0"/>
              </a:rPr>
              <a:t>Peak power: </a:t>
            </a:r>
          </a:p>
          <a:p>
            <a:r>
              <a:rPr lang="en-US" altLang="en-US" sz="2800" i="0">
                <a:latin typeface="Times New Roman" panose="02020603050405020304" pitchFamily="18" charset="0"/>
              </a:rPr>
              <a:t>	</a:t>
            </a:r>
            <a:r>
              <a:rPr lang="en-US" altLang="en-US" sz="2800">
                <a:latin typeface="Times New Roman" panose="02020603050405020304" pitchFamily="18" charset="0"/>
              </a:rPr>
              <a:t>P</a:t>
            </a:r>
            <a:r>
              <a:rPr lang="en-US" altLang="en-US" sz="2800" baseline="-25000">
                <a:latin typeface="Times New Roman" panose="02020603050405020304" pitchFamily="18" charset="0"/>
              </a:rPr>
              <a:t>peak</a:t>
            </a:r>
            <a:r>
              <a:rPr lang="en-US" altLang="en-US" sz="2800" i="0">
                <a:latin typeface="Times New Roman" panose="02020603050405020304" pitchFamily="18" charset="0"/>
              </a:rPr>
              <a:t> = </a:t>
            </a:r>
            <a:r>
              <a:rPr lang="en-US" altLang="en-US" sz="2800">
                <a:latin typeface="Times New Roman" panose="02020603050405020304" pitchFamily="18" charset="0"/>
              </a:rPr>
              <a:t>V</a:t>
            </a:r>
            <a:r>
              <a:rPr lang="en-US" altLang="en-US" sz="2800" baseline="-25000">
                <a:latin typeface="Times New Roman" panose="02020603050405020304" pitchFamily="18" charset="0"/>
              </a:rPr>
              <a:t>supply</a:t>
            </a:r>
            <a:r>
              <a:rPr lang="en-US" altLang="en-US" sz="2800">
                <a:latin typeface="Times New Roman" panose="02020603050405020304" pitchFamily="18" charset="0"/>
              </a:rPr>
              <a:t>i</a:t>
            </a:r>
            <a:r>
              <a:rPr lang="en-US" altLang="en-US" sz="2800" baseline="-25000">
                <a:latin typeface="Times New Roman" panose="02020603050405020304" pitchFamily="18" charset="0"/>
              </a:rPr>
              <a:t>peak</a:t>
            </a:r>
          </a:p>
          <a:p>
            <a:endParaRPr lang="en-US" altLang="en-US" sz="2800" i="0">
              <a:latin typeface="Times New Roman" panose="02020603050405020304" pitchFamily="18" charset="0"/>
            </a:endParaRPr>
          </a:p>
          <a:p>
            <a:r>
              <a:rPr lang="en-US" altLang="en-US" sz="2800" i="0">
                <a:latin typeface="Times New Roman" panose="02020603050405020304" pitchFamily="18" charset="0"/>
              </a:rPr>
              <a:t>Average power: </a:t>
            </a:r>
          </a:p>
        </p:txBody>
      </p:sp>
      <p:graphicFrame>
        <p:nvGraphicFramePr>
          <p:cNvPr id="264196" name="Object 4">
            <a:extLst>
              <a:ext uri="{FF2B5EF4-FFF2-40B4-BE49-F238E27FC236}">
                <a16:creationId xmlns:a16="http://schemas.microsoft.com/office/drawing/2014/main" id="{592D5E10-2EC4-B3CE-4BF4-1E894ECEF6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4997450"/>
          <a:ext cx="6553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408300" imgH="9652000" progId="Equation.3">
                  <p:embed/>
                </p:oleObj>
              </mc:Choice>
              <mc:Fallback>
                <p:oleObj name="Equation" r:id="rId2" imgW="66408300" imgH="9652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997450"/>
                        <a:ext cx="655320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C5B2A40-81EB-EB18-CA56-6FB8AA123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1A82A-41E9-8F40-AAB9-A050B3BC3E8C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65218" name="Rectangle 2">
            <a:extLst>
              <a:ext uri="{FF2B5EF4-FFF2-40B4-BE49-F238E27FC236}">
                <a16:creationId xmlns:a16="http://schemas.microsoft.com/office/drawing/2014/main" id="{66D6ECF5-6DED-F9F4-69F1-B587379CB5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Energy and Energy-Delay</a:t>
            </a:r>
          </a:p>
        </p:txBody>
      </p:sp>
      <p:sp>
        <p:nvSpPr>
          <p:cNvPr id="265219" name="Text Box 3">
            <a:extLst>
              <a:ext uri="{FF2B5EF4-FFF2-40B4-BE49-F238E27FC236}">
                <a16:creationId xmlns:a16="http://schemas.microsoft.com/office/drawing/2014/main" id="{8FD0C3AA-2372-ACD9-99D0-DEE6FBFD4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1909763"/>
            <a:ext cx="5821363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i="0">
                <a:solidFill>
                  <a:srgbClr val="D01608"/>
                </a:solidFill>
                <a:latin typeface="Book Antiqua" panose="02040602050305030304" pitchFamily="18" charset="0"/>
              </a:rPr>
              <a:t>Power-Delay Product (PDP)</a:t>
            </a:r>
            <a:r>
              <a:rPr lang="en-US" altLang="en-US" sz="2800" i="0">
                <a:latin typeface="Book Antiqua" panose="02040602050305030304" pitchFamily="18" charset="0"/>
              </a:rPr>
              <a:t> =</a:t>
            </a:r>
            <a:br>
              <a:rPr lang="en-US" altLang="en-US" sz="2800" i="0">
                <a:latin typeface="Book Antiqua" panose="02040602050305030304" pitchFamily="18" charset="0"/>
              </a:rPr>
            </a:br>
            <a:r>
              <a:rPr lang="en-US" altLang="en-US" sz="2800" i="0">
                <a:latin typeface="Book Antiqua" panose="02040602050305030304" pitchFamily="18" charset="0"/>
              </a:rPr>
              <a:t>E =  Energy per operation = </a:t>
            </a:r>
            <a:r>
              <a:rPr lang="en-US" altLang="en-US" sz="2800">
                <a:latin typeface="Book Antiqua" panose="02040602050305030304" pitchFamily="18" charset="0"/>
              </a:rPr>
              <a:t>P</a:t>
            </a:r>
            <a:r>
              <a:rPr lang="en-US" altLang="en-US" sz="2800" baseline="-25000">
                <a:latin typeface="Book Antiqua" panose="02040602050305030304" pitchFamily="18" charset="0"/>
              </a:rPr>
              <a:t>av</a:t>
            </a:r>
            <a:r>
              <a:rPr lang="en-US" altLang="en-US" sz="2800">
                <a:latin typeface="Book Antiqua" panose="02040602050305030304" pitchFamily="18" charset="0"/>
              </a:rPr>
              <a:t> </a:t>
            </a:r>
            <a:r>
              <a:rPr lang="en-US" altLang="en-US" sz="2800">
                <a:latin typeface="Book Antiqua" panose="02040602050305030304" pitchFamily="18" charset="0"/>
                <a:sym typeface="Symbol" pitchFamily="2" charset="2"/>
              </a:rPr>
              <a:t> t</a:t>
            </a:r>
            <a:r>
              <a:rPr lang="en-US" altLang="en-US" sz="2800" baseline="-25000">
                <a:latin typeface="Book Antiqua" panose="02040602050305030304" pitchFamily="18" charset="0"/>
                <a:sym typeface="Symbol" pitchFamily="2" charset="2"/>
              </a:rPr>
              <a:t>p</a:t>
            </a:r>
            <a:r>
              <a:rPr lang="en-US" altLang="en-US" sz="4400" i="0">
                <a:solidFill>
                  <a:srgbClr val="0000B6"/>
                </a:solidFill>
                <a:latin typeface="Book Antiqua" panose="02040602050305030304" pitchFamily="18" charset="0"/>
              </a:rPr>
              <a:t> </a:t>
            </a:r>
          </a:p>
        </p:txBody>
      </p:sp>
      <p:sp>
        <p:nvSpPr>
          <p:cNvPr id="265220" name="Text Box 4">
            <a:extLst>
              <a:ext uri="{FF2B5EF4-FFF2-40B4-BE49-F238E27FC236}">
                <a16:creationId xmlns:a16="http://schemas.microsoft.com/office/drawing/2014/main" id="{0650094D-DCC3-35C5-6DAF-BFF845695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0"/>
            <a:ext cx="5434013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i="0">
                <a:solidFill>
                  <a:srgbClr val="D01608"/>
                </a:solidFill>
                <a:latin typeface="Book Antiqua" panose="02040602050305030304" pitchFamily="18" charset="0"/>
              </a:rPr>
              <a:t>Energy-Delay Product (EDP)</a:t>
            </a:r>
            <a:r>
              <a:rPr lang="en-US" altLang="en-US" sz="2800" i="0">
                <a:latin typeface="Book Antiqua" panose="02040602050305030304" pitchFamily="18" charset="0"/>
              </a:rPr>
              <a:t> =</a:t>
            </a:r>
            <a:br>
              <a:rPr lang="en-US" altLang="en-US" sz="2800" i="0">
                <a:latin typeface="Book Antiqua" panose="02040602050305030304" pitchFamily="18" charset="0"/>
              </a:rPr>
            </a:br>
            <a:r>
              <a:rPr lang="en-US" altLang="en-US" sz="2800" i="0">
                <a:latin typeface="Book Antiqua" panose="02040602050305030304" pitchFamily="18" charset="0"/>
              </a:rPr>
              <a:t>     quality metric of gate  = </a:t>
            </a:r>
            <a:r>
              <a:rPr lang="en-US" altLang="en-US" sz="2800">
                <a:latin typeface="Book Antiqua" panose="02040602050305030304" pitchFamily="18" charset="0"/>
              </a:rPr>
              <a:t>E </a:t>
            </a:r>
            <a:r>
              <a:rPr lang="en-US" altLang="en-US" sz="2800">
                <a:latin typeface="Book Antiqua" panose="02040602050305030304" pitchFamily="18" charset="0"/>
                <a:sym typeface="Symbol" pitchFamily="2" charset="2"/>
              </a:rPr>
              <a:t> t</a:t>
            </a:r>
            <a:r>
              <a:rPr lang="en-US" altLang="en-US" sz="2800" baseline="-25000">
                <a:latin typeface="Book Antiqua" panose="02040602050305030304" pitchFamily="18" charset="0"/>
                <a:sym typeface="Symbol" pitchFamily="2" charset="2"/>
              </a:rPr>
              <a:t>p</a:t>
            </a:r>
            <a:r>
              <a:rPr lang="en-US" altLang="en-US" sz="4400" i="0">
                <a:solidFill>
                  <a:srgbClr val="0000B6"/>
                </a:solidFill>
                <a:latin typeface="Book Antiqua" panose="0204060205030503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AD5016E-B6F9-3BE4-89EF-4BAAA6399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6AD35-36AD-7D43-81DB-0A1A6CA182E3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3151D1BC-276A-CBB7-1BDA-0DCAAA320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r>
              <a:rPr lang="en-US" altLang="en-US"/>
              <a:t>The First Computer</a:t>
            </a:r>
          </a:p>
        </p:txBody>
      </p:sp>
      <p:pic>
        <p:nvPicPr>
          <p:cNvPr id="78857" name="Picture 9">
            <a:extLst>
              <a:ext uri="{FF2B5EF4-FFF2-40B4-BE49-F238E27FC236}">
                <a16:creationId xmlns:a16="http://schemas.microsoft.com/office/drawing/2014/main" id="{9FC824FF-B489-0C57-5E5C-02AD1DC03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4157663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8" name="Picture 10">
            <a:extLst>
              <a:ext uri="{FF2B5EF4-FFF2-40B4-BE49-F238E27FC236}">
                <a16:creationId xmlns:a16="http://schemas.microsoft.com/office/drawing/2014/main" id="{4B24C2F4-0BC5-ED13-2569-96FF591C2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14800"/>
            <a:ext cx="2593975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C7304B6-CAF0-04E2-ECC8-51FBE09F8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9431-885E-0946-9DD1-040B7A7E5941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266242" name="Rectangle 2">
            <a:extLst>
              <a:ext uri="{FF2B5EF4-FFF2-40B4-BE49-F238E27FC236}">
                <a16:creationId xmlns:a16="http://schemas.microsoft.com/office/drawing/2014/main" id="{37DDC442-3797-F1D1-DE11-B95F58876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First-Order RC Network</a:t>
            </a:r>
          </a:p>
        </p:txBody>
      </p:sp>
      <p:pic>
        <p:nvPicPr>
          <p:cNvPr id="266243" name="Picture 3">
            <a:extLst>
              <a:ext uri="{FF2B5EF4-FFF2-40B4-BE49-F238E27FC236}">
                <a16:creationId xmlns:a16="http://schemas.microsoft.com/office/drawing/2014/main" id="{0493CECB-A41A-D9CA-F979-33FFC19E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9"/>
          <a:stretch>
            <a:fillRect/>
          </a:stretch>
        </p:blipFill>
        <p:spPr bwMode="auto">
          <a:xfrm>
            <a:off x="990600" y="4038600"/>
            <a:ext cx="708660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44" name="Oval 4">
            <a:extLst>
              <a:ext uri="{FF2B5EF4-FFF2-40B4-BE49-F238E27FC236}">
                <a16:creationId xmlns:a16="http://schemas.microsoft.com/office/drawing/2014/main" id="{2E0508A9-1309-4F26-CCD2-8A583A03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025" y="2714625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45" name="Freeform 5">
            <a:extLst>
              <a:ext uri="{FF2B5EF4-FFF2-40B4-BE49-F238E27FC236}">
                <a16:creationId xmlns:a16="http://schemas.microsoft.com/office/drawing/2014/main" id="{D052B804-E294-B79F-5CA9-6FB16C758338}"/>
              </a:ext>
            </a:extLst>
          </p:cNvPr>
          <p:cNvSpPr>
            <a:spLocks/>
          </p:cNvSpPr>
          <p:nvPr/>
        </p:nvSpPr>
        <p:spPr bwMode="auto">
          <a:xfrm>
            <a:off x="4381500" y="2368550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46" name="Rectangle 6">
            <a:extLst>
              <a:ext uri="{FF2B5EF4-FFF2-40B4-BE49-F238E27FC236}">
                <a16:creationId xmlns:a16="http://schemas.microsoft.com/office/drawing/2014/main" id="{0935ACC5-06A6-463B-3E5A-7E5806F87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050" y="2368550"/>
            <a:ext cx="171450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66247" name="Group 7">
            <a:extLst>
              <a:ext uri="{FF2B5EF4-FFF2-40B4-BE49-F238E27FC236}">
                <a16:creationId xmlns:a16="http://schemas.microsoft.com/office/drawing/2014/main" id="{8F78585E-726C-ACD3-1D01-EDDADB97FE76}"/>
              </a:ext>
            </a:extLst>
          </p:cNvPr>
          <p:cNvGrpSpPr>
            <a:grpSpLocks/>
          </p:cNvGrpSpPr>
          <p:nvPr/>
        </p:nvGrpSpPr>
        <p:grpSpPr bwMode="auto">
          <a:xfrm>
            <a:off x="3324225" y="2225675"/>
            <a:ext cx="914400" cy="341313"/>
            <a:chOff x="1152" y="1612"/>
            <a:chExt cx="576" cy="215"/>
          </a:xfrm>
        </p:grpSpPr>
        <p:sp>
          <p:nvSpPr>
            <p:cNvPr id="266248" name="Freeform 8">
              <a:extLst>
                <a:ext uri="{FF2B5EF4-FFF2-40B4-BE49-F238E27FC236}">
                  <a16:creationId xmlns:a16="http://schemas.microsoft.com/office/drawing/2014/main" id="{3DB13E53-47A0-2779-74DD-4DF6DDE78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1630"/>
              <a:ext cx="558" cy="161"/>
            </a:xfrm>
            <a:custGeom>
              <a:avLst/>
              <a:gdLst>
                <a:gd name="T0" fmla="*/ 558 w 558"/>
                <a:gd name="T1" fmla="*/ 72 h 161"/>
                <a:gd name="T2" fmla="*/ 522 w 558"/>
                <a:gd name="T3" fmla="*/ 161 h 161"/>
                <a:gd name="T4" fmla="*/ 414 w 558"/>
                <a:gd name="T5" fmla="*/ 0 h 161"/>
                <a:gd name="T6" fmla="*/ 324 w 558"/>
                <a:gd name="T7" fmla="*/ 161 h 161"/>
                <a:gd name="T8" fmla="*/ 234 w 558"/>
                <a:gd name="T9" fmla="*/ 0 h 161"/>
                <a:gd name="T10" fmla="*/ 126 w 558"/>
                <a:gd name="T11" fmla="*/ 161 h 161"/>
                <a:gd name="T12" fmla="*/ 36 w 558"/>
                <a:gd name="T13" fmla="*/ 0 h 161"/>
                <a:gd name="T14" fmla="*/ 0 w 558"/>
                <a:gd name="T15" fmla="*/ 72 h 161"/>
                <a:gd name="T16" fmla="*/ 558 w 558"/>
                <a:gd name="T17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161">
                  <a:moveTo>
                    <a:pt x="558" y="72"/>
                  </a:moveTo>
                  <a:lnTo>
                    <a:pt x="522" y="161"/>
                  </a:lnTo>
                  <a:lnTo>
                    <a:pt x="414" y="0"/>
                  </a:lnTo>
                  <a:lnTo>
                    <a:pt x="324" y="161"/>
                  </a:lnTo>
                  <a:lnTo>
                    <a:pt x="234" y="0"/>
                  </a:lnTo>
                  <a:lnTo>
                    <a:pt x="126" y="161"/>
                  </a:lnTo>
                  <a:lnTo>
                    <a:pt x="36" y="0"/>
                  </a:lnTo>
                  <a:lnTo>
                    <a:pt x="0" y="72"/>
                  </a:lnTo>
                  <a:lnTo>
                    <a:pt x="558" y="72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249" name="Freeform 9">
              <a:extLst>
                <a:ext uri="{FF2B5EF4-FFF2-40B4-BE49-F238E27FC236}">
                  <a16:creationId xmlns:a16="http://schemas.microsoft.com/office/drawing/2014/main" id="{AB3D1334-2B1E-DB55-CECA-2B1D1B234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" y="1612"/>
              <a:ext cx="450" cy="215"/>
            </a:xfrm>
            <a:custGeom>
              <a:avLst/>
              <a:gdLst>
                <a:gd name="T0" fmla="*/ 450 w 450"/>
                <a:gd name="T1" fmla="*/ 90 h 215"/>
                <a:gd name="T2" fmla="*/ 414 w 450"/>
                <a:gd name="T3" fmla="*/ 179 h 215"/>
                <a:gd name="T4" fmla="*/ 414 w 450"/>
                <a:gd name="T5" fmla="*/ 215 h 215"/>
                <a:gd name="T6" fmla="*/ 396 w 450"/>
                <a:gd name="T7" fmla="*/ 197 h 215"/>
                <a:gd name="T8" fmla="*/ 288 w 450"/>
                <a:gd name="T9" fmla="*/ 36 h 215"/>
                <a:gd name="T10" fmla="*/ 288 w 450"/>
                <a:gd name="T11" fmla="*/ 18 h 215"/>
                <a:gd name="T12" fmla="*/ 306 w 450"/>
                <a:gd name="T13" fmla="*/ 18 h 215"/>
                <a:gd name="T14" fmla="*/ 216 w 450"/>
                <a:gd name="T15" fmla="*/ 179 h 215"/>
                <a:gd name="T16" fmla="*/ 216 w 450"/>
                <a:gd name="T17" fmla="*/ 197 h 215"/>
                <a:gd name="T18" fmla="*/ 198 w 450"/>
                <a:gd name="T19" fmla="*/ 179 h 215"/>
                <a:gd name="T20" fmla="*/ 108 w 450"/>
                <a:gd name="T21" fmla="*/ 18 h 215"/>
                <a:gd name="T22" fmla="*/ 108 w 450"/>
                <a:gd name="T23" fmla="*/ 18 h 215"/>
                <a:gd name="T24" fmla="*/ 126 w 450"/>
                <a:gd name="T25" fmla="*/ 36 h 215"/>
                <a:gd name="T26" fmla="*/ 18 w 450"/>
                <a:gd name="T27" fmla="*/ 197 h 215"/>
                <a:gd name="T28" fmla="*/ 18 w 450"/>
                <a:gd name="T29" fmla="*/ 197 h 215"/>
                <a:gd name="T30" fmla="*/ 0 w 450"/>
                <a:gd name="T31" fmla="*/ 179 h 215"/>
                <a:gd name="T32" fmla="*/ 0 w 450"/>
                <a:gd name="T33" fmla="*/ 179 h 215"/>
                <a:gd name="T34" fmla="*/ 108 w 450"/>
                <a:gd name="T35" fmla="*/ 18 h 215"/>
                <a:gd name="T36" fmla="*/ 126 w 450"/>
                <a:gd name="T37" fmla="*/ 0 h 215"/>
                <a:gd name="T38" fmla="*/ 126 w 450"/>
                <a:gd name="T39" fmla="*/ 18 h 215"/>
                <a:gd name="T40" fmla="*/ 216 w 450"/>
                <a:gd name="T41" fmla="*/ 179 h 215"/>
                <a:gd name="T42" fmla="*/ 198 w 450"/>
                <a:gd name="T43" fmla="*/ 179 h 215"/>
                <a:gd name="T44" fmla="*/ 198 w 450"/>
                <a:gd name="T45" fmla="*/ 179 h 215"/>
                <a:gd name="T46" fmla="*/ 288 w 450"/>
                <a:gd name="T47" fmla="*/ 18 h 215"/>
                <a:gd name="T48" fmla="*/ 306 w 450"/>
                <a:gd name="T49" fmla="*/ 0 h 215"/>
                <a:gd name="T50" fmla="*/ 306 w 450"/>
                <a:gd name="T51" fmla="*/ 18 h 215"/>
                <a:gd name="T52" fmla="*/ 414 w 450"/>
                <a:gd name="T53" fmla="*/ 179 h 215"/>
                <a:gd name="T54" fmla="*/ 396 w 450"/>
                <a:gd name="T55" fmla="*/ 197 h 215"/>
                <a:gd name="T56" fmla="*/ 396 w 450"/>
                <a:gd name="T57" fmla="*/ 179 h 215"/>
                <a:gd name="T58" fmla="*/ 432 w 450"/>
                <a:gd name="T59" fmla="*/ 90 h 215"/>
                <a:gd name="T60" fmla="*/ 450 w 450"/>
                <a:gd name="T61" fmla="*/ 9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0" h="215">
                  <a:moveTo>
                    <a:pt x="450" y="90"/>
                  </a:moveTo>
                  <a:lnTo>
                    <a:pt x="414" y="179"/>
                  </a:lnTo>
                  <a:lnTo>
                    <a:pt x="414" y="215"/>
                  </a:lnTo>
                  <a:lnTo>
                    <a:pt x="396" y="197"/>
                  </a:lnTo>
                  <a:lnTo>
                    <a:pt x="288" y="36"/>
                  </a:lnTo>
                  <a:lnTo>
                    <a:pt x="288" y="18"/>
                  </a:lnTo>
                  <a:lnTo>
                    <a:pt x="306" y="18"/>
                  </a:lnTo>
                  <a:lnTo>
                    <a:pt x="216" y="179"/>
                  </a:lnTo>
                  <a:lnTo>
                    <a:pt x="216" y="197"/>
                  </a:lnTo>
                  <a:lnTo>
                    <a:pt x="198" y="179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26" y="36"/>
                  </a:lnTo>
                  <a:lnTo>
                    <a:pt x="18" y="197"/>
                  </a:lnTo>
                  <a:lnTo>
                    <a:pt x="18" y="197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08" y="18"/>
                  </a:lnTo>
                  <a:lnTo>
                    <a:pt x="126" y="0"/>
                  </a:lnTo>
                  <a:lnTo>
                    <a:pt x="126" y="18"/>
                  </a:lnTo>
                  <a:lnTo>
                    <a:pt x="216" y="179"/>
                  </a:lnTo>
                  <a:lnTo>
                    <a:pt x="198" y="179"/>
                  </a:lnTo>
                  <a:lnTo>
                    <a:pt x="198" y="179"/>
                  </a:lnTo>
                  <a:lnTo>
                    <a:pt x="288" y="18"/>
                  </a:lnTo>
                  <a:lnTo>
                    <a:pt x="306" y="0"/>
                  </a:lnTo>
                  <a:lnTo>
                    <a:pt x="306" y="18"/>
                  </a:lnTo>
                  <a:lnTo>
                    <a:pt x="414" y="179"/>
                  </a:lnTo>
                  <a:lnTo>
                    <a:pt x="396" y="197"/>
                  </a:lnTo>
                  <a:lnTo>
                    <a:pt x="396" y="179"/>
                  </a:lnTo>
                  <a:lnTo>
                    <a:pt x="432" y="90"/>
                  </a:lnTo>
                  <a:lnTo>
                    <a:pt x="450" y="9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250" name="Freeform 10">
              <a:extLst>
                <a:ext uri="{FF2B5EF4-FFF2-40B4-BE49-F238E27FC236}">
                  <a16:creationId xmlns:a16="http://schemas.microsoft.com/office/drawing/2014/main" id="{F0B06D89-2011-5C3D-96DD-7BAF3A32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" y="1612"/>
              <a:ext cx="108" cy="179"/>
            </a:xfrm>
            <a:custGeom>
              <a:avLst/>
              <a:gdLst>
                <a:gd name="T0" fmla="*/ 90 w 108"/>
                <a:gd name="T1" fmla="*/ 179 h 179"/>
                <a:gd name="T2" fmla="*/ 0 w 108"/>
                <a:gd name="T3" fmla="*/ 18 h 179"/>
                <a:gd name="T4" fmla="*/ 0 w 108"/>
                <a:gd name="T5" fmla="*/ 18 h 179"/>
                <a:gd name="T6" fmla="*/ 18 w 108"/>
                <a:gd name="T7" fmla="*/ 0 h 179"/>
                <a:gd name="T8" fmla="*/ 18 w 108"/>
                <a:gd name="T9" fmla="*/ 18 h 179"/>
                <a:gd name="T10" fmla="*/ 108 w 108"/>
                <a:gd name="T11" fmla="*/ 179 h 179"/>
                <a:gd name="T12" fmla="*/ 90 w 108"/>
                <a:gd name="T1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79">
                  <a:moveTo>
                    <a:pt x="90" y="179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18" y="0"/>
                  </a:lnTo>
                  <a:lnTo>
                    <a:pt x="18" y="18"/>
                  </a:lnTo>
                  <a:lnTo>
                    <a:pt x="108" y="179"/>
                  </a:lnTo>
                  <a:lnTo>
                    <a:pt x="90" y="179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251" name="Freeform 11">
              <a:extLst>
                <a:ext uri="{FF2B5EF4-FFF2-40B4-BE49-F238E27FC236}">
                  <a16:creationId xmlns:a16="http://schemas.microsoft.com/office/drawing/2014/main" id="{3C67DA29-0504-807C-7E11-BC56D4B59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1630"/>
              <a:ext cx="54" cy="72"/>
            </a:xfrm>
            <a:custGeom>
              <a:avLst/>
              <a:gdLst>
                <a:gd name="T0" fmla="*/ 54 w 54"/>
                <a:gd name="T1" fmla="*/ 0 h 72"/>
                <a:gd name="T2" fmla="*/ 36 w 54"/>
                <a:gd name="T3" fmla="*/ 0 h 72"/>
                <a:gd name="T4" fmla="*/ 0 w 54"/>
                <a:gd name="T5" fmla="*/ 72 h 72"/>
                <a:gd name="T6" fmla="*/ 18 w 54"/>
                <a:gd name="T7" fmla="*/ 72 h 72"/>
                <a:gd name="T8" fmla="*/ 54 w 54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2">
                  <a:moveTo>
                    <a:pt x="54" y="0"/>
                  </a:moveTo>
                  <a:lnTo>
                    <a:pt x="36" y="0"/>
                  </a:lnTo>
                  <a:lnTo>
                    <a:pt x="0" y="72"/>
                  </a:lnTo>
                  <a:lnTo>
                    <a:pt x="18" y="72"/>
                  </a:lnTo>
                  <a:lnTo>
                    <a:pt x="54" y="0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252" name="Freeform 12">
              <a:extLst>
                <a:ext uri="{FF2B5EF4-FFF2-40B4-BE49-F238E27FC236}">
                  <a16:creationId xmlns:a16="http://schemas.microsoft.com/office/drawing/2014/main" id="{800C5D73-BAE0-E250-AF68-CC438C2F6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" y="1702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253" name="Freeform 13">
              <a:extLst>
                <a:ext uri="{FF2B5EF4-FFF2-40B4-BE49-F238E27FC236}">
                  <a16:creationId xmlns:a16="http://schemas.microsoft.com/office/drawing/2014/main" id="{00984DE4-2711-64A2-8E95-F1D14A0A3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1702"/>
              <a:ext cx="18" cy="18"/>
            </a:xfrm>
            <a:custGeom>
              <a:avLst/>
              <a:gdLst>
                <a:gd name="T0" fmla="*/ 18 w 18"/>
                <a:gd name="T1" fmla="*/ 18 h 18"/>
                <a:gd name="T2" fmla="*/ 18 w 18"/>
                <a:gd name="T3" fmla="*/ 0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0 w 18"/>
                <a:gd name="T11" fmla="*/ 18 h 18"/>
                <a:gd name="T12" fmla="*/ 18 w 18"/>
                <a:gd name="T13" fmla="*/ 18 h 18"/>
                <a:gd name="T14" fmla="*/ 18 w 18"/>
                <a:gd name="T15" fmla="*/ 18 h 18"/>
                <a:gd name="T16" fmla="*/ 18 w 18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254" name="Freeform 14">
            <a:extLst>
              <a:ext uri="{FF2B5EF4-FFF2-40B4-BE49-F238E27FC236}">
                <a16:creationId xmlns:a16="http://schemas.microsoft.com/office/drawing/2014/main" id="{356D6187-C1CD-C6AE-C213-12BD14EFEDC8}"/>
              </a:ext>
            </a:extLst>
          </p:cNvPr>
          <p:cNvSpPr>
            <a:spLocks/>
          </p:cNvSpPr>
          <p:nvPr/>
        </p:nvSpPr>
        <p:spPr bwMode="auto">
          <a:xfrm>
            <a:off x="3152775" y="2368550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55" name="Rectangle 15">
            <a:extLst>
              <a:ext uri="{FF2B5EF4-FFF2-40B4-BE49-F238E27FC236}">
                <a16:creationId xmlns:a16="http://schemas.microsoft.com/office/drawing/2014/main" id="{E5D2A25D-F0F0-06C9-1C74-73DE55110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68550"/>
            <a:ext cx="171450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56" name="Rectangle 16">
            <a:extLst>
              <a:ext uri="{FF2B5EF4-FFF2-40B4-BE49-F238E27FC236}">
                <a16:creationId xmlns:a16="http://schemas.microsoft.com/office/drawing/2014/main" id="{943FBD1E-683C-2779-2B54-3BEB5C9F1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0" y="20272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Helvetica" pitchFamily="2" charset="0"/>
              </a:rPr>
              <a:t>v</a:t>
            </a:r>
            <a:endParaRPr lang="en-US" altLang="en-US" i="0">
              <a:solidFill>
                <a:srgbClr val="0000B6"/>
              </a:solidFill>
            </a:endParaRPr>
          </a:p>
        </p:txBody>
      </p:sp>
      <p:sp>
        <p:nvSpPr>
          <p:cNvPr id="266257" name="Rectangle 17">
            <a:extLst>
              <a:ext uri="{FF2B5EF4-FFF2-40B4-BE49-F238E27FC236}">
                <a16:creationId xmlns:a16="http://schemas.microsoft.com/office/drawing/2014/main" id="{E0F213B6-5106-70ED-D0DF-34C6241B0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2112963"/>
            <a:ext cx="23018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>
                <a:solidFill>
                  <a:srgbClr val="000000"/>
                </a:solidFill>
                <a:latin typeface="Helvetica" pitchFamily="2" charset="0"/>
              </a:rPr>
              <a:t>out</a:t>
            </a:r>
            <a:endParaRPr lang="en-US" altLang="en-US" i="0">
              <a:solidFill>
                <a:srgbClr val="0000B6"/>
              </a:solidFill>
            </a:endParaRPr>
          </a:p>
        </p:txBody>
      </p:sp>
      <p:sp>
        <p:nvSpPr>
          <p:cNvPr id="266258" name="Rectangle 18">
            <a:extLst>
              <a:ext uri="{FF2B5EF4-FFF2-40B4-BE49-F238E27FC236}">
                <a16:creationId xmlns:a16="http://schemas.microsoft.com/office/drawing/2014/main" id="{20BAE8E1-689B-41CE-4B99-23F64A168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738438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Helvetica" pitchFamily="2" charset="0"/>
              </a:rPr>
              <a:t>v</a:t>
            </a:r>
            <a:endParaRPr lang="en-US" altLang="en-US" i="0">
              <a:solidFill>
                <a:srgbClr val="0000B6"/>
              </a:solidFill>
            </a:endParaRPr>
          </a:p>
        </p:txBody>
      </p:sp>
      <p:sp>
        <p:nvSpPr>
          <p:cNvPr id="266259" name="Rectangle 19">
            <a:extLst>
              <a:ext uri="{FF2B5EF4-FFF2-40B4-BE49-F238E27FC236}">
                <a16:creationId xmlns:a16="http://schemas.microsoft.com/office/drawing/2014/main" id="{143C61C1-4B6A-7A8C-6DF9-8ECD064FE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2822575"/>
            <a:ext cx="12858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>
                <a:solidFill>
                  <a:srgbClr val="000000"/>
                </a:solidFill>
                <a:latin typeface="Helvetica" pitchFamily="2" charset="0"/>
              </a:rPr>
              <a:t>in</a:t>
            </a:r>
            <a:endParaRPr lang="en-US" altLang="en-US" i="0">
              <a:solidFill>
                <a:srgbClr val="0000B6"/>
              </a:solidFill>
            </a:endParaRPr>
          </a:p>
        </p:txBody>
      </p:sp>
      <p:sp>
        <p:nvSpPr>
          <p:cNvPr id="266260" name="Rectangle 20">
            <a:extLst>
              <a:ext uri="{FF2B5EF4-FFF2-40B4-BE49-F238E27FC236}">
                <a16:creationId xmlns:a16="http://schemas.microsoft.com/office/drawing/2014/main" id="{83482DB2-FCA8-4168-DD8F-A101A47BF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5" y="2952750"/>
            <a:ext cx="1588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1" name="Rectangle 21">
            <a:extLst>
              <a:ext uri="{FF2B5EF4-FFF2-40B4-BE49-F238E27FC236}">
                <a16:creationId xmlns:a16="http://schemas.microsoft.com/office/drawing/2014/main" id="{A09AA850-6105-0359-4D0F-3A31C7A9B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952750"/>
            <a:ext cx="485775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2" name="Rectangle 22">
            <a:extLst>
              <a:ext uri="{FF2B5EF4-FFF2-40B4-BE49-F238E27FC236}">
                <a16:creationId xmlns:a16="http://schemas.microsoft.com/office/drawing/2014/main" id="{38C7B0D5-B93A-6E27-8BCD-5B22C8F03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5" y="2867025"/>
            <a:ext cx="1588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3" name="Rectangle 23">
            <a:extLst>
              <a:ext uri="{FF2B5EF4-FFF2-40B4-BE49-F238E27FC236}">
                <a16:creationId xmlns:a16="http://schemas.microsoft.com/office/drawing/2014/main" id="{FC5D23F9-14DF-CCD3-0AB5-8BD2C543D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867025"/>
            <a:ext cx="485775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4" name="Freeform 24">
            <a:extLst>
              <a:ext uri="{FF2B5EF4-FFF2-40B4-BE49-F238E27FC236}">
                <a16:creationId xmlns:a16="http://schemas.microsoft.com/office/drawing/2014/main" id="{B63D188B-B833-884E-D151-3B53BE7432B3}"/>
              </a:ext>
            </a:extLst>
          </p:cNvPr>
          <p:cNvSpPr>
            <a:spLocks/>
          </p:cNvSpPr>
          <p:nvPr/>
        </p:nvSpPr>
        <p:spPr bwMode="auto">
          <a:xfrm>
            <a:off x="4524375" y="3617913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5" name="Freeform 25">
            <a:extLst>
              <a:ext uri="{FF2B5EF4-FFF2-40B4-BE49-F238E27FC236}">
                <a16:creationId xmlns:a16="http://schemas.microsoft.com/office/drawing/2014/main" id="{EF77B895-546D-D9A9-377E-54B3E3A7FDAE}"/>
              </a:ext>
            </a:extLst>
          </p:cNvPr>
          <p:cNvSpPr>
            <a:spLocks/>
          </p:cNvSpPr>
          <p:nvPr/>
        </p:nvSpPr>
        <p:spPr bwMode="auto">
          <a:xfrm>
            <a:off x="4267200" y="3617913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6" name="Rectangle 26">
            <a:extLst>
              <a:ext uri="{FF2B5EF4-FFF2-40B4-BE49-F238E27FC236}">
                <a16:creationId xmlns:a16="http://schemas.microsoft.com/office/drawing/2014/main" id="{ACA2924D-ACB4-C288-22A8-0908A7991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617913"/>
            <a:ext cx="257175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7" name="Freeform 27">
            <a:extLst>
              <a:ext uri="{FF2B5EF4-FFF2-40B4-BE49-F238E27FC236}">
                <a16:creationId xmlns:a16="http://schemas.microsoft.com/office/drawing/2014/main" id="{D34314F9-7235-3961-9C34-EAE2607B1D42}"/>
              </a:ext>
            </a:extLst>
          </p:cNvPr>
          <p:cNvSpPr>
            <a:spLocks/>
          </p:cNvSpPr>
          <p:nvPr/>
        </p:nvSpPr>
        <p:spPr bwMode="auto">
          <a:xfrm>
            <a:off x="4667250" y="3533775"/>
            <a:ext cx="28575" cy="26988"/>
          </a:xfrm>
          <a:custGeom>
            <a:avLst/>
            <a:gdLst>
              <a:gd name="T0" fmla="*/ 18 w 18"/>
              <a:gd name="T1" fmla="*/ 17 h 17"/>
              <a:gd name="T2" fmla="*/ 18 w 18"/>
              <a:gd name="T3" fmla="*/ 0 h 17"/>
              <a:gd name="T4" fmla="*/ 18 w 18"/>
              <a:gd name="T5" fmla="*/ 0 h 17"/>
              <a:gd name="T6" fmla="*/ 0 w 18"/>
              <a:gd name="T7" fmla="*/ 0 h 17"/>
              <a:gd name="T8" fmla="*/ 0 w 18"/>
              <a:gd name="T9" fmla="*/ 17 h 17"/>
              <a:gd name="T10" fmla="*/ 0 w 18"/>
              <a:gd name="T11" fmla="*/ 17 h 17"/>
              <a:gd name="T12" fmla="*/ 18 w 18"/>
              <a:gd name="T13" fmla="*/ 17 h 17"/>
              <a:gd name="T14" fmla="*/ 18 w 18"/>
              <a:gd name="T15" fmla="*/ 17 h 17"/>
              <a:gd name="T16" fmla="*/ 18 w 18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7">
                <a:moveTo>
                  <a:pt x="18" y="17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8" name="Freeform 28">
            <a:extLst>
              <a:ext uri="{FF2B5EF4-FFF2-40B4-BE49-F238E27FC236}">
                <a16:creationId xmlns:a16="http://schemas.microsoft.com/office/drawing/2014/main" id="{77981803-941F-C743-C547-165B7CFB8B47}"/>
              </a:ext>
            </a:extLst>
          </p:cNvPr>
          <p:cNvSpPr>
            <a:spLocks/>
          </p:cNvSpPr>
          <p:nvPr/>
        </p:nvSpPr>
        <p:spPr bwMode="auto">
          <a:xfrm>
            <a:off x="4152900" y="3533775"/>
            <a:ext cx="28575" cy="26988"/>
          </a:xfrm>
          <a:custGeom>
            <a:avLst/>
            <a:gdLst>
              <a:gd name="T0" fmla="*/ 18 w 18"/>
              <a:gd name="T1" fmla="*/ 17 h 17"/>
              <a:gd name="T2" fmla="*/ 18 w 18"/>
              <a:gd name="T3" fmla="*/ 0 h 17"/>
              <a:gd name="T4" fmla="*/ 18 w 18"/>
              <a:gd name="T5" fmla="*/ 0 h 17"/>
              <a:gd name="T6" fmla="*/ 0 w 18"/>
              <a:gd name="T7" fmla="*/ 0 h 17"/>
              <a:gd name="T8" fmla="*/ 0 w 18"/>
              <a:gd name="T9" fmla="*/ 17 h 17"/>
              <a:gd name="T10" fmla="*/ 0 w 18"/>
              <a:gd name="T11" fmla="*/ 17 h 17"/>
              <a:gd name="T12" fmla="*/ 18 w 18"/>
              <a:gd name="T13" fmla="*/ 17 h 17"/>
              <a:gd name="T14" fmla="*/ 18 w 18"/>
              <a:gd name="T15" fmla="*/ 17 h 17"/>
              <a:gd name="T16" fmla="*/ 18 w 18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7">
                <a:moveTo>
                  <a:pt x="18" y="17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9" name="Rectangle 29">
            <a:extLst>
              <a:ext uri="{FF2B5EF4-FFF2-40B4-BE49-F238E27FC236}">
                <a16:creationId xmlns:a16="http://schemas.microsoft.com/office/drawing/2014/main" id="{F6231D26-C66B-1C9C-2FAC-B6BF6FCAF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3533775"/>
            <a:ext cx="514350" cy="269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0" name="Freeform 30">
            <a:extLst>
              <a:ext uri="{FF2B5EF4-FFF2-40B4-BE49-F238E27FC236}">
                <a16:creationId xmlns:a16="http://schemas.microsoft.com/office/drawing/2014/main" id="{1B6BD5A5-5320-A33D-AC32-8F096ADD3FC7}"/>
              </a:ext>
            </a:extLst>
          </p:cNvPr>
          <p:cNvSpPr>
            <a:spLocks/>
          </p:cNvSpPr>
          <p:nvPr/>
        </p:nvSpPr>
        <p:spPr bwMode="auto">
          <a:xfrm>
            <a:off x="4781550" y="3448050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1" name="Freeform 31">
            <a:extLst>
              <a:ext uri="{FF2B5EF4-FFF2-40B4-BE49-F238E27FC236}">
                <a16:creationId xmlns:a16="http://schemas.microsoft.com/office/drawing/2014/main" id="{2E0CF738-A054-7474-CF71-3EC0426B26EC}"/>
              </a:ext>
            </a:extLst>
          </p:cNvPr>
          <p:cNvSpPr>
            <a:spLocks/>
          </p:cNvSpPr>
          <p:nvPr/>
        </p:nvSpPr>
        <p:spPr bwMode="auto">
          <a:xfrm>
            <a:off x="4010025" y="3448050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2" name="Rectangle 32">
            <a:extLst>
              <a:ext uri="{FF2B5EF4-FFF2-40B4-BE49-F238E27FC236}">
                <a16:creationId xmlns:a16="http://schemas.microsoft.com/office/drawing/2014/main" id="{3BBF526A-96BF-FC9F-43D4-DCC484363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025" y="3448050"/>
            <a:ext cx="771525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3" name="Rectangle 33">
            <a:extLst>
              <a:ext uri="{FF2B5EF4-FFF2-40B4-BE49-F238E27FC236}">
                <a16:creationId xmlns:a16="http://schemas.microsoft.com/office/drawing/2014/main" id="{28D65BF0-5544-EEF0-0A1F-6FFF26B12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2765425"/>
            <a:ext cx="2492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Helvetica" pitchFamily="2" charset="0"/>
              </a:rPr>
              <a:t>C</a:t>
            </a:r>
            <a:r>
              <a:rPr lang="en-US" altLang="en-US" sz="1800" baseline="-25000">
                <a:solidFill>
                  <a:srgbClr val="000000"/>
                </a:solidFill>
                <a:latin typeface="Helvetica" pitchFamily="2" charset="0"/>
              </a:rPr>
              <a:t>L</a:t>
            </a:r>
          </a:p>
        </p:txBody>
      </p:sp>
      <p:sp>
        <p:nvSpPr>
          <p:cNvPr id="266274" name="Rectangle 34">
            <a:extLst>
              <a:ext uri="{FF2B5EF4-FFF2-40B4-BE49-F238E27FC236}">
                <a16:creationId xmlns:a16="http://schemas.microsoft.com/office/drawing/2014/main" id="{731EF234-F1FC-14DE-C73A-7C7A5B3C2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1828800"/>
            <a:ext cx="165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000000"/>
                </a:solidFill>
                <a:latin typeface="Helvetica" pitchFamily="2" charset="0"/>
              </a:rPr>
              <a:t>R</a:t>
            </a:r>
            <a:endParaRPr lang="en-US" altLang="en-US" i="0">
              <a:solidFill>
                <a:srgbClr val="0000B6"/>
              </a:solidFill>
            </a:endParaRPr>
          </a:p>
        </p:txBody>
      </p:sp>
      <p:sp>
        <p:nvSpPr>
          <p:cNvPr id="266275" name="Freeform 35">
            <a:extLst>
              <a:ext uri="{FF2B5EF4-FFF2-40B4-BE49-F238E27FC236}">
                <a16:creationId xmlns:a16="http://schemas.microsoft.com/office/drawing/2014/main" id="{74214E84-7187-1E0C-1C43-265849F083F3}"/>
              </a:ext>
            </a:extLst>
          </p:cNvPr>
          <p:cNvSpPr>
            <a:spLocks/>
          </p:cNvSpPr>
          <p:nvPr/>
        </p:nvSpPr>
        <p:spPr bwMode="auto">
          <a:xfrm>
            <a:off x="3295650" y="3617913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6" name="Freeform 36">
            <a:extLst>
              <a:ext uri="{FF2B5EF4-FFF2-40B4-BE49-F238E27FC236}">
                <a16:creationId xmlns:a16="http://schemas.microsoft.com/office/drawing/2014/main" id="{3E1E207F-D0BF-D013-CD00-37FFBEEE3A7E}"/>
              </a:ext>
            </a:extLst>
          </p:cNvPr>
          <p:cNvSpPr>
            <a:spLocks/>
          </p:cNvSpPr>
          <p:nvPr/>
        </p:nvSpPr>
        <p:spPr bwMode="auto">
          <a:xfrm>
            <a:off x="3038475" y="3617913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7" name="Rectangle 37">
            <a:extLst>
              <a:ext uri="{FF2B5EF4-FFF2-40B4-BE49-F238E27FC236}">
                <a16:creationId xmlns:a16="http://schemas.microsoft.com/office/drawing/2014/main" id="{2B1BB547-2167-5834-C5A5-28A110DF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5" y="3617913"/>
            <a:ext cx="257175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8" name="Freeform 38">
            <a:extLst>
              <a:ext uri="{FF2B5EF4-FFF2-40B4-BE49-F238E27FC236}">
                <a16:creationId xmlns:a16="http://schemas.microsoft.com/office/drawing/2014/main" id="{70750B5F-D14E-16A1-7B82-4B3A85B226B7}"/>
              </a:ext>
            </a:extLst>
          </p:cNvPr>
          <p:cNvSpPr>
            <a:spLocks/>
          </p:cNvSpPr>
          <p:nvPr/>
        </p:nvSpPr>
        <p:spPr bwMode="auto">
          <a:xfrm>
            <a:off x="3409950" y="3533775"/>
            <a:ext cx="28575" cy="26988"/>
          </a:xfrm>
          <a:custGeom>
            <a:avLst/>
            <a:gdLst>
              <a:gd name="T0" fmla="*/ 18 w 18"/>
              <a:gd name="T1" fmla="*/ 17 h 17"/>
              <a:gd name="T2" fmla="*/ 18 w 18"/>
              <a:gd name="T3" fmla="*/ 0 h 17"/>
              <a:gd name="T4" fmla="*/ 18 w 18"/>
              <a:gd name="T5" fmla="*/ 0 h 17"/>
              <a:gd name="T6" fmla="*/ 0 w 18"/>
              <a:gd name="T7" fmla="*/ 0 h 17"/>
              <a:gd name="T8" fmla="*/ 0 w 18"/>
              <a:gd name="T9" fmla="*/ 17 h 17"/>
              <a:gd name="T10" fmla="*/ 0 w 18"/>
              <a:gd name="T11" fmla="*/ 17 h 17"/>
              <a:gd name="T12" fmla="*/ 18 w 18"/>
              <a:gd name="T13" fmla="*/ 17 h 17"/>
              <a:gd name="T14" fmla="*/ 18 w 18"/>
              <a:gd name="T15" fmla="*/ 17 h 17"/>
              <a:gd name="T16" fmla="*/ 18 w 18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7">
                <a:moveTo>
                  <a:pt x="18" y="17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9" name="Freeform 39">
            <a:extLst>
              <a:ext uri="{FF2B5EF4-FFF2-40B4-BE49-F238E27FC236}">
                <a16:creationId xmlns:a16="http://schemas.microsoft.com/office/drawing/2014/main" id="{FF7C0879-B802-761F-98F9-95D9EF6C91BD}"/>
              </a:ext>
            </a:extLst>
          </p:cNvPr>
          <p:cNvSpPr>
            <a:spLocks/>
          </p:cNvSpPr>
          <p:nvPr/>
        </p:nvSpPr>
        <p:spPr bwMode="auto">
          <a:xfrm>
            <a:off x="2895600" y="3533775"/>
            <a:ext cx="28575" cy="26988"/>
          </a:xfrm>
          <a:custGeom>
            <a:avLst/>
            <a:gdLst>
              <a:gd name="T0" fmla="*/ 18 w 18"/>
              <a:gd name="T1" fmla="*/ 17 h 17"/>
              <a:gd name="T2" fmla="*/ 18 w 18"/>
              <a:gd name="T3" fmla="*/ 0 h 17"/>
              <a:gd name="T4" fmla="*/ 18 w 18"/>
              <a:gd name="T5" fmla="*/ 0 h 17"/>
              <a:gd name="T6" fmla="*/ 0 w 18"/>
              <a:gd name="T7" fmla="*/ 0 h 17"/>
              <a:gd name="T8" fmla="*/ 0 w 18"/>
              <a:gd name="T9" fmla="*/ 17 h 17"/>
              <a:gd name="T10" fmla="*/ 0 w 18"/>
              <a:gd name="T11" fmla="*/ 17 h 17"/>
              <a:gd name="T12" fmla="*/ 18 w 18"/>
              <a:gd name="T13" fmla="*/ 17 h 17"/>
              <a:gd name="T14" fmla="*/ 18 w 18"/>
              <a:gd name="T15" fmla="*/ 17 h 17"/>
              <a:gd name="T16" fmla="*/ 18 w 18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7">
                <a:moveTo>
                  <a:pt x="18" y="17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0" name="Rectangle 40">
            <a:extLst>
              <a:ext uri="{FF2B5EF4-FFF2-40B4-BE49-F238E27FC236}">
                <a16:creationId xmlns:a16="http://schemas.microsoft.com/office/drawing/2014/main" id="{1783BA0C-8A96-0129-B26F-F7DF7ECC9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33775"/>
            <a:ext cx="514350" cy="269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1" name="Freeform 41">
            <a:extLst>
              <a:ext uri="{FF2B5EF4-FFF2-40B4-BE49-F238E27FC236}">
                <a16:creationId xmlns:a16="http://schemas.microsoft.com/office/drawing/2014/main" id="{5A012C06-9E71-1470-1880-5CF63C7393FD}"/>
              </a:ext>
            </a:extLst>
          </p:cNvPr>
          <p:cNvSpPr>
            <a:spLocks/>
          </p:cNvSpPr>
          <p:nvPr/>
        </p:nvSpPr>
        <p:spPr bwMode="auto">
          <a:xfrm>
            <a:off x="3552825" y="3448050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2" name="Freeform 42">
            <a:extLst>
              <a:ext uri="{FF2B5EF4-FFF2-40B4-BE49-F238E27FC236}">
                <a16:creationId xmlns:a16="http://schemas.microsoft.com/office/drawing/2014/main" id="{8FAA4674-FA21-8AF4-3DF3-26FD70546B1C}"/>
              </a:ext>
            </a:extLst>
          </p:cNvPr>
          <p:cNvSpPr>
            <a:spLocks/>
          </p:cNvSpPr>
          <p:nvPr/>
        </p:nvSpPr>
        <p:spPr bwMode="auto">
          <a:xfrm>
            <a:off x="2781300" y="3448050"/>
            <a:ext cx="28575" cy="28575"/>
          </a:xfrm>
          <a:custGeom>
            <a:avLst/>
            <a:gdLst>
              <a:gd name="T0" fmla="*/ 18 w 18"/>
              <a:gd name="T1" fmla="*/ 18 h 18"/>
              <a:gd name="T2" fmla="*/ 18 w 18"/>
              <a:gd name="T3" fmla="*/ 0 h 18"/>
              <a:gd name="T4" fmla="*/ 18 w 18"/>
              <a:gd name="T5" fmla="*/ 0 h 18"/>
              <a:gd name="T6" fmla="*/ 0 w 18"/>
              <a:gd name="T7" fmla="*/ 0 h 18"/>
              <a:gd name="T8" fmla="*/ 0 w 18"/>
              <a:gd name="T9" fmla="*/ 18 h 18"/>
              <a:gd name="T10" fmla="*/ 0 w 18"/>
              <a:gd name="T11" fmla="*/ 18 h 18"/>
              <a:gd name="T12" fmla="*/ 18 w 18"/>
              <a:gd name="T13" fmla="*/ 18 h 18"/>
              <a:gd name="T14" fmla="*/ 18 w 18"/>
              <a:gd name="T15" fmla="*/ 18 h 18"/>
              <a:gd name="T16" fmla="*/ 18 w 18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18"/>
                </a:move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18" y="18"/>
                </a:lnTo>
                <a:lnTo>
                  <a:pt x="18" y="18"/>
                </a:lnTo>
                <a:lnTo>
                  <a:pt x="18" y="1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3" name="Rectangle 43">
            <a:extLst>
              <a:ext uri="{FF2B5EF4-FFF2-40B4-BE49-F238E27FC236}">
                <a16:creationId xmlns:a16="http://schemas.microsoft.com/office/drawing/2014/main" id="{159846D3-E126-4E46-46ED-2F1566907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3448050"/>
            <a:ext cx="771525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4" name="Rectangle 44">
            <a:extLst>
              <a:ext uri="{FF2B5EF4-FFF2-40B4-BE49-F238E27FC236}">
                <a16:creationId xmlns:a16="http://schemas.microsoft.com/office/drawing/2014/main" id="{61319E2B-3DC4-8DE2-07A8-BF87B11C7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248025"/>
            <a:ext cx="28575" cy="19843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5" name="Rectangle 45">
            <a:extLst>
              <a:ext uri="{FF2B5EF4-FFF2-40B4-BE49-F238E27FC236}">
                <a16:creationId xmlns:a16="http://schemas.microsoft.com/office/drawing/2014/main" id="{3DC834B5-F877-7F4E-5176-F350FDF3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5" y="3049588"/>
            <a:ext cx="1588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6" name="Rectangle 46">
            <a:extLst>
              <a:ext uri="{FF2B5EF4-FFF2-40B4-BE49-F238E27FC236}">
                <a16:creationId xmlns:a16="http://schemas.microsoft.com/office/drawing/2014/main" id="{CC68937A-8787-804E-D7CB-1F99205C2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5" y="3049588"/>
            <a:ext cx="142875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7" name="Rectangle 47">
            <a:extLst>
              <a:ext uri="{FF2B5EF4-FFF2-40B4-BE49-F238E27FC236}">
                <a16:creationId xmlns:a16="http://schemas.microsoft.com/office/drawing/2014/main" id="{A9763CAE-796B-72A8-3E74-E3F4B3490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851150"/>
            <a:ext cx="28575" cy="19843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8" name="Rectangle 48">
            <a:extLst>
              <a:ext uri="{FF2B5EF4-FFF2-40B4-BE49-F238E27FC236}">
                <a16:creationId xmlns:a16="http://schemas.microsoft.com/office/drawing/2014/main" id="{FF2917F6-5838-B723-8810-84D267035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7075" y="2851150"/>
            <a:ext cx="1588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9" name="Rectangle 49">
            <a:extLst>
              <a:ext uri="{FF2B5EF4-FFF2-40B4-BE49-F238E27FC236}">
                <a16:creationId xmlns:a16="http://schemas.microsoft.com/office/drawing/2014/main" id="{160DE805-360D-911E-197F-A94439838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851150"/>
            <a:ext cx="114300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0" name="Freeform 50">
            <a:extLst>
              <a:ext uri="{FF2B5EF4-FFF2-40B4-BE49-F238E27FC236}">
                <a16:creationId xmlns:a16="http://schemas.microsoft.com/office/drawing/2014/main" id="{C5A1DA59-D731-6AD3-1E52-2D554FEB337A}"/>
              </a:ext>
            </a:extLst>
          </p:cNvPr>
          <p:cNvSpPr>
            <a:spLocks/>
          </p:cNvSpPr>
          <p:nvPr/>
        </p:nvSpPr>
        <p:spPr bwMode="auto">
          <a:xfrm>
            <a:off x="3381375" y="2965450"/>
            <a:ext cx="28575" cy="1588"/>
          </a:xfrm>
          <a:custGeom>
            <a:avLst/>
            <a:gdLst>
              <a:gd name="T0" fmla="*/ 0 w 18"/>
              <a:gd name="T1" fmla="*/ 0 w 18"/>
              <a:gd name="T2" fmla="*/ 0 w 18"/>
              <a:gd name="T3" fmla="*/ 18 w 18"/>
              <a:gd name="T4" fmla="*/ 18 w 18"/>
              <a:gd name="T5" fmla="*/ 18 w 18"/>
              <a:gd name="T6" fmla="*/ 0 w 1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</a:cxnLst>
            <a:rect l="0" t="0" r="r" b="b"/>
            <a:pathLst>
              <a:path w="1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18" y="0"/>
                </a:lnTo>
                <a:lnTo>
                  <a:pt x="18" y="0"/>
                </a:lnTo>
                <a:lnTo>
                  <a:pt x="18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1" name="Rectangle 51">
            <a:extLst>
              <a:ext uri="{FF2B5EF4-FFF2-40B4-BE49-F238E27FC236}">
                <a16:creationId xmlns:a16="http://schemas.microsoft.com/office/drawing/2014/main" id="{525C52A6-96B4-7D1F-8438-D7257843E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2368550"/>
            <a:ext cx="28575" cy="341313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2" name="Rectangle 52">
            <a:extLst>
              <a:ext uri="{FF2B5EF4-FFF2-40B4-BE49-F238E27FC236}">
                <a16:creationId xmlns:a16="http://schemas.microsoft.com/office/drawing/2014/main" id="{E77F0541-BE9C-C41D-C912-D5A5B27C5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2368550"/>
            <a:ext cx="314325" cy="285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3" name="Freeform 53">
            <a:extLst>
              <a:ext uri="{FF2B5EF4-FFF2-40B4-BE49-F238E27FC236}">
                <a16:creationId xmlns:a16="http://schemas.microsoft.com/office/drawing/2014/main" id="{D97A65E3-6D45-7E2B-625E-EABC06F5F922}"/>
              </a:ext>
            </a:extLst>
          </p:cNvPr>
          <p:cNvSpPr>
            <a:spLocks/>
          </p:cNvSpPr>
          <p:nvPr/>
        </p:nvSpPr>
        <p:spPr bwMode="auto">
          <a:xfrm>
            <a:off x="4352925" y="2339975"/>
            <a:ext cx="85725" cy="85725"/>
          </a:xfrm>
          <a:custGeom>
            <a:avLst/>
            <a:gdLst>
              <a:gd name="T0" fmla="*/ 54 w 54"/>
              <a:gd name="T1" fmla="*/ 36 h 54"/>
              <a:gd name="T2" fmla="*/ 36 w 54"/>
              <a:gd name="T3" fmla="*/ 18 h 54"/>
              <a:gd name="T4" fmla="*/ 18 w 54"/>
              <a:gd name="T5" fmla="*/ 0 h 54"/>
              <a:gd name="T6" fmla="*/ 0 w 54"/>
              <a:gd name="T7" fmla="*/ 18 h 54"/>
              <a:gd name="T8" fmla="*/ 0 w 54"/>
              <a:gd name="T9" fmla="*/ 36 h 54"/>
              <a:gd name="T10" fmla="*/ 0 w 54"/>
              <a:gd name="T11" fmla="*/ 54 h 54"/>
              <a:gd name="T12" fmla="*/ 18 w 54"/>
              <a:gd name="T13" fmla="*/ 54 h 54"/>
              <a:gd name="T14" fmla="*/ 36 w 54"/>
              <a:gd name="T15" fmla="*/ 54 h 54"/>
              <a:gd name="T16" fmla="*/ 54 w 54"/>
              <a:gd name="T17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4">
                <a:moveTo>
                  <a:pt x="54" y="36"/>
                </a:moveTo>
                <a:lnTo>
                  <a:pt x="36" y="18"/>
                </a:lnTo>
                <a:lnTo>
                  <a:pt x="18" y="0"/>
                </a:lnTo>
                <a:lnTo>
                  <a:pt x="0" y="18"/>
                </a:lnTo>
                <a:lnTo>
                  <a:pt x="0" y="36"/>
                </a:lnTo>
                <a:lnTo>
                  <a:pt x="0" y="54"/>
                </a:lnTo>
                <a:lnTo>
                  <a:pt x="18" y="54"/>
                </a:lnTo>
                <a:lnTo>
                  <a:pt x="36" y="54"/>
                </a:lnTo>
                <a:lnTo>
                  <a:pt x="54" y="3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4" name="Freeform 54">
            <a:extLst>
              <a:ext uri="{FF2B5EF4-FFF2-40B4-BE49-F238E27FC236}">
                <a16:creationId xmlns:a16="http://schemas.microsoft.com/office/drawing/2014/main" id="{034D88DD-7043-01EC-9BFA-E3F24A0F546A}"/>
              </a:ext>
            </a:extLst>
          </p:cNvPr>
          <p:cNvSpPr>
            <a:spLocks/>
          </p:cNvSpPr>
          <p:nvPr/>
        </p:nvSpPr>
        <p:spPr bwMode="auto">
          <a:xfrm>
            <a:off x="4352925" y="2339975"/>
            <a:ext cx="114300" cy="114300"/>
          </a:xfrm>
          <a:custGeom>
            <a:avLst/>
            <a:gdLst>
              <a:gd name="T0" fmla="*/ 54 w 72"/>
              <a:gd name="T1" fmla="*/ 54 h 72"/>
              <a:gd name="T2" fmla="*/ 36 w 72"/>
              <a:gd name="T3" fmla="*/ 36 h 72"/>
              <a:gd name="T4" fmla="*/ 36 w 72"/>
              <a:gd name="T5" fmla="*/ 36 h 72"/>
              <a:gd name="T6" fmla="*/ 36 w 72"/>
              <a:gd name="T7" fmla="*/ 36 h 72"/>
              <a:gd name="T8" fmla="*/ 18 w 72"/>
              <a:gd name="T9" fmla="*/ 18 h 72"/>
              <a:gd name="T10" fmla="*/ 36 w 72"/>
              <a:gd name="T11" fmla="*/ 18 h 72"/>
              <a:gd name="T12" fmla="*/ 36 w 72"/>
              <a:gd name="T13" fmla="*/ 18 h 72"/>
              <a:gd name="T14" fmla="*/ 18 w 72"/>
              <a:gd name="T15" fmla="*/ 36 h 72"/>
              <a:gd name="T16" fmla="*/ 18 w 72"/>
              <a:gd name="T17" fmla="*/ 18 h 72"/>
              <a:gd name="T18" fmla="*/ 18 w 72"/>
              <a:gd name="T19" fmla="*/ 18 h 72"/>
              <a:gd name="T20" fmla="*/ 18 w 72"/>
              <a:gd name="T21" fmla="*/ 36 h 72"/>
              <a:gd name="T22" fmla="*/ 18 w 72"/>
              <a:gd name="T23" fmla="*/ 36 h 72"/>
              <a:gd name="T24" fmla="*/ 18 w 72"/>
              <a:gd name="T25" fmla="*/ 36 h 72"/>
              <a:gd name="T26" fmla="*/ 18 w 72"/>
              <a:gd name="T27" fmla="*/ 54 h 72"/>
              <a:gd name="T28" fmla="*/ 0 w 72"/>
              <a:gd name="T29" fmla="*/ 54 h 72"/>
              <a:gd name="T30" fmla="*/ 0 w 72"/>
              <a:gd name="T31" fmla="*/ 54 h 72"/>
              <a:gd name="T32" fmla="*/ 18 w 72"/>
              <a:gd name="T33" fmla="*/ 54 h 72"/>
              <a:gd name="T34" fmla="*/ 18 w 72"/>
              <a:gd name="T35" fmla="*/ 54 h 72"/>
              <a:gd name="T36" fmla="*/ 18 w 72"/>
              <a:gd name="T37" fmla="*/ 54 h 72"/>
              <a:gd name="T38" fmla="*/ 36 w 72"/>
              <a:gd name="T39" fmla="*/ 54 h 72"/>
              <a:gd name="T40" fmla="*/ 36 w 72"/>
              <a:gd name="T41" fmla="*/ 54 h 72"/>
              <a:gd name="T42" fmla="*/ 36 w 72"/>
              <a:gd name="T43" fmla="*/ 54 h 72"/>
              <a:gd name="T44" fmla="*/ 54 w 72"/>
              <a:gd name="T45" fmla="*/ 36 h 72"/>
              <a:gd name="T46" fmla="*/ 54 w 72"/>
              <a:gd name="T47" fmla="*/ 36 h 72"/>
              <a:gd name="T48" fmla="*/ 72 w 72"/>
              <a:gd name="T49" fmla="*/ 54 h 72"/>
              <a:gd name="T50" fmla="*/ 72 w 72"/>
              <a:gd name="T51" fmla="*/ 54 h 72"/>
              <a:gd name="T52" fmla="*/ 54 w 72"/>
              <a:gd name="T53" fmla="*/ 72 h 72"/>
              <a:gd name="T54" fmla="*/ 54 w 72"/>
              <a:gd name="T55" fmla="*/ 72 h 72"/>
              <a:gd name="T56" fmla="*/ 36 w 72"/>
              <a:gd name="T57" fmla="*/ 72 h 72"/>
              <a:gd name="T58" fmla="*/ 18 w 72"/>
              <a:gd name="T59" fmla="*/ 72 h 72"/>
              <a:gd name="T60" fmla="*/ 18 w 72"/>
              <a:gd name="T61" fmla="*/ 72 h 72"/>
              <a:gd name="T62" fmla="*/ 18 w 72"/>
              <a:gd name="T63" fmla="*/ 72 h 72"/>
              <a:gd name="T64" fmla="*/ 0 w 72"/>
              <a:gd name="T65" fmla="*/ 72 h 72"/>
              <a:gd name="T66" fmla="*/ 0 w 72"/>
              <a:gd name="T67" fmla="*/ 72 h 72"/>
              <a:gd name="T68" fmla="*/ 0 w 72"/>
              <a:gd name="T69" fmla="*/ 54 h 72"/>
              <a:gd name="T70" fmla="*/ 0 w 72"/>
              <a:gd name="T71" fmla="*/ 36 h 72"/>
              <a:gd name="T72" fmla="*/ 0 w 72"/>
              <a:gd name="T73" fmla="*/ 36 h 72"/>
              <a:gd name="T74" fmla="*/ 0 w 72"/>
              <a:gd name="T75" fmla="*/ 36 h 72"/>
              <a:gd name="T76" fmla="*/ 0 w 72"/>
              <a:gd name="T77" fmla="*/ 18 h 72"/>
              <a:gd name="T78" fmla="*/ 0 w 72"/>
              <a:gd name="T79" fmla="*/ 18 h 72"/>
              <a:gd name="T80" fmla="*/ 0 w 72"/>
              <a:gd name="T81" fmla="*/ 18 h 72"/>
              <a:gd name="T82" fmla="*/ 18 w 72"/>
              <a:gd name="T83" fmla="*/ 0 h 72"/>
              <a:gd name="T84" fmla="*/ 18 w 72"/>
              <a:gd name="T85" fmla="*/ 0 h 72"/>
              <a:gd name="T86" fmla="*/ 36 w 72"/>
              <a:gd name="T87" fmla="*/ 0 h 72"/>
              <a:gd name="T88" fmla="*/ 54 w 72"/>
              <a:gd name="T89" fmla="*/ 18 h 72"/>
              <a:gd name="T90" fmla="*/ 54 w 72"/>
              <a:gd name="T91" fmla="*/ 18 h 72"/>
              <a:gd name="T92" fmla="*/ 54 w 72"/>
              <a:gd name="T93" fmla="*/ 18 h 72"/>
              <a:gd name="T94" fmla="*/ 72 w 72"/>
              <a:gd name="T95" fmla="*/ 36 h 72"/>
              <a:gd name="T96" fmla="*/ 54 w 72"/>
              <a:gd name="T97" fmla="*/ 5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2" h="72">
                <a:moveTo>
                  <a:pt x="54" y="54"/>
                </a:moveTo>
                <a:lnTo>
                  <a:pt x="36" y="36"/>
                </a:lnTo>
                <a:lnTo>
                  <a:pt x="36" y="36"/>
                </a:lnTo>
                <a:lnTo>
                  <a:pt x="36" y="36"/>
                </a:lnTo>
                <a:lnTo>
                  <a:pt x="18" y="18"/>
                </a:lnTo>
                <a:lnTo>
                  <a:pt x="36" y="18"/>
                </a:lnTo>
                <a:lnTo>
                  <a:pt x="36" y="18"/>
                </a:lnTo>
                <a:lnTo>
                  <a:pt x="18" y="36"/>
                </a:lnTo>
                <a:lnTo>
                  <a:pt x="18" y="18"/>
                </a:lnTo>
                <a:lnTo>
                  <a:pt x="18" y="18"/>
                </a:lnTo>
                <a:lnTo>
                  <a:pt x="18" y="36"/>
                </a:lnTo>
                <a:lnTo>
                  <a:pt x="18" y="36"/>
                </a:lnTo>
                <a:lnTo>
                  <a:pt x="18" y="36"/>
                </a:lnTo>
                <a:lnTo>
                  <a:pt x="18" y="54"/>
                </a:lnTo>
                <a:lnTo>
                  <a:pt x="0" y="54"/>
                </a:lnTo>
                <a:lnTo>
                  <a:pt x="0" y="54"/>
                </a:lnTo>
                <a:lnTo>
                  <a:pt x="18" y="54"/>
                </a:lnTo>
                <a:lnTo>
                  <a:pt x="18" y="54"/>
                </a:lnTo>
                <a:lnTo>
                  <a:pt x="18" y="54"/>
                </a:lnTo>
                <a:lnTo>
                  <a:pt x="36" y="54"/>
                </a:lnTo>
                <a:lnTo>
                  <a:pt x="36" y="54"/>
                </a:lnTo>
                <a:lnTo>
                  <a:pt x="36" y="54"/>
                </a:lnTo>
                <a:lnTo>
                  <a:pt x="54" y="36"/>
                </a:lnTo>
                <a:lnTo>
                  <a:pt x="54" y="36"/>
                </a:lnTo>
                <a:lnTo>
                  <a:pt x="72" y="54"/>
                </a:lnTo>
                <a:lnTo>
                  <a:pt x="72" y="54"/>
                </a:lnTo>
                <a:lnTo>
                  <a:pt x="54" y="72"/>
                </a:lnTo>
                <a:lnTo>
                  <a:pt x="54" y="72"/>
                </a:lnTo>
                <a:lnTo>
                  <a:pt x="36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0" y="72"/>
                </a:lnTo>
                <a:lnTo>
                  <a:pt x="0" y="72"/>
                </a:lnTo>
                <a:lnTo>
                  <a:pt x="0" y="54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18" y="0"/>
                </a:lnTo>
                <a:lnTo>
                  <a:pt x="18" y="0"/>
                </a:lnTo>
                <a:lnTo>
                  <a:pt x="36" y="0"/>
                </a:lnTo>
                <a:lnTo>
                  <a:pt x="54" y="18"/>
                </a:lnTo>
                <a:lnTo>
                  <a:pt x="54" y="18"/>
                </a:lnTo>
                <a:lnTo>
                  <a:pt x="54" y="18"/>
                </a:lnTo>
                <a:lnTo>
                  <a:pt x="72" y="36"/>
                </a:lnTo>
                <a:lnTo>
                  <a:pt x="54" y="54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5" name="Freeform 55">
            <a:extLst>
              <a:ext uri="{FF2B5EF4-FFF2-40B4-BE49-F238E27FC236}">
                <a16:creationId xmlns:a16="http://schemas.microsoft.com/office/drawing/2014/main" id="{0A6E065B-18DE-7D35-2ADF-E3899F80D5F0}"/>
              </a:ext>
            </a:extLst>
          </p:cNvPr>
          <p:cNvSpPr>
            <a:spLocks/>
          </p:cNvSpPr>
          <p:nvPr/>
        </p:nvSpPr>
        <p:spPr bwMode="auto">
          <a:xfrm>
            <a:off x="4438650" y="2397125"/>
            <a:ext cx="28575" cy="28575"/>
          </a:xfrm>
          <a:custGeom>
            <a:avLst/>
            <a:gdLst>
              <a:gd name="T0" fmla="*/ 0 w 18"/>
              <a:gd name="T1" fmla="*/ 0 h 18"/>
              <a:gd name="T2" fmla="*/ 0 w 18"/>
              <a:gd name="T3" fmla="*/ 0 h 18"/>
              <a:gd name="T4" fmla="*/ 0 w 18"/>
              <a:gd name="T5" fmla="*/ 18 h 18"/>
              <a:gd name="T6" fmla="*/ 18 w 18"/>
              <a:gd name="T7" fmla="*/ 0 h 18"/>
              <a:gd name="T8" fmla="*/ 18 w 18"/>
              <a:gd name="T9" fmla="*/ 18 h 18"/>
              <a:gd name="T10" fmla="*/ 18 w 18"/>
              <a:gd name="T11" fmla="*/ 18 h 18"/>
              <a:gd name="T12" fmla="*/ 0 w 18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8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18" y="0"/>
                </a:lnTo>
                <a:lnTo>
                  <a:pt x="18" y="18"/>
                </a:lnTo>
                <a:lnTo>
                  <a:pt x="18" y="1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6" name="Freeform 56">
            <a:extLst>
              <a:ext uri="{FF2B5EF4-FFF2-40B4-BE49-F238E27FC236}">
                <a16:creationId xmlns:a16="http://schemas.microsoft.com/office/drawing/2014/main" id="{86DDCB60-BF97-EDB2-0349-1659FCE58FD4}"/>
              </a:ext>
            </a:extLst>
          </p:cNvPr>
          <p:cNvSpPr>
            <a:spLocks/>
          </p:cNvSpPr>
          <p:nvPr/>
        </p:nvSpPr>
        <p:spPr bwMode="auto">
          <a:xfrm>
            <a:off x="4695825" y="2339975"/>
            <a:ext cx="85725" cy="85725"/>
          </a:xfrm>
          <a:custGeom>
            <a:avLst/>
            <a:gdLst>
              <a:gd name="T0" fmla="*/ 54 w 54"/>
              <a:gd name="T1" fmla="*/ 36 h 54"/>
              <a:gd name="T2" fmla="*/ 36 w 54"/>
              <a:gd name="T3" fmla="*/ 18 h 54"/>
              <a:gd name="T4" fmla="*/ 18 w 54"/>
              <a:gd name="T5" fmla="*/ 0 h 54"/>
              <a:gd name="T6" fmla="*/ 0 w 54"/>
              <a:gd name="T7" fmla="*/ 18 h 54"/>
              <a:gd name="T8" fmla="*/ 0 w 54"/>
              <a:gd name="T9" fmla="*/ 36 h 54"/>
              <a:gd name="T10" fmla="*/ 0 w 54"/>
              <a:gd name="T11" fmla="*/ 54 h 54"/>
              <a:gd name="T12" fmla="*/ 18 w 54"/>
              <a:gd name="T13" fmla="*/ 54 h 54"/>
              <a:gd name="T14" fmla="*/ 36 w 54"/>
              <a:gd name="T15" fmla="*/ 54 h 54"/>
              <a:gd name="T16" fmla="*/ 54 w 54"/>
              <a:gd name="T17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" h="54">
                <a:moveTo>
                  <a:pt x="54" y="36"/>
                </a:moveTo>
                <a:lnTo>
                  <a:pt x="36" y="18"/>
                </a:lnTo>
                <a:lnTo>
                  <a:pt x="18" y="0"/>
                </a:lnTo>
                <a:lnTo>
                  <a:pt x="0" y="18"/>
                </a:lnTo>
                <a:lnTo>
                  <a:pt x="0" y="36"/>
                </a:lnTo>
                <a:lnTo>
                  <a:pt x="0" y="54"/>
                </a:lnTo>
                <a:lnTo>
                  <a:pt x="18" y="54"/>
                </a:lnTo>
                <a:lnTo>
                  <a:pt x="36" y="54"/>
                </a:lnTo>
                <a:lnTo>
                  <a:pt x="54" y="3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7" name="Freeform 57">
            <a:extLst>
              <a:ext uri="{FF2B5EF4-FFF2-40B4-BE49-F238E27FC236}">
                <a16:creationId xmlns:a16="http://schemas.microsoft.com/office/drawing/2014/main" id="{0024C9DC-209C-FA4F-50F6-6EAF48A31218}"/>
              </a:ext>
            </a:extLst>
          </p:cNvPr>
          <p:cNvSpPr>
            <a:spLocks/>
          </p:cNvSpPr>
          <p:nvPr/>
        </p:nvSpPr>
        <p:spPr bwMode="auto">
          <a:xfrm>
            <a:off x="4695825" y="2339975"/>
            <a:ext cx="114300" cy="114300"/>
          </a:xfrm>
          <a:custGeom>
            <a:avLst/>
            <a:gdLst>
              <a:gd name="T0" fmla="*/ 54 w 72"/>
              <a:gd name="T1" fmla="*/ 54 h 72"/>
              <a:gd name="T2" fmla="*/ 36 w 72"/>
              <a:gd name="T3" fmla="*/ 36 h 72"/>
              <a:gd name="T4" fmla="*/ 36 w 72"/>
              <a:gd name="T5" fmla="*/ 36 h 72"/>
              <a:gd name="T6" fmla="*/ 36 w 72"/>
              <a:gd name="T7" fmla="*/ 36 h 72"/>
              <a:gd name="T8" fmla="*/ 18 w 72"/>
              <a:gd name="T9" fmla="*/ 18 h 72"/>
              <a:gd name="T10" fmla="*/ 36 w 72"/>
              <a:gd name="T11" fmla="*/ 18 h 72"/>
              <a:gd name="T12" fmla="*/ 36 w 72"/>
              <a:gd name="T13" fmla="*/ 18 h 72"/>
              <a:gd name="T14" fmla="*/ 18 w 72"/>
              <a:gd name="T15" fmla="*/ 36 h 72"/>
              <a:gd name="T16" fmla="*/ 18 w 72"/>
              <a:gd name="T17" fmla="*/ 18 h 72"/>
              <a:gd name="T18" fmla="*/ 18 w 72"/>
              <a:gd name="T19" fmla="*/ 18 h 72"/>
              <a:gd name="T20" fmla="*/ 18 w 72"/>
              <a:gd name="T21" fmla="*/ 36 h 72"/>
              <a:gd name="T22" fmla="*/ 18 w 72"/>
              <a:gd name="T23" fmla="*/ 36 h 72"/>
              <a:gd name="T24" fmla="*/ 18 w 72"/>
              <a:gd name="T25" fmla="*/ 36 h 72"/>
              <a:gd name="T26" fmla="*/ 18 w 72"/>
              <a:gd name="T27" fmla="*/ 54 h 72"/>
              <a:gd name="T28" fmla="*/ 0 w 72"/>
              <a:gd name="T29" fmla="*/ 54 h 72"/>
              <a:gd name="T30" fmla="*/ 0 w 72"/>
              <a:gd name="T31" fmla="*/ 54 h 72"/>
              <a:gd name="T32" fmla="*/ 18 w 72"/>
              <a:gd name="T33" fmla="*/ 54 h 72"/>
              <a:gd name="T34" fmla="*/ 18 w 72"/>
              <a:gd name="T35" fmla="*/ 54 h 72"/>
              <a:gd name="T36" fmla="*/ 18 w 72"/>
              <a:gd name="T37" fmla="*/ 54 h 72"/>
              <a:gd name="T38" fmla="*/ 36 w 72"/>
              <a:gd name="T39" fmla="*/ 54 h 72"/>
              <a:gd name="T40" fmla="*/ 36 w 72"/>
              <a:gd name="T41" fmla="*/ 54 h 72"/>
              <a:gd name="T42" fmla="*/ 36 w 72"/>
              <a:gd name="T43" fmla="*/ 54 h 72"/>
              <a:gd name="T44" fmla="*/ 54 w 72"/>
              <a:gd name="T45" fmla="*/ 36 h 72"/>
              <a:gd name="T46" fmla="*/ 54 w 72"/>
              <a:gd name="T47" fmla="*/ 36 h 72"/>
              <a:gd name="T48" fmla="*/ 72 w 72"/>
              <a:gd name="T49" fmla="*/ 54 h 72"/>
              <a:gd name="T50" fmla="*/ 72 w 72"/>
              <a:gd name="T51" fmla="*/ 54 h 72"/>
              <a:gd name="T52" fmla="*/ 54 w 72"/>
              <a:gd name="T53" fmla="*/ 72 h 72"/>
              <a:gd name="T54" fmla="*/ 54 w 72"/>
              <a:gd name="T55" fmla="*/ 72 h 72"/>
              <a:gd name="T56" fmla="*/ 36 w 72"/>
              <a:gd name="T57" fmla="*/ 72 h 72"/>
              <a:gd name="T58" fmla="*/ 18 w 72"/>
              <a:gd name="T59" fmla="*/ 72 h 72"/>
              <a:gd name="T60" fmla="*/ 18 w 72"/>
              <a:gd name="T61" fmla="*/ 72 h 72"/>
              <a:gd name="T62" fmla="*/ 18 w 72"/>
              <a:gd name="T63" fmla="*/ 72 h 72"/>
              <a:gd name="T64" fmla="*/ 0 w 72"/>
              <a:gd name="T65" fmla="*/ 72 h 72"/>
              <a:gd name="T66" fmla="*/ 0 w 72"/>
              <a:gd name="T67" fmla="*/ 72 h 72"/>
              <a:gd name="T68" fmla="*/ 0 w 72"/>
              <a:gd name="T69" fmla="*/ 54 h 72"/>
              <a:gd name="T70" fmla="*/ 0 w 72"/>
              <a:gd name="T71" fmla="*/ 36 h 72"/>
              <a:gd name="T72" fmla="*/ 0 w 72"/>
              <a:gd name="T73" fmla="*/ 36 h 72"/>
              <a:gd name="T74" fmla="*/ 0 w 72"/>
              <a:gd name="T75" fmla="*/ 36 h 72"/>
              <a:gd name="T76" fmla="*/ 0 w 72"/>
              <a:gd name="T77" fmla="*/ 18 h 72"/>
              <a:gd name="T78" fmla="*/ 0 w 72"/>
              <a:gd name="T79" fmla="*/ 18 h 72"/>
              <a:gd name="T80" fmla="*/ 0 w 72"/>
              <a:gd name="T81" fmla="*/ 18 h 72"/>
              <a:gd name="T82" fmla="*/ 18 w 72"/>
              <a:gd name="T83" fmla="*/ 0 h 72"/>
              <a:gd name="T84" fmla="*/ 18 w 72"/>
              <a:gd name="T85" fmla="*/ 0 h 72"/>
              <a:gd name="T86" fmla="*/ 36 w 72"/>
              <a:gd name="T87" fmla="*/ 0 h 72"/>
              <a:gd name="T88" fmla="*/ 54 w 72"/>
              <a:gd name="T89" fmla="*/ 18 h 72"/>
              <a:gd name="T90" fmla="*/ 54 w 72"/>
              <a:gd name="T91" fmla="*/ 18 h 72"/>
              <a:gd name="T92" fmla="*/ 54 w 72"/>
              <a:gd name="T93" fmla="*/ 18 h 72"/>
              <a:gd name="T94" fmla="*/ 72 w 72"/>
              <a:gd name="T95" fmla="*/ 36 h 72"/>
              <a:gd name="T96" fmla="*/ 54 w 72"/>
              <a:gd name="T97" fmla="*/ 5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2" h="72">
                <a:moveTo>
                  <a:pt x="54" y="54"/>
                </a:moveTo>
                <a:lnTo>
                  <a:pt x="36" y="36"/>
                </a:lnTo>
                <a:lnTo>
                  <a:pt x="36" y="36"/>
                </a:lnTo>
                <a:lnTo>
                  <a:pt x="36" y="36"/>
                </a:lnTo>
                <a:lnTo>
                  <a:pt x="18" y="18"/>
                </a:lnTo>
                <a:lnTo>
                  <a:pt x="36" y="18"/>
                </a:lnTo>
                <a:lnTo>
                  <a:pt x="36" y="18"/>
                </a:lnTo>
                <a:lnTo>
                  <a:pt x="18" y="36"/>
                </a:lnTo>
                <a:lnTo>
                  <a:pt x="18" y="18"/>
                </a:lnTo>
                <a:lnTo>
                  <a:pt x="18" y="18"/>
                </a:lnTo>
                <a:lnTo>
                  <a:pt x="18" y="36"/>
                </a:lnTo>
                <a:lnTo>
                  <a:pt x="18" y="36"/>
                </a:lnTo>
                <a:lnTo>
                  <a:pt x="18" y="36"/>
                </a:lnTo>
                <a:lnTo>
                  <a:pt x="18" y="54"/>
                </a:lnTo>
                <a:lnTo>
                  <a:pt x="0" y="54"/>
                </a:lnTo>
                <a:lnTo>
                  <a:pt x="0" y="54"/>
                </a:lnTo>
                <a:lnTo>
                  <a:pt x="18" y="54"/>
                </a:lnTo>
                <a:lnTo>
                  <a:pt x="18" y="54"/>
                </a:lnTo>
                <a:lnTo>
                  <a:pt x="18" y="54"/>
                </a:lnTo>
                <a:lnTo>
                  <a:pt x="36" y="54"/>
                </a:lnTo>
                <a:lnTo>
                  <a:pt x="36" y="54"/>
                </a:lnTo>
                <a:lnTo>
                  <a:pt x="36" y="54"/>
                </a:lnTo>
                <a:lnTo>
                  <a:pt x="54" y="36"/>
                </a:lnTo>
                <a:lnTo>
                  <a:pt x="54" y="36"/>
                </a:lnTo>
                <a:lnTo>
                  <a:pt x="72" y="54"/>
                </a:lnTo>
                <a:lnTo>
                  <a:pt x="72" y="54"/>
                </a:lnTo>
                <a:lnTo>
                  <a:pt x="54" y="72"/>
                </a:lnTo>
                <a:lnTo>
                  <a:pt x="54" y="72"/>
                </a:lnTo>
                <a:lnTo>
                  <a:pt x="36" y="72"/>
                </a:lnTo>
                <a:lnTo>
                  <a:pt x="18" y="72"/>
                </a:lnTo>
                <a:lnTo>
                  <a:pt x="18" y="72"/>
                </a:lnTo>
                <a:lnTo>
                  <a:pt x="18" y="72"/>
                </a:lnTo>
                <a:lnTo>
                  <a:pt x="0" y="72"/>
                </a:lnTo>
                <a:lnTo>
                  <a:pt x="0" y="72"/>
                </a:lnTo>
                <a:lnTo>
                  <a:pt x="0" y="54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18" y="0"/>
                </a:lnTo>
                <a:lnTo>
                  <a:pt x="18" y="0"/>
                </a:lnTo>
                <a:lnTo>
                  <a:pt x="36" y="0"/>
                </a:lnTo>
                <a:lnTo>
                  <a:pt x="54" y="18"/>
                </a:lnTo>
                <a:lnTo>
                  <a:pt x="54" y="18"/>
                </a:lnTo>
                <a:lnTo>
                  <a:pt x="54" y="18"/>
                </a:lnTo>
                <a:lnTo>
                  <a:pt x="72" y="36"/>
                </a:lnTo>
                <a:lnTo>
                  <a:pt x="54" y="54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8" name="Freeform 58">
            <a:extLst>
              <a:ext uri="{FF2B5EF4-FFF2-40B4-BE49-F238E27FC236}">
                <a16:creationId xmlns:a16="http://schemas.microsoft.com/office/drawing/2014/main" id="{F1E3CBC8-B906-AA27-5006-3A4FBE199C3F}"/>
              </a:ext>
            </a:extLst>
          </p:cNvPr>
          <p:cNvSpPr>
            <a:spLocks/>
          </p:cNvSpPr>
          <p:nvPr/>
        </p:nvSpPr>
        <p:spPr bwMode="auto">
          <a:xfrm>
            <a:off x="4781550" y="2397125"/>
            <a:ext cx="28575" cy="28575"/>
          </a:xfrm>
          <a:custGeom>
            <a:avLst/>
            <a:gdLst>
              <a:gd name="T0" fmla="*/ 0 w 18"/>
              <a:gd name="T1" fmla="*/ 0 h 18"/>
              <a:gd name="T2" fmla="*/ 0 w 18"/>
              <a:gd name="T3" fmla="*/ 0 h 18"/>
              <a:gd name="T4" fmla="*/ 0 w 18"/>
              <a:gd name="T5" fmla="*/ 18 h 18"/>
              <a:gd name="T6" fmla="*/ 18 w 18"/>
              <a:gd name="T7" fmla="*/ 0 h 18"/>
              <a:gd name="T8" fmla="*/ 18 w 18"/>
              <a:gd name="T9" fmla="*/ 18 h 18"/>
              <a:gd name="T10" fmla="*/ 18 w 18"/>
              <a:gd name="T11" fmla="*/ 18 h 18"/>
              <a:gd name="T12" fmla="*/ 0 w 18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8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18" y="0"/>
                </a:lnTo>
                <a:lnTo>
                  <a:pt x="18" y="18"/>
                </a:lnTo>
                <a:lnTo>
                  <a:pt x="18" y="1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9" name="Line 59">
            <a:extLst>
              <a:ext uri="{FF2B5EF4-FFF2-40B4-BE49-F238E27FC236}">
                <a16:creationId xmlns:a16="http://schemas.microsoft.com/office/drawing/2014/main" id="{256126A5-270F-29FA-1C17-6A6FD2EF5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1025" y="29432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00" name="Line 60">
            <a:extLst>
              <a:ext uri="{FF2B5EF4-FFF2-40B4-BE49-F238E27FC236}">
                <a16:creationId xmlns:a16="http://schemas.microsoft.com/office/drawing/2014/main" id="{960DA300-0964-8F24-21E7-11C3ABE281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1025" y="23336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ABFA6FD-1E80-D595-B343-95F48C042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38141-DA24-404B-8AFD-20235D7BCB2B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BB1F88-D3E7-01AD-D80A-C90F3593B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36550"/>
            <a:ext cx="7772400" cy="782638"/>
          </a:xfrm>
        </p:spPr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B6EE8038-0936-2276-7E89-C8486BE41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140335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Digital integrated circuits have come a long way and still have quite some potential left for the coming decades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Some interesting challenges ahead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Getting a clear perspective on the challenges and potential solutions is the purpose of this book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Understanding the design metrics that govern digital design is crucial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Cost, reliability, speed, power and energy dissipation</a:t>
            </a:r>
          </a:p>
          <a:p>
            <a:pPr>
              <a:lnSpc>
                <a:spcPct val="90000"/>
              </a:lnSpc>
            </a:pPr>
            <a:endParaRPr lang="en-US" alt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F5E56FC-EBE4-9BA5-0708-8B3D480D8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4C060-3739-FC4E-AC4E-92C2EF44575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714D013F-EFDD-8777-033A-C79A934A3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altLang="en-US" sz="3600"/>
              <a:t>ENIAC - The first electronic computer (1946)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149507" name="Picture 3">
            <a:extLst>
              <a:ext uri="{FF2B5EF4-FFF2-40B4-BE49-F238E27FC236}">
                <a16:creationId xmlns:a16="http://schemas.microsoft.com/office/drawing/2014/main" id="{851F045D-74AA-3BDE-FE54-24971465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24000"/>
            <a:ext cx="5715000" cy="441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71F8CC4-AE20-9BB3-4059-0A9ADC60D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993EB-7F95-7643-B995-AC39A9084EE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1FB563E1-89C8-8C5D-019B-5D67EF2FF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altLang="en-US" sz="4000"/>
              <a:t>The Transistor Revolution</a:t>
            </a:r>
          </a:p>
        </p:txBody>
      </p:sp>
      <p:pic>
        <p:nvPicPr>
          <p:cNvPr id="207875" name="Picture 3">
            <a:extLst>
              <a:ext uri="{FF2B5EF4-FFF2-40B4-BE49-F238E27FC236}">
                <a16:creationId xmlns:a16="http://schemas.microsoft.com/office/drawing/2014/main" id="{6946EF3E-FCAC-F4C9-C332-73F688B7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6296025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6" name="Rectangle 4">
            <a:extLst>
              <a:ext uri="{FF2B5EF4-FFF2-40B4-BE49-F238E27FC236}">
                <a16:creationId xmlns:a16="http://schemas.microsoft.com/office/drawing/2014/main" id="{35BA2C06-912D-1C62-2459-DBC2D8E6B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105400"/>
            <a:ext cx="17986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i="0">
                <a:latin typeface="Times New Roman" panose="02020603050405020304" pitchFamily="18" charset="0"/>
              </a:rPr>
              <a:t>First transistor</a:t>
            </a:r>
          </a:p>
          <a:p>
            <a:r>
              <a:rPr lang="en-US" altLang="en-US" sz="2000" i="0">
                <a:latin typeface="Times New Roman" panose="02020603050405020304" pitchFamily="18" charset="0"/>
              </a:rPr>
              <a:t>Bell Labs, 1948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767833E-7C70-72FC-08EE-9CDF0535E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A4BC5-4E4E-8046-9132-65B2FE39F8B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A8249D7B-EBCF-B681-F71D-7EACA86FD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 altLang="en-US"/>
              <a:t>The First Integrated Circuits </a:t>
            </a:r>
          </a:p>
        </p:txBody>
      </p:sp>
      <p:pic>
        <p:nvPicPr>
          <p:cNvPr id="208899" name="Picture 3">
            <a:extLst>
              <a:ext uri="{FF2B5EF4-FFF2-40B4-BE49-F238E27FC236}">
                <a16:creationId xmlns:a16="http://schemas.microsoft.com/office/drawing/2014/main" id="{F3569543-C366-B32A-64C6-36B3718DD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45624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Text Box 4">
            <a:extLst>
              <a:ext uri="{FF2B5EF4-FFF2-40B4-BE49-F238E27FC236}">
                <a16:creationId xmlns:a16="http://schemas.microsoft.com/office/drawing/2014/main" id="{240A2939-C8A5-87DB-0748-A54BB2BB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905000"/>
            <a:ext cx="17986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imes New Roman" panose="02020603050405020304" pitchFamily="18" charset="0"/>
              </a:rPr>
              <a:t>Bipolar logic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1960’s</a:t>
            </a:r>
          </a:p>
        </p:txBody>
      </p:sp>
      <p:sp>
        <p:nvSpPr>
          <p:cNvPr id="208901" name="Rectangle 5">
            <a:extLst>
              <a:ext uri="{FF2B5EF4-FFF2-40B4-BE49-F238E27FC236}">
                <a16:creationId xmlns:a16="http://schemas.microsoft.com/office/drawing/2014/main" id="{E8F8DE95-CED5-026B-AE50-CD525EE11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105400"/>
            <a:ext cx="2003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i="0">
                <a:latin typeface="Times New Roman" panose="02020603050405020304" pitchFamily="18" charset="0"/>
              </a:rPr>
              <a:t>ECL 3-input Gate</a:t>
            </a:r>
          </a:p>
          <a:p>
            <a:r>
              <a:rPr lang="en-US" altLang="en-US" sz="2000" i="0">
                <a:latin typeface="Times New Roman" panose="02020603050405020304" pitchFamily="18" charset="0"/>
              </a:rPr>
              <a:t>Motorola 1966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0728EE3-872F-F9F6-C5D7-A904DB81B6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82E39-3945-7C4C-ABE6-E04F663DE2E7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83FDB20-2AF3-AE2D-A654-E17A04112E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467600" cy="83820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600"/>
              <a:t>Intel 4004 Micro-Processor</a:t>
            </a:r>
            <a:endParaRPr lang="en-US" altLang="en-US" sz="3600" b="0">
              <a:latin typeface="Arial" panose="020B0604020202020204" pitchFamily="34" charset="0"/>
            </a:endParaRPr>
          </a:p>
        </p:txBody>
      </p:sp>
      <p:pic>
        <p:nvPicPr>
          <p:cNvPr id="153603" name="Picture 3">
            <a:extLst>
              <a:ext uri="{FF2B5EF4-FFF2-40B4-BE49-F238E27FC236}">
                <a16:creationId xmlns:a16="http://schemas.microsoft.com/office/drawing/2014/main" id="{1D36D23B-5076-CCDB-0CD3-24B74AD0A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330993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04" name="Text Box 4">
            <a:extLst>
              <a:ext uri="{FF2B5EF4-FFF2-40B4-BE49-F238E27FC236}">
                <a16:creationId xmlns:a16="http://schemas.microsoft.com/office/drawing/2014/main" id="{B956543A-E68A-B18F-3FD4-6D55447A8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1868488"/>
            <a:ext cx="24225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0"/>
              <a:t>1971</a:t>
            </a:r>
          </a:p>
          <a:p>
            <a:r>
              <a:rPr lang="en-US" altLang="en-US" i="0"/>
              <a:t>1000 transistors</a:t>
            </a:r>
          </a:p>
          <a:p>
            <a:r>
              <a:rPr lang="en-US" altLang="en-US" i="0"/>
              <a:t>1 MHz operation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ab97">
  <a:themeElements>
    <a:clrScheme name="">
      <a:dk1>
        <a:srgbClr val="000000"/>
      </a:dk1>
      <a:lt1>
        <a:srgbClr val="FFFFFF"/>
      </a:lt1>
      <a:dk2>
        <a:srgbClr val="000082"/>
      </a:dk2>
      <a:lt2>
        <a:srgbClr val="C0C0C0"/>
      </a:lt2>
      <a:accent1>
        <a:srgbClr val="D01608"/>
      </a:accent1>
      <a:accent2>
        <a:srgbClr val="000082"/>
      </a:accent2>
      <a:accent3>
        <a:srgbClr val="FFFFFF"/>
      </a:accent3>
      <a:accent4>
        <a:srgbClr val="000000"/>
      </a:accent4>
      <a:accent5>
        <a:srgbClr val="E4ABAA"/>
      </a:accent5>
      <a:accent6>
        <a:srgbClr val="000075"/>
      </a:accent6>
      <a:hlink>
        <a:srgbClr val="00C000"/>
      </a:hlink>
      <a:folHlink>
        <a:srgbClr val="800080"/>
      </a:folHlink>
    </a:clrScheme>
    <a:fontScheme name="iab97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iab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ab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ab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ab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ab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ab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ab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Competition</Template>
  <TotalTime>2758</TotalTime>
  <Words>1738</Words>
  <Application>Microsoft Macintosh PowerPoint</Application>
  <PresentationFormat>On-screen Show (4:3)</PresentationFormat>
  <Paragraphs>748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Times New Roman</vt:lpstr>
      <vt:lpstr>Arial Narrow</vt:lpstr>
      <vt:lpstr>Arial</vt:lpstr>
      <vt:lpstr>Wingdings</vt:lpstr>
      <vt:lpstr>Monotype Sorts</vt:lpstr>
      <vt:lpstr>Book Antiqua</vt:lpstr>
      <vt:lpstr>Symbol</vt:lpstr>
      <vt:lpstr>Times Ten Roman</vt:lpstr>
      <vt:lpstr>Helvetica</vt:lpstr>
      <vt:lpstr>iab97</vt:lpstr>
      <vt:lpstr>Microsoft Equation 3.0</vt:lpstr>
      <vt:lpstr>Digital Integrated Circuits A Design Perspective</vt:lpstr>
      <vt:lpstr>What is this book all about?</vt:lpstr>
      <vt:lpstr>Digital Integrated Circuits</vt:lpstr>
      <vt:lpstr>Introduction</vt:lpstr>
      <vt:lpstr>The First Computer</vt:lpstr>
      <vt:lpstr>ENIAC - The first electronic computer (1946)</vt:lpstr>
      <vt:lpstr>The Transistor Revolution</vt:lpstr>
      <vt:lpstr>The First Integrated Circuits </vt:lpstr>
      <vt:lpstr> Intel 4004 Micro-Processor</vt:lpstr>
      <vt:lpstr>Intel Pentium (IV) microprocessor</vt:lpstr>
      <vt:lpstr>Moore’s Law</vt:lpstr>
      <vt:lpstr>Moore’s Law</vt:lpstr>
      <vt:lpstr>Evolution in Complexity</vt:lpstr>
      <vt:lpstr>Transistor Counts</vt:lpstr>
      <vt:lpstr>Moore’s law in Microprocessors</vt:lpstr>
      <vt:lpstr>Die Size Growth</vt:lpstr>
      <vt:lpstr>Frequency</vt:lpstr>
      <vt:lpstr>Power Dissipation</vt:lpstr>
      <vt:lpstr>Power will be a major problem</vt:lpstr>
      <vt:lpstr>Power density</vt:lpstr>
      <vt:lpstr>Not Only Microprocessors</vt:lpstr>
      <vt:lpstr>Challenges in Digital Design</vt:lpstr>
      <vt:lpstr>Productivity Trends</vt:lpstr>
      <vt:lpstr>Why Scaling?</vt:lpstr>
      <vt:lpstr>Design Abstraction Levels</vt:lpstr>
      <vt:lpstr>Design Metrics</vt:lpstr>
      <vt:lpstr>Cost of Integrated Circuits</vt:lpstr>
      <vt:lpstr>NRE Cost is Increasing</vt:lpstr>
      <vt:lpstr>Die Cost</vt:lpstr>
      <vt:lpstr>Cost per Transistor</vt:lpstr>
      <vt:lpstr>Yield</vt:lpstr>
      <vt:lpstr>Defects</vt:lpstr>
      <vt:lpstr>Some Examples (1994)</vt:lpstr>
      <vt:lpstr>Reliability― Noise in Digital Integrated Circuits</vt:lpstr>
      <vt:lpstr>DC Operation Voltage Transfer Characteristic</vt:lpstr>
      <vt:lpstr>Mapping between analog and digital signals</vt:lpstr>
      <vt:lpstr>Definition of Noise Margins</vt:lpstr>
      <vt:lpstr>Noise Budget</vt:lpstr>
      <vt:lpstr>Key Reliability Properties</vt:lpstr>
      <vt:lpstr>Regenerative Property</vt:lpstr>
      <vt:lpstr>Regenerative Property</vt:lpstr>
      <vt:lpstr>Fan-in and Fan-out</vt:lpstr>
      <vt:lpstr>The Ideal Gate</vt:lpstr>
      <vt:lpstr>An Old-time Inverter</vt:lpstr>
      <vt:lpstr>Delay Definitions</vt:lpstr>
      <vt:lpstr>Ring Oscillator</vt:lpstr>
      <vt:lpstr>A First-Order RC Network</vt:lpstr>
      <vt:lpstr>Power Dissipation</vt:lpstr>
      <vt:lpstr>Energy and Energy-Delay</vt:lpstr>
      <vt:lpstr>A First-Order RC Network</vt:lpstr>
      <vt:lpstr>Summary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kaat</dc:creator>
  <cp:lastModifiedBy>Jan Rabaey</cp:lastModifiedBy>
  <cp:revision>111</cp:revision>
  <cp:lastPrinted>1998-01-20T18:41:17Z</cp:lastPrinted>
  <dcterms:created xsi:type="dcterms:W3CDTF">1997-04-13T14:24:48Z</dcterms:created>
  <dcterms:modified xsi:type="dcterms:W3CDTF">2022-08-26T18:27:31Z</dcterms:modified>
</cp:coreProperties>
</file>